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docx" ContentType="application/vnd.openxmlformats-officedocument.wordprocessingml.document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5" r:id="rId2"/>
    <p:sldMasterId id="2147483717" r:id="rId3"/>
    <p:sldMasterId id="2147483730" r:id="rId4"/>
    <p:sldMasterId id="2147483752" r:id="rId5"/>
  </p:sldMasterIdLst>
  <p:notesMasterIdLst>
    <p:notesMasterId r:id="rId55"/>
  </p:notesMasterIdLst>
  <p:handoutMasterIdLst>
    <p:handoutMasterId r:id="rId56"/>
  </p:handoutMasterIdLst>
  <p:sldIdLst>
    <p:sldId id="256" r:id="rId6"/>
    <p:sldId id="508" r:id="rId7"/>
    <p:sldId id="509" r:id="rId8"/>
    <p:sldId id="510" r:id="rId9"/>
    <p:sldId id="511" r:id="rId10"/>
    <p:sldId id="518" r:id="rId11"/>
    <p:sldId id="489" r:id="rId12"/>
    <p:sldId id="499" r:id="rId13"/>
    <p:sldId id="535" r:id="rId14"/>
    <p:sldId id="536" r:id="rId15"/>
    <p:sldId id="537" r:id="rId16"/>
    <p:sldId id="516" r:id="rId17"/>
    <p:sldId id="534" r:id="rId18"/>
    <p:sldId id="538" r:id="rId19"/>
    <p:sldId id="500" r:id="rId20"/>
    <p:sldId id="501" r:id="rId21"/>
    <p:sldId id="502" r:id="rId22"/>
    <p:sldId id="503" r:id="rId23"/>
    <p:sldId id="491" r:id="rId24"/>
    <p:sldId id="490" r:id="rId25"/>
    <p:sldId id="497" r:id="rId26"/>
    <p:sldId id="498" r:id="rId27"/>
    <p:sldId id="532" r:id="rId28"/>
    <p:sldId id="531" r:id="rId29"/>
    <p:sldId id="533" r:id="rId30"/>
    <p:sldId id="530" r:id="rId31"/>
    <p:sldId id="540" r:id="rId32"/>
    <p:sldId id="483" r:id="rId33"/>
    <p:sldId id="478" r:id="rId34"/>
    <p:sldId id="480" r:id="rId35"/>
    <p:sldId id="484" r:id="rId36"/>
    <p:sldId id="465" r:id="rId37"/>
    <p:sldId id="466" r:id="rId38"/>
    <p:sldId id="467" r:id="rId39"/>
    <p:sldId id="469" r:id="rId40"/>
    <p:sldId id="470" r:id="rId41"/>
    <p:sldId id="472" r:id="rId42"/>
    <p:sldId id="473" r:id="rId43"/>
    <p:sldId id="475" r:id="rId44"/>
    <p:sldId id="513" r:id="rId45"/>
    <p:sldId id="477" r:id="rId46"/>
    <p:sldId id="481" r:id="rId47"/>
    <p:sldId id="528" r:id="rId48"/>
    <p:sldId id="519" r:id="rId49"/>
    <p:sldId id="524" r:id="rId50"/>
    <p:sldId id="520" r:id="rId51"/>
    <p:sldId id="526" r:id="rId52"/>
    <p:sldId id="539" r:id="rId53"/>
    <p:sldId id="496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703" autoAdjust="0"/>
  </p:normalViewPr>
  <p:slideViewPr>
    <p:cSldViewPr snapToGrid="0" snapToObjects="1">
      <p:cViewPr varScale="1">
        <p:scale>
          <a:sx n="102" d="100"/>
          <a:sy n="102" d="100"/>
        </p:scale>
        <p:origin x="-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01F0E-8C2D-7541-8A22-377CE826853E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57AE8-651A-634F-94F0-0AC0B89EDA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79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A00B-C76B-6543-A068-35894C42C667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69A18-AD32-6F4A-95F4-B51206F9EE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7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0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defTabSz="927100"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1B9BEC0-C465-2D48-A7CF-3637C56492C0}" type="slidenum">
              <a:rPr lang="en-GB" sz="1200">
                <a:latin typeface="Arial" charset="0"/>
              </a:rPr>
              <a:pPr/>
              <a:t>31</a:t>
            </a:fld>
            <a:endParaRPr lang="en-GB" sz="120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4850"/>
            <a:ext cx="4513262" cy="33845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320" y="4370929"/>
            <a:ext cx="5022580" cy="40901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3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3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836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81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30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671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87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704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7E8A20-8AA2-2B44-B255-5649A28F6DD9}" type="datetimeFigureOut">
              <a:rPr lang="en-US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13/03/14</a:t>
            </a:fld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A1DD8-149D-CF43-B359-97973CA545D3}" type="slidenum">
              <a:rPr lang="en-US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82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13/03/14</a:t>
            </a:fld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70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89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773834-D7E4-45EE-854D-219DD71A8CC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75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56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98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341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10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26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754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027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582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59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78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57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300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678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180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494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7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596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832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029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9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9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436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379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713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482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612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107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303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449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737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41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40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817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931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012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250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7E8A20-8AA2-2B44-B255-5649A28F6DD9}" type="datetimeFigureOut">
              <a:rPr lang="en-US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13/03/14</a:t>
            </a:fld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A1DD8-149D-CF43-B359-97973CA545D3}" type="slidenum">
              <a:rPr lang="en-US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248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608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63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6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theme" Target="../theme/theme5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8A20-8AA2-2B44-B255-5649A28F6DD9}" type="datetimeFigureOut">
              <a:rPr lang="en-US" smtClean="0"/>
              <a:pPr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AE7413-3E96-4E81-870A-CFC634801CE8}" type="datetimeFigureOut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13/03/14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017B2C-AE22-498D-ADE4-EF8D119C6A0C}" type="slidenum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557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3" r:id="rId7"/>
    <p:sldLayoutId id="2147483714" r:id="rId8"/>
    <p:sldLayoutId id="2147483715" r:id="rId9"/>
    <p:sldLayoutId id="2147483716" r:id="rId10"/>
    <p:sldLayoutId id="214748376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75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4600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8A20-8AA2-2B44-B255-5649A28F6D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13/03/14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1DD8-149D-CF43-B359-97973CA545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49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630238" indent="-284163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AE7413-3E96-4E81-870A-CFC634801CE8}" type="datetimeFigureOut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13/03/14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017B2C-AE22-498D-ADE4-EF8D119C6A0C}" type="slidenum">
              <a:rPr lang="en-GB" smtClean="0">
                <a:solidFill>
                  <a:srgbClr val="7F7F7F">
                    <a:tint val="75000"/>
                  </a:srgb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srgbClr val="7F7F7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923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microsoft.com/office/2007/relationships/hdphoto" Target="../media/hdphoto1.wdp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6.png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35.jpg"/><Relationship Id="rId6" Type="http://schemas.openxmlformats.org/officeDocument/2006/relationships/image" Target="../media/image36.pn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9" Type="http://schemas.openxmlformats.org/officeDocument/2006/relationships/image" Target="../media/image39.jpg"/><Relationship Id="rId10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5.jpg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emf"/><Relationship Id="rId3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skatelescope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g"/><Relationship Id="rId12" Type="http://schemas.openxmlformats.org/officeDocument/2006/relationships/image" Target="../media/image21.jpg"/><Relationship Id="rId13" Type="http://schemas.openxmlformats.org/officeDocument/2006/relationships/image" Target="../media/image22.jpg"/><Relationship Id="rId14" Type="http://schemas.openxmlformats.org/officeDocument/2006/relationships/image" Target="../media/image23.jp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jpg"/><Relationship Id="rId10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g"/><Relationship Id="rId20" Type="http://schemas.openxmlformats.org/officeDocument/2006/relationships/image" Target="../media/image23.jp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1" Type="http://schemas.openxmlformats.org/officeDocument/2006/relationships/image" Target="../media/image14.jpg"/><Relationship Id="rId12" Type="http://schemas.openxmlformats.org/officeDocument/2006/relationships/image" Target="../media/image15.jp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jpg"/><Relationship Id="rId16" Type="http://schemas.openxmlformats.org/officeDocument/2006/relationships/image" Target="../media/image19.jpg"/><Relationship Id="rId17" Type="http://schemas.openxmlformats.org/officeDocument/2006/relationships/image" Target="../media/image20.jpg"/><Relationship Id="rId18" Type="http://schemas.openxmlformats.org/officeDocument/2006/relationships/image" Target="../media/image21.jpg"/><Relationship Id="rId19" Type="http://schemas.openxmlformats.org/officeDocument/2006/relationships/image" Target="../media/image22.jp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34.xml"/><Relationship Id="rId8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A PP-Fr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759" cy="6906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5299" y="2247345"/>
            <a:ext cx="5261303" cy="2273855"/>
          </a:xfrm>
        </p:spPr>
        <p:txBody>
          <a:bodyPr>
            <a:normAutofit fontScale="90000"/>
          </a:bodyPr>
          <a:lstStyle/>
          <a:p>
            <a:pPr>
              <a:spcAft>
                <a:spcPts val="24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/>
              </a:rPr>
              <a:t>Square </a:t>
            </a:r>
            <a:r>
              <a:rPr lang="en-US" sz="3600" b="1" dirty="0" err="1" smtClean="0">
                <a:solidFill>
                  <a:schemeClr val="bg1"/>
                </a:solidFill>
                <a:latin typeface="Arial"/>
              </a:rPr>
              <a:t>Kilometre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z="3600" b="1" dirty="0" smtClean="0"/>
              <a:t>Array –    (3D-) Science Goals</a:t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667" dirty="0" smtClean="0">
                <a:solidFill>
                  <a:schemeClr val="bg1"/>
                </a:solidFill>
                <a:latin typeface="Arial"/>
              </a:rPr>
              <a:t/>
            </a:r>
            <a:br>
              <a:rPr lang="en-US" sz="2667" dirty="0" smtClean="0">
                <a:solidFill>
                  <a:schemeClr val="bg1"/>
                </a:solidFill>
                <a:latin typeface="Arial"/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7584" y="5301208"/>
            <a:ext cx="5328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2800" dirty="0" smtClean="0"/>
              <a:t>Robert Braun</a:t>
            </a:r>
          </a:p>
          <a:p>
            <a:r>
              <a:rPr lang="en-GB" sz="2800" dirty="0" smtClean="0"/>
              <a:t>SKA Science Director</a:t>
            </a:r>
          </a:p>
          <a:p>
            <a:r>
              <a:rPr lang="en-GB" sz="2800" dirty="0" smtClean="0"/>
              <a:t>14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March 2014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1189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 Members and Governance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9592" y="2780928"/>
            <a:ext cx="1512168" cy="20882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 descr="SKA Govern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2390"/>
            <a:ext cx="8064896" cy="54309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59632" y="5085184"/>
            <a:ext cx="2011131" cy="738664"/>
            <a:chOff x="1264725" y="4725144"/>
            <a:chExt cx="2011131" cy="738664"/>
          </a:xfrm>
        </p:grpSpPr>
        <p:sp>
          <p:nvSpPr>
            <p:cNvPr id="6" name="TextBox 5"/>
            <p:cNvSpPr txBox="1"/>
            <p:nvPr/>
          </p:nvSpPr>
          <p:spPr>
            <a:xfrm>
              <a:off x="1264725" y="4725144"/>
              <a:ext cx="825867" cy="73866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400" b="1" dirty="0" smtClean="0">
                  <a:solidFill>
                    <a:srgbClr val="FFFFFF"/>
                  </a:solidFill>
                  <a:latin typeface="Calibri"/>
                </a:rPr>
                <a:t>Science</a:t>
              </a:r>
            </a:p>
            <a:p>
              <a:pPr algn="ctr" defTabSz="914400"/>
              <a:r>
                <a:rPr lang="en-US" sz="1400" b="1" dirty="0" smtClean="0">
                  <a:solidFill>
                    <a:srgbClr val="FFFFFF"/>
                  </a:solidFill>
                  <a:latin typeface="Calibri"/>
                </a:rPr>
                <a:t>Working </a:t>
              </a:r>
            </a:p>
            <a:p>
              <a:pPr algn="ctr" defTabSz="914400"/>
              <a:r>
                <a:rPr lang="en-US" sz="1400" b="1" dirty="0" smtClean="0">
                  <a:solidFill>
                    <a:srgbClr val="FFFFFF"/>
                  </a:solidFill>
                  <a:latin typeface="Calibri"/>
                </a:rPr>
                <a:t>Group</a:t>
              </a:r>
              <a:endParaRPr lang="en-US" sz="1400" b="1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>
              <a:stCxn id="6" idx="3"/>
            </p:cNvCxnSpPr>
            <p:nvPr/>
          </p:nvCxnSpPr>
          <p:spPr>
            <a:xfrm flipV="1">
              <a:off x="2090592" y="5085184"/>
              <a:ext cx="1185264" cy="9292"/>
            </a:xfrm>
            <a:prstGeom prst="line">
              <a:avLst/>
            </a:prstGeom>
            <a:ln w="127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452320" y="3212976"/>
            <a:ext cx="1153531" cy="369332"/>
          </a:xfrm>
          <a:prstGeom prst="rect">
            <a:avLst/>
          </a:prstGeom>
          <a:solidFill>
            <a:srgbClr val="B3B3B3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&gt; €97.2M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7584" y="2708920"/>
            <a:ext cx="1656184" cy="2160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149080"/>
            <a:ext cx="1224136" cy="646331"/>
          </a:xfrm>
          <a:prstGeom prst="rect">
            <a:avLst/>
          </a:prstGeom>
          <a:solidFill>
            <a:srgbClr val="0054A4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Strategy &amp;</a:t>
            </a:r>
          </a:p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Bus. Dev. </a:t>
            </a:r>
          </a:p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Committee</a:t>
            </a:r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5085184"/>
            <a:ext cx="864096" cy="830997"/>
          </a:xfrm>
          <a:prstGeom prst="rect">
            <a:avLst/>
          </a:prstGeom>
          <a:solidFill>
            <a:srgbClr val="0054A4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Science</a:t>
            </a:r>
          </a:p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Working </a:t>
            </a:r>
          </a:p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Group</a:t>
            </a:r>
          </a:p>
          <a:p>
            <a:pPr algn="ctr" defTabSz="914400"/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3429000"/>
            <a:ext cx="1224136" cy="646331"/>
          </a:xfrm>
          <a:prstGeom prst="rect">
            <a:avLst/>
          </a:prstGeom>
          <a:solidFill>
            <a:srgbClr val="0054A4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Science &amp; Engineering</a:t>
            </a:r>
          </a:p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Committee</a:t>
            </a:r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2924944"/>
            <a:ext cx="1224136" cy="461665"/>
          </a:xfrm>
          <a:prstGeom prst="rect">
            <a:avLst/>
          </a:prstGeom>
          <a:solidFill>
            <a:srgbClr val="0054A4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Executive</a:t>
            </a:r>
          </a:p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Committee</a:t>
            </a:r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2204864"/>
            <a:ext cx="1224136" cy="461665"/>
          </a:xfrm>
          <a:prstGeom prst="rect">
            <a:avLst/>
          </a:prstGeom>
          <a:solidFill>
            <a:srgbClr val="0054A4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Finance</a:t>
            </a:r>
          </a:p>
          <a:p>
            <a:pPr algn="ctr" defTabSz="914400"/>
            <a:r>
              <a:rPr lang="en-US" sz="1200" dirty="0" smtClean="0">
                <a:solidFill>
                  <a:srgbClr val="FFFFFF"/>
                </a:solidFill>
                <a:latin typeface="Calibri"/>
              </a:rPr>
              <a:t>Committee</a:t>
            </a:r>
            <a:endParaRPr lang="en-US" sz="12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35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 Office </a:t>
            </a:r>
            <a:r>
              <a:rPr lang="en-US" dirty="0" err="1" smtClean="0"/>
              <a:t>Organisational</a:t>
            </a:r>
            <a:r>
              <a:rPr lang="en-US" dirty="0" smtClean="0"/>
              <a:t> Chart</a:t>
            </a:r>
            <a:endParaRPr lang="en-US" dirty="0"/>
          </a:p>
        </p:txBody>
      </p:sp>
      <p:pic>
        <p:nvPicPr>
          <p:cNvPr id="35" name="Picture 34" descr="140303_SKA.OrganogramRevK1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8"/>
          <a:stretch/>
        </p:blipFill>
        <p:spPr>
          <a:xfrm>
            <a:off x="25400" y="1331640"/>
            <a:ext cx="9144000" cy="53449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231169" y="5243239"/>
            <a:ext cx="237126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7F7F7F"/>
                </a:solidFill>
                <a:latin typeface="Calibri"/>
              </a:rPr>
              <a:t>SKA Office: 48</a:t>
            </a:r>
          </a:p>
          <a:p>
            <a:pPr defTabSz="914400"/>
            <a:r>
              <a:rPr lang="en-US" dirty="0" smtClean="0">
                <a:solidFill>
                  <a:srgbClr val="7F7F7F"/>
                </a:solidFill>
                <a:latin typeface="Calibri"/>
              </a:rPr>
              <a:t>Design consortia: &gt; 350</a:t>
            </a:r>
            <a:endParaRPr lang="en-US" dirty="0">
              <a:solidFill>
                <a:srgbClr val="7F7F7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89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8921_SKA Consortium Logos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706"/>
          <a:stretch/>
        </p:blipFill>
        <p:spPr>
          <a:xfrm>
            <a:off x="165100" y="1464361"/>
            <a:ext cx="8153400" cy="53785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6312" y="6134100"/>
            <a:ext cx="344768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Work Package Consortia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2444749"/>
            <a:ext cx="9143999" cy="4058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Project Scientist: Jimi Green      Project Scientists: Jeff Wagg &amp; Tyler Bourke        Project </a:t>
            </a:r>
            <a:r>
              <a:rPr lang="en-US" sz="1400" dirty="0"/>
              <a:t>Scientist: </a:t>
            </a:r>
            <a:r>
              <a:rPr lang="en-US" sz="1400" dirty="0" smtClean="0"/>
              <a:t>Tyler Bourke</a:t>
            </a:r>
            <a:endParaRPr lang="en-US" sz="14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0" y="3803649"/>
            <a:ext cx="9143998" cy="411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>
                <a:latin typeface="Arial"/>
              </a:rPr>
              <a:t>Project Scientist: Jeff Wagg        Project Scientists: Jimi Green &amp; Tyler Bourke       Project Scientist: Jimi Green</a:t>
            </a:r>
            <a:endParaRPr lang="en-US" sz="1400" dirty="0"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5175249"/>
            <a:ext cx="9143998" cy="37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>
                <a:latin typeface="Arial"/>
              </a:rPr>
              <a:t>Project Scientist: Jimi Green                Project Scientist: Tyler Bourke                Project Scientist: Tyler Bourke</a:t>
            </a:r>
            <a:endParaRPr lang="en-US" sz="1400" dirty="0">
              <a:latin typeface="Arial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0" y="6521449"/>
            <a:ext cx="9143998" cy="336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>
                <a:latin typeface="Arial"/>
              </a:rPr>
              <a:t>Project Scientist: Tyler Bourke       Project Scientists: Jeff Wagg &amp; Tyler Bourke                                </a:t>
            </a:r>
            <a:endParaRPr lang="en-US" sz="1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87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5846"/>
            <a:ext cx="8229600" cy="1143000"/>
          </a:xfrm>
        </p:spPr>
        <p:txBody>
          <a:bodyPr/>
          <a:lstStyle/>
          <a:p>
            <a:r>
              <a:rPr lang="en-US" dirty="0" smtClean="0"/>
              <a:t>SKA </a:t>
            </a:r>
            <a:r>
              <a:rPr lang="en-US" dirty="0" smtClean="0"/>
              <a:t>Recent Milestones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20691" y="1464501"/>
            <a:ext cx="80645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Board sets cost-cap of €650M capital for construction of SKA Phase 1</a:t>
            </a:r>
          </a:p>
          <a:p>
            <a:pPr lvl="1"/>
            <a:r>
              <a:rPr lang="en-US" dirty="0" smtClean="0"/>
              <a:t>Imposes discipline on design process</a:t>
            </a:r>
          </a:p>
          <a:p>
            <a:pPr lvl="1"/>
            <a:r>
              <a:rPr lang="en-US" dirty="0" smtClean="0"/>
              <a:t>Design consortia will be given target unit costs (where appropriate)</a:t>
            </a:r>
          </a:p>
          <a:p>
            <a:pPr lvl="1"/>
            <a:r>
              <a:rPr lang="en-US" dirty="0" smtClean="0"/>
              <a:t>Evolution of design guided by scientific and engineering assessments</a:t>
            </a:r>
          </a:p>
          <a:p>
            <a:pPr lvl="1"/>
            <a:r>
              <a:rPr lang="en-US" dirty="0" smtClean="0"/>
              <a:t>Provides solid basis on which to raise construction funding.</a:t>
            </a:r>
          </a:p>
          <a:p>
            <a:r>
              <a:rPr lang="en-US" dirty="0" smtClean="0"/>
              <a:t>Top-level principles of Concept of Operations approved</a:t>
            </a:r>
          </a:p>
          <a:p>
            <a:r>
              <a:rPr lang="en-US" dirty="0"/>
              <a:t>Design Consortium Agreements signed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6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5846"/>
            <a:ext cx="8229600" cy="1143000"/>
          </a:xfrm>
        </p:spPr>
        <p:txBody>
          <a:bodyPr/>
          <a:lstStyle/>
          <a:p>
            <a:r>
              <a:rPr lang="en-US" dirty="0" smtClean="0"/>
              <a:t>SKA </a:t>
            </a:r>
            <a:r>
              <a:rPr lang="en-US" dirty="0" smtClean="0"/>
              <a:t>Recent Milestones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20691" y="5502495"/>
            <a:ext cx="8064500" cy="114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11 </a:t>
            </a:r>
            <a:r>
              <a:rPr lang="en-US" b="1" dirty="0"/>
              <a:t>March Announcement by UK Science Minister: </a:t>
            </a:r>
            <a:r>
              <a:rPr lang="en-US" dirty="0"/>
              <a:t> 	£100M toward construction and early operations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006_JBO_1103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3" y="1247246"/>
            <a:ext cx="7238120" cy="415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5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9392"/>
            <a:ext cx="6408712" cy="1296144"/>
          </a:xfrm>
          <a:ln/>
        </p:spPr>
        <p:txBody>
          <a:bodyPr rIns="41275">
            <a:normAutofit/>
          </a:bodyPr>
          <a:lstStyle/>
          <a:p>
            <a:pPr marL="41275"/>
            <a:r>
              <a:rPr lang="en-US" sz="2800" dirty="0" smtClean="0"/>
              <a:t>How did we choose the </a:t>
            </a:r>
            <a:r>
              <a:rPr lang="en-US" sz="2800" dirty="0" smtClean="0"/>
              <a:t>sites?</a:t>
            </a:r>
            <a:endParaRPr lang="en-US" sz="2800" dirty="0"/>
          </a:p>
        </p:txBody>
      </p:sp>
      <p:pic>
        <p:nvPicPr>
          <p:cNvPr id="4" name="Picture 3" descr="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997700" cy="543560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692877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9392"/>
            <a:ext cx="6408712" cy="1296144"/>
          </a:xfrm>
          <a:ln/>
        </p:spPr>
        <p:txBody>
          <a:bodyPr rIns="41275">
            <a:normAutofit/>
          </a:bodyPr>
          <a:lstStyle/>
          <a:p>
            <a:pPr marL="41275"/>
            <a:r>
              <a:rPr lang="en-US" sz="2800" dirty="0" smtClean="0"/>
              <a:t>How did we choose the </a:t>
            </a:r>
            <a:r>
              <a:rPr lang="en-US" sz="2800" dirty="0" smtClean="0"/>
              <a:t>sites?</a:t>
            </a:r>
            <a:endParaRPr lang="en-US" sz="2800" dirty="0"/>
          </a:p>
        </p:txBody>
      </p:sp>
      <p:pic>
        <p:nvPicPr>
          <p:cNvPr id="4" name="Picture 3" descr="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96752"/>
            <a:ext cx="9180000" cy="52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66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12070"/>
            <a:ext cx="6524422" cy="10166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Karoo Radio Astronomy Reserve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 descr="pop_dens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04068"/>
            <a:ext cx="8001000" cy="56539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00200" y="4141113"/>
            <a:ext cx="1879757" cy="659487"/>
            <a:chOff x="1600200" y="4141113"/>
            <a:chExt cx="1879757" cy="65948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600200" y="4343400"/>
              <a:ext cx="16002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2286000" y="4141113"/>
              <a:ext cx="11939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0000"/>
                  </a:solidFill>
                </a:rPr>
                <a:t>500 km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93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creen shot 2012-04-19 at 6.09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43384"/>
            <a:ext cx="9216000" cy="590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679057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Murchison Radio Astronomy Observatory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907704" y="4757082"/>
            <a:ext cx="2717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; size of the Netherlands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5981218"/>
            <a:ext cx="172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=&gt; 0.002 km</a:t>
            </a:r>
            <a:r>
              <a:rPr lang="en-US" sz="2000" baseline="30000" dirty="0" smtClean="0">
                <a:solidFill>
                  <a:schemeClr val="bg1"/>
                </a:solidFill>
              </a:rPr>
              <a:t>-2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Science Working Groups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1324104"/>
            <a:ext cx="5346698" cy="54798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32661"/>
                </a:solidFill>
              </a:rPr>
              <a:t>Astrobiology (“</a:t>
            </a:r>
            <a:r>
              <a:rPr lang="en-US" sz="1400" b="1" dirty="0">
                <a:solidFill>
                  <a:srgbClr val="032661"/>
                </a:solidFill>
              </a:rPr>
              <a:t>The Cradle of </a:t>
            </a:r>
            <a:r>
              <a:rPr lang="en-US" sz="1400" b="1" dirty="0" smtClean="0">
                <a:solidFill>
                  <a:srgbClr val="032661"/>
                </a:solidFill>
              </a:rPr>
              <a:t>Life”)</a:t>
            </a:r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Project Scientist: </a:t>
            </a:r>
            <a:r>
              <a:rPr lang="en-US" sz="1400" dirty="0" smtClean="0"/>
              <a:t>Tyler Bourke </a:t>
            </a:r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Group Chair: </a:t>
            </a:r>
            <a:r>
              <a:rPr lang="en-US" sz="1400" dirty="0" smtClean="0"/>
              <a:t>Melvin Hoare</a:t>
            </a: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32661"/>
                </a:solidFill>
              </a:rPr>
              <a:t>Galaxy Evolution – Continuum 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Project Scientist</a:t>
            </a:r>
            <a:r>
              <a:rPr lang="en-US" sz="1400" dirty="0"/>
              <a:t>: </a:t>
            </a:r>
            <a:r>
              <a:rPr lang="en-US" sz="1400" dirty="0" smtClean="0"/>
              <a:t>Jeff Wagg </a:t>
            </a:r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</a:t>
            </a:r>
            <a:r>
              <a:rPr lang="en-US" sz="1400" i="1" dirty="0"/>
              <a:t>Group Chairs</a:t>
            </a:r>
            <a:r>
              <a:rPr lang="en-US" sz="1400" i="1" dirty="0" smtClean="0"/>
              <a:t>: </a:t>
            </a:r>
            <a:r>
              <a:rPr lang="en-US" sz="1400" dirty="0" smtClean="0"/>
              <a:t>Nick Seymour &amp; Isabella </a:t>
            </a:r>
            <a:r>
              <a:rPr lang="en-US" sz="1400" dirty="0" err="1" smtClean="0"/>
              <a:t>Prandoni</a:t>
            </a:r>
            <a:endParaRPr lang="en-US" sz="1400" i="1" dirty="0"/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032661"/>
                </a:solidFill>
              </a:rPr>
              <a:t>Cosmic </a:t>
            </a:r>
            <a:r>
              <a:rPr lang="en-US" sz="1400" b="1" dirty="0" smtClean="0">
                <a:solidFill>
                  <a:srgbClr val="032661"/>
                </a:solidFill>
              </a:rPr>
              <a:t>Magnetism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Project Scientist: </a:t>
            </a:r>
            <a:r>
              <a:rPr lang="en-US" sz="1400" dirty="0" smtClean="0"/>
              <a:t>Jimi Green </a:t>
            </a:r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</a:t>
            </a:r>
            <a:r>
              <a:rPr lang="en-US" sz="1400" i="1" dirty="0"/>
              <a:t>Group Chairs</a:t>
            </a:r>
            <a:r>
              <a:rPr lang="en-US" sz="1400" i="1" dirty="0" smtClean="0"/>
              <a:t>: </a:t>
            </a:r>
            <a:r>
              <a:rPr lang="en-US" sz="1400" dirty="0" smtClean="0"/>
              <a:t>Melanie Johnston-</a:t>
            </a:r>
            <a:r>
              <a:rPr lang="en-US" sz="1400" dirty="0" err="1" smtClean="0"/>
              <a:t>Hollitt</a:t>
            </a:r>
            <a:r>
              <a:rPr lang="en-US" sz="1400" dirty="0" smtClean="0"/>
              <a:t> &amp; Federica </a:t>
            </a:r>
            <a:r>
              <a:rPr lang="en-US" sz="1400" dirty="0" err="1" smtClean="0"/>
              <a:t>Govoni</a:t>
            </a:r>
            <a:endParaRPr lang="en-US" sz="1400" i="1" dirty="0"/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32661"/>
                </a:solidFill>
              </a:rPr>
              <a:t>Cosmology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Project Scientist: </a:t>
            </a:r>
            <a:r>
              <a:rPr lang="en-US" sz="1400" dirty="0"/>
              <a:t>Jeff Wagg </a:t>
            </a: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</a:t>
            </a:r>
            <a:r>
              <a:rPr lang="en-US" sz="1400" i="1" dirty="0"/>
              <a:t>Group </a:t>
            </a:r>
            <a:r>
              <a:rPr lang="en-US" sz="1400" i="1" dirty="0" smtClean="0"/>
              <a:t>Chair: </a:t>
            </a:r>
            <a:r>
              <a:rPr lang="en-US" sz="1400" dirty="0" smtClean="0"/>
              <a:t>Roy </a:t>
            </a:r>
            <a:r>
              <a:rPr lang="en-US" sz="1400" dirty="0" err="1" smtClean="0"/>
              <a:t>Maartens</a:t>
            </a:r>
            <a:endParaRPr lang="en-US" sz="1400" i="1" dirty="0"/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032661"/>
                </a:solidFill>
              </a:rPr>
              <a:t>Epoch of </a:t>
            </a:r>
            <a:r>
              <a:rPr lang="en-US" sz="1400" b="1" dirty="0" err="1">
                <a:solidFill>
                  <a:srgbClr val="032661"/>
                </a:solidFill>
              </a:rPr>
              <a:t>Reionisation</a:t>
            </a:r>
            <a:r>
              <a:rPr lang="en-US" sz="1400" b="1" dirty="0">
                <a:solidFill>
                  <a:srgbClr val="032661"/>
                </a:solidFill>
              </a:rPr>
              <a:t> &amp; the Cosmic </a:t>
            </a:r>
            <a:r>
              <a:rPr lang="en-US" sz="1400" b="1" dirty="0" smtClean="0">
                <a:solidFill>
                  <a:srgbClr val="032661"/>
                </a:solidFill>
              </a:rPr>
              <a:t>Dawn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Project Scientist: </a:t>
            </a:r>
            <a:r>
              <a:rPr lang="en-US" sz="1400" dirty="0"/>
              <a:t>Jeff Wagg </a:t>
            </a: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</a:t>
            </a:r>
            <a:r>
              <a:rPr lang="en-US" sz="1400" i="1" dirty="0"/>
              <a:t>Group </a:t>
            </a:r>
            <a:r>
              <a:rPr lang="en-US" sz="1400" i="1" dirty="0" smtClean="0"/>
              <a:t>Chair: </a:t>
            </a:r>
            <a:r>
              <a:rPr lang="en-US" sz="1400" dirty="0" smtClean="0"/>
              <a:t>Leon Koopmans</a:t>
            </a: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32661"/>
                </a:solidFill>
              </a:rPr>
              <a:t>Galaxy Evolution – HI 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Project Scientist: </a:t>
            </a:r>
            <a:r>
              <a:rPr lang="en-US" sz="1400" dirty="0"/>
              <a:t>Jimi Green </a:t>
            </a: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</a:t>
            </a:r>
            <a:r>
              <a:rPr lang="en-US" sz="1400" i="1" dirty="0"/>
              <a:t>Group Chairs</a:t>
            </a:r>
            <a:r>
              <a:rPr lang="en-US" sz="1400" i="1" dirty="0" smtClean="0"/>
              <a:t>: </a:t>
            </a:r>
            <a:r>
              <a:rPr lang="en-US" sz="1400" dirty="0" smtClean="0"/>
              <a:t>Lister </a:t>
            </a:r>
            <a:r>
              <a:rPr lang="en-US" sz="1400" dirty="0" err="1" smtClean="0"/>
              <a:t>Staveley</a:t>
            </a:r>
            <a:r>
              <a:rPr lang="en-US" sz="1400" dirty="0" smtClean="0"/>
              <a:t>-Smith &amp; Tom </a:t>
            </a:r>
            <a:r>
              <a:rPr lang="en-US" sz="1400" dirty="0" err="1" smtClean="0"/>
              <a:t>Osterloo</a:t>
            </a: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032661"/>
                </a:solidFill>
              </a:rPr>
              <a:t>Pulsars (“Strong field tests of gravity”</a:t>
            </a:r>
            <a:r>
              <a:rPr lang="en-US" sz="1400" b="1" dirty="0" smtClean="0">
                <a:solidFill>
                  <a:srgbClr val="032661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Project Scientist: </a:t>
            </a:r>
            <a:r>
              <a:rPr lang="en-US" sz="1400" dirty="0"/>
              <a:t>Jimi Green </a:t>
            </a: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</a:t>
            </a:r>
            <a:r>
              <a:rPr lang="en-US" sz="1400" i="1" dirty="0"/>
              <a:t>Group Chairs</a:t>
            </a:r>
            <a:r>
              <a:rPr lang="en-US" sz="1400" i="1" dirty="0" smtClean="0"/>
              <a:t>: </a:t>
            </a:r>
            <a:r>
              <a:rPr lang="en-US" sz="1400" dirty="0" smtClean="0"/>
              <a:t>Ben </a:t>
            </a:r>
            <a:r>
              <a:rPr lang="en-US" sz="1400" dirty="0" err="1" smtClean="0"/>
              <a:t>Stappers</a:t>
            </a:r>
            <a:r>
              <a:rPr lang="en-US" sz="1400" dirty="0" smtClean="0"/>
              <a:t> &amp; Michael Kramer</a:t>
            </a: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32661"/>
                </a:solidFill>
              </a:rPr>
              <a:t>Transients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Project Scientist: </a:t>
            </a:r>
            <a:r>
              <a:rPr lang="en-US" sz="1400" dirty="0"/>
              <a:t>Tyler Bourke </a:t>
            </a:r>
            <a:endParaRPr lang="en-US" sz="1400" dirty="0" smtClean="0"/>
          </a:p>
          <a:p>
            <a:pPr lvl="1">
              <a:lnSpc>
                <a:spcPct val="80000"/>
              </a:lnSpc>
            </a:pPr>
            <a:r>
              <a:rPr lang="en-US" sz="1400" i="1" dirty="0" smtClean="0"/>
              <a:t>Working </a:t>
            </a:r>
            <a:r>
              <a:rPr lang="en-US" sz="1400" i="1" dirty="0"/>
              <a:t>Group </a:t>
            </a:r>
            <a:r>
              <a:rPr lang="en-US" sz="1400" i="1" dirty="0" smtClean="0"/>
              <a:t>Chair: </a:t>
            </a:r>
            <a:r>
              <a:rPr lang="en-US" sz="1400" dirty="0" smtClean="0"/>
              <a:t>Rob Fender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17" b="61016"/>
          <a:stretch/>
        </p:blipFill>
        <p:spPr>
          <a:xfrm>
            <a:off x="5346698" y="1484346"/>
            <a:ext cx="3632201" cy="661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science_key_magnf1_full1-300x24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2" b="12968"/>
          <a:stretch/>
        </p:blipFill>
        <p:spPr>
          <a:xfrm>
            <a:off x="5346698" y="2730501"/>
            <a:ext cx="3632201" cy="6676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reionexpl_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1553" r="39324" b="35312"/>
          <a:stretch/>
        </p:blipFill>
        <p:spPr>
          <a:xfrm rot="16200000">
            <a:off x="6872204" y="2470171"/>
            <a:ext cx="576828" cy="36278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Picture 25" descr="Cosmic_we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6" b="64566"/>
          <a:stretch/>
        </p:blipFill>
        <p:spPr>
          <a:xfrm>
            <a:off x="5346699" y="3372738"/>
            <a:ext cx="3626896" cy="6356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Picture 26" descr="RManchester_fig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1" t="49177" r="4290" b="22568"/>
          <a:stretch/>
        </p:blipFill>
        <p:spPr>
          <a:xfrm>
            <a:off x="5346699" y="5754168"/>
            <a:ext cx="3623864" cy="6320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" name="Picture 27" descr="pic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99" y="5182031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9" name="Picture 28" descr="pic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65" y="5182031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Picture 29" descr="pic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851" y="5182031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Picture 30" descr="pic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56" y="5182031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2" name="Picture 31" descr="pic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547" y="5182031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4" name="Picture 33" descr="deepsec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78" r="13107" b="28476"/>
          <a:stretch/>
        </p:blipFill>
        <p:spPr>
          <a:xfrm>
            <a:off x="5346698" y="4559804"/>
            <a:ext cx="3609345" cy="635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6" name="Picture 35" descr="M87_jet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 b="30000"/>
          <a:stretch/>
        </p:blipFill>
        <p:spPr>
          <a:xfrm>
            <a:off x="5346699" y="2108200"/>
            <a:ext cx="1581130" cy="660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7" name="Picture 36" descr="hs-1999-30-a-web_print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23684" r="59896" b="42690"/>
          <a:stretch/>
        </p:blipFill>
        <p:spPr>
          <a:xfrm>
            <a:off x="6639964" y="2108200"/>
            <a:ext cx="1062383" cy="660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8" name="Picture 37" descr="Picture31.jp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8169" r="7865" b="17733"/>
          <a:stretch/>
        </p:blipFill>
        <p:spPr>
          <a:xfrm>
            <a:off x="7378921" y="2108200"/>
            <a:ext cx="1581131" cy="665807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5593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3088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+mn-lt"/>
              </a:rPr>
              <a:t>Great Observatories for the coming decades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6136" y="1268760"/>
            <a:ext cx="23762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smtClean="0">
                <a:solidFill>
                  <a:schemeClr val="bg1"/>
                </a:solidFill>
              </a:rPr>
              <a:t>E-ELT optical/IR</a:t>
            </a:r>
          </a:p>
          <a:p>
            <a:pPr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800" b="1" dirty="0" smtClean="0">
                <a:solidFill>
                  <a:schemeClr val="bg1"/>
                </a:solidFill>
              </a:rPr>
              <a:t>Construction approved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3-03-05 at 09.1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258"/>
            <a:ext cx="9180000" cy="5740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5846" y="1295860"/>
            <a:ext cx="36041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smtClean="0">
                <a:solidFill>
                  <a:schemeClr val="bg1"/>
                </a:solidFill>
              </a:rPr>
              <a:t>E-ELT optical/IR</a:t>
            </a:r>
          </a:p>
          <a:p>
            <a:pPr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800" b="1" dirty="0" smtClean="0">
                <a:solidFill>
                  <a:schemeClr val="bg1"/>
                </a:solidFill>
              </a:rPr>
              <a:t>Program approved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3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05" y="-23047"/>
            <a:ext cx="6420585" cy="128070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How does SKA1 baseline redefine state-of-art?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231995"/>
              </p:ext>
            </p:extLst>
          </p:nvPr>
        </p:nvGraphicFramePr>
        <p:xfrm>
          <a:off x="144544" y="1407502"/>
          <a:ext cx="8999456" cy="4031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cument" r:id="rId3" imgW="9613900" imgH="4305300" progId="Word.Document.12">
                  <p:embed/>
                </p:oleObj>
              </mc:Choice>
              <mc:Fallback>
                <p:oleObj name="Document" r:id="rId3" imgW="9613900" imgH="430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544" y="1407502"/>
                        <a:ext cx="8999456" cy="4031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2"/>
          <p:cNvSpPr txBox="1">
            <a:spLocks/>
          </p:cNvSpPr>
          <p:nvPr/>
        </p:nvSpPr>
        <p:spPr>
          <a:xfrm>
            <a:off x="256603" y="5327475"/>
            <a:ext cx="8895175" cy="1455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lnSpc>
                <a:spcPct val="70000"/>
              </a:lnSpc>
              <a:buNone/>
            </a:pPr>
            <a:r>
              <a:rPr lang="en-US" dirty="0" err="1" smtClean="0"/>
              <a:t>A</a:t>
            </a:r>
            <a:r>
              <a:rPr lang="en-US" baseline="-25000" dirty="0" err="1" smtClean="0"/>
              <a:t>eff</a:t>
            </a:r>
            <a:r>
              <a:rPr lang="en-US" dirty="0" smtClean="0"/>
              <a:t>/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baseline="-25000" dirty="0" smtClean="0"/>
              <a:t>:						</a:t>
            </a:r>
            <a:r>
              <a:rPr lang="en-US" baseline="-25000" dirty="0"/>
              <a:t> </a:t>
            </a:r>
            <a:r>
              <a:rPr lang="en-US" baseline="-25000" dirty="0" smtClean="0"/>
              <a:t>    </a:t>
            </a:r>
            <a:r>
              <a:rPr lang="en-US" dirty="0" smtClean="0"/>
              <a:t>6xJVLA        6xASKAP  16xLOFAR</a:t>
            </a:r>
            <a:endParaRPr lang="en-US" baseline="-25000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dirty="0" smtClean="0"/>
              <a:t>Survey Speed:				  </a:t>
            </a:r>
            <a:r>
              <a:rPr lang="en-US" sz="2800" dirty="0" smtClean="0"/>
              <a:t> </a:t>
            </a:r>
            <a:r>
              <a:rPr lang="en-US" dirty="0" smtClean="0"/>
              <a:t>100x	       22xASKAP   270x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/>
              <a:t>	</a:t>
            </a:r>
            <a:r>
              <a:rPr lang="en-US" sz="2800" dirty="0" smtClean="0"/>
              <a:t>											</a:t>
            </a:r>
            <a:r>
              <a:rPr lang="en-US" dirty="0" smtClean="0"/>
              <a:t>  280xJVLA</a:t>
            </a:r>
          </a:p>
        </p:txBody>
      </p:sp>
    </p:spTree>
    <p:extLst>
      <p:ext uri="{BB962C8B-B14F-4D97-AF65-F5344CB8AC3E}">
        <p14:creationId xmlns:p14="http://schemas.microsoft.com/office/powerpoint/2010/main" val="104623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cs typeface="Calibri"/>
              </a:rPr>
              <a:t>Sensitivity comparison</a:t>
            </a:r>
          </a:p>
        </p:txBody>
      </p:sp>
      <p:pic>
        <p:nvPicPr>
          <p:cNvPr id="3" name="Picture 2" descr="ska1sen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8" y="1327993"/>
            <a:ext cx="8583173" cy="5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  <a:cs typeface="Calibri"/>
              </a:rPr>
              <a:t>Survey speed comparison</a:t>
            </a:r>
          </a:p>
        </p:txBody>
      </p:sp>
      <p:pic>
        <p:nvPicPr>
          <p:cNvPr id="2" name="Picture 1" descr="ska1surv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4" y="1268498"/>
            <a:ext cx="8427906" cy="51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  <a:cs typeface="Calibri"/>
              </a:rPr>
              <a:t>SKA1 3-D Capabilities</a:t>
            </a:r>
            <a:endParaRPr lang="en-GB" dirty="0" smtClean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144" y="5431369"/>
            <a:ext cx="8414115" cy="95095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400" b="1" dirty="0" smtClean="0"/>
              <a:t>Wide-field</a:t>
            </a:r>
            <a:r>
              <a:rPr lang="en-US" sz="2400" dirty="0" smtClean="0"/>
              <a:t> continuum imaging or </a:t>
            </a:r>
            <a:r>
              <a:rPr lang="en-US" sz="2400" b="1" dirty="0" smtClean="0"/>
              <a:t>Deep</a:t>
            </a:r>
            <a:r>
              <a:rPr lang="en-US" sz="2400" dirty="0" smtClean="0"/>
              <a:t> line cubes with </a:t>
            </a:r>
            <a:r>
              <a:rPr lang="en-US" sz="2400" dirty="0" err="1" smtClean="0"/>
              <a:t>milliKelvin</a:t>
            </a:r>
            <a:r>
              <a:rPr lang="en-US" sz="2400" dirty="0" smtClean="0"/>
              <a:t> sensitivity with SKA1-LOW</a:t>
            </a:r>
            <a:endParaRPr lang="en-US" sz="2000" b="1" dirty="0" smtClean="0">
              <a:solidFill>
                <a:srgbClr val="1F497D"/>
              </a:solidFill>
            </a:endParaRPr>
          </a:p>
        </p:txBody>
      </p:sp>
      <p:pic>
        <p:nvPicPr>
          <p:cNvPr id="7" name="Picture 6" descr="Macintosh HD:Users:r.braun:Desktop:Papers:iantconfig:ska1bd:v4plots:plotclow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0" y="1300199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r.braun:Desktop:Papers:iantconfig:ska1bd:v4plots:plotllowd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08" y="1300199"/>
            <a:ext cx="4320000" cy="43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7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  <a:cs typeface="Calibri"/>
              </a:rPr>
              <a:t>SKA1 3-D Capabilities</a:t>
            </a:r>
            <a:endParaRPr lang="en-GB" dirty="0" smtClean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144" y="5334001"/>
            <a:ext cx="8414115" cy="9509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400" b="1" dirty="0" smtClean="0"/>
              <a:t>Wide-field </a:t>
            </a:r>
            <a:r>
              <a:rPr lang="en-US" sz="2400" dirty="0" smtClean="0"/>
              <a:t>continuum or line cubes using SKA1-SUR</a:t>
            </a:r>
            <a:endParaRPr lang="en-US" sz="2000" b="1" dirty="0" smtClean="0">
              <a:solidFill>
                <a:srgbClr val="1F497D"/>
              </a:solidFill>
            </a:endParaRPr>
          </a:p>
        </p:txBody>
      </p:sp>
      <p:pic>
        <p:nvPicPr>
          <p:cNvPr id="7" name="Picture 6" descr="Macintosh HD:Users:r.braun:Desktop:Papers:iantconfig:ska1bd:v4plots:plotcsur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4" y="1189004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r.braun:Desktop:Papers:iantconfig:ska1bd:v4plots:plotlsur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44" y="1189004"/>
            <a:ext cx="4320000" cy="43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9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  <a:cs typeface="Calibri"/>
              </a:rPr>
              <a:t>SKA1 3-D Capabilities</a:t>
            </a:r>
            <a:endParaRPr lang="en-GB" dirty="0" smtClean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144" y="5326046"/>
            <a:ext cx="8414115" cy="9509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400" b="1" dirty="0" smtClean="0"/>
              <a:t>All-sky versus wide-field </a:t>
            </a:r>
            <a:r>
              <a:rPr lang="en-US" sz="2400" dirty="0" smtClean="0"/>
              <a:t>HI surveys using SKA1-SUR</a:t>
            </a:r>
          </a:p>
          <a:p>
            <a:pPr marL="569913" lvl="1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1600" b="1" dirty="0" smtClean="0">
                <a:solidFill>
                  <a:srgbClr val="1F497D"/>
                </a:solidFill>
              </a:rPr>
              <a:t>Contours of detected galaxy density per 0.3 </a:t>
            </a:r>
            <a:r>
              <a:rPr lang="en-US" sz="1600" b="1" dirty="0" err="1" smtClean="0">
                <a:solidFill>
                  <a:srgbClr val="1F497D"/>
                </a:solidFill>
              </a:rPr>
              <a:t>dex</a:t>
            </a:r>
            <a:r>
              <a:rPr lang="en-US" sz="1600" b="1" dirty="0" smtClean="0">
                <a:solidFill>
                  <a:srgbClr val="1F497D"/>
                </a:solidFill>
              </a:rPr>
              <a:t> of z as function of z and beam</a:t>
            </a:r>
          </a:p>
        </p:txBody>
      </p:sp>
      <p:pic>
        <p:nvPicPr>
          <p:cNvPr id="9" name="Picture 8" descr="Macintosh HD:Users:r.braun:Desktop:Papers:iantconfig:ska1bd:v4plots:plsurnzpz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5" y="1189004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cintosh HD:Users:r.braun:Desktop:Papers:iantconfig:ska1bd:v4plots:pwlsurnzpz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59" y="1189004"/>
            <a:ext cx="4320000" cy="43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8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  <a:cs typeface="Calibri"/>
              </a:rPr>
              <a:t>SKA1 3-D Capabilities</a:t>
            </a:r>
            <a:endParaRPr lang="en-GB" dirty="0" smtClean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3" descr="Macintosh HD:Users:r.braun:Desktop:Papers:iantconfig:ska1bd:v4plots:plotcmidd2d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4" y="1260662"/>
            <a:ext cx="4320133" cy="43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r.braun:Desktop:Papers:iantconfig:ska1bd:v4plots:plotlmidd2d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03" y="1260662"/>
            <a:ext cx="432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144" y="5431369"/>
            <a:ext cx="8414115" cy="95095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400" b="1" dirty="0" smtClean="0"/>
              <a:t>Deep</a:t>
            </a:r>
            <a:r>
              <a:rPr lang="en-US" sz="2400" dirty="0" smtClean="0"/>
              <a:t> continuum imaging or line cubes using SKA1-MID with sub-</a:t>
            </a:r>
            <a:r>
              <a:rPr lang="en-US" sz="2400" dirty="0" err="1" smtClean="0"/>
              <a:t>arcsecond</a:t>
            </a:r>
            <a:r>
              <a:rPr lang="en-US" sz="2400" dirty="0" smtClean="0"/>
              <a:t> resolution (as good as 30 mas, </a:t>
            </a:r>
            <a:r>
              <a:rPr lang="en-US" sz="2400" dirty="0" err="1" smtClean="0"/>
              <a:t>ν</a:t>
            </a:r>
            <a:r>
              <a:rPr lang="en-US" sz="2400" dirty="0" smtClean="0"/>
              <a:t> &gt; 10 GHz)</a:t>
            </a:r>
            <a:endParaRPr lang="en-US" sz="2000" b="1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  <a:cs typeface="Calibri"/>
              </a:rPr>
              <a:t>SKA1 3-D Capabilities</a:t>
            </a:r>
            <a:endParaRPr lang="en-GB" dirty="0" smtClean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144" y="5431369"/>
            <a:ext cx="8414115" cy="95095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333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30238" indent="-28416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400" b="1" dirty="0" smtClean="0"/>
              <a:t>Deep</a:t>
            </a:r>
            <a:r>
              <a:rPr lang="en-US" sz="2400" dirty="0" smtClean="0"/>
              <a:t> line cubes using SKA1-MID with Kelvin sensitivity at ~</a:t>
            </a:r>
            <a:r>
              <a:rPr lang="en-US" sz="2400" dirty="0" err="1" smtClean="0"/>
              <a:t>arcsecond</a:t>
            </a:r>
            <a:r>
              <a:rPr lang="en-US" sz="2400" dirty="0" smtClean="0"/>
              <a:t> resolution</a:t>
            </a:r>
            <a:endParaRPr lang="en-US" sz="2000" b="1" dirty="0" smtClean="0">
              <a:solidFill>
                <a:srgbClr val="1F497D"/>
              </a:solidFill>
            </a:endParaRPr>
          </a:p>
        </p:txBody>
      </p:sp>
      <p:pic>
        <p:nvPicPr>
          <p:cNvPr id="7" name="Picture 6" descr="Macintosh HD:Users:r.braun:Desktop:Papers:iantconfig:ska1bd:v4plots:plotlmiddt2d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04" y="1260662"/>
            <a:ext cx="4320000" cy="43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3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67" y="45720"/>
            <a:ext cx="62484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SKA Key Science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272" y="1494087"/>
            <a:ext cx="8689091" cy="4800372"/>
          </a:xfrm>
        </p:spPr>
        <p:txBody>
          <a:bodyPr anchor="ctr">
            <a:normAutofit fontScale="85000" lnSpcReduction="10000"/>
          </a:bodyPr>
          <a:lstStyle/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 smtClean="0"/>
              <a:t>Strong-field Tests of Gravity with Pulsars and Black Holes</a:t>
            </a:r>
          </a:p>
          <a:p>
            <a:pPr marL="595313" lvl="1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None/>
            </a:pPr>
            <a:r>
              <a:rPr lang="en-US" sz="2400" b="1" dirty="0">
                <a:solidFill>
                  <a:srgbClr val="1F497D"/>
                </a:solidFill>
              </a:rPr>
              <a:t>Phase 1 headline science</a:t>
            </a:r>
          </a:p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 smtClean="0"/>
              <a:t>Galaxy </a:t>
            </a:r>
            <a:r>
              <a:rPr lang="en-US" sz="2800" dirty="0"/>
              <a:t>Evolution, Cosmology, &amp; Dark </a:t>
            </a:r>
            <a:r>
              <a:rPr lang="en-US" sz="2800" dirty="0" smtClean="0"/>
              <a:t>Energy</a:t>
            </a:r>
          </a:p>
          <a:p>
            <a:pPr marL="595313" lvl="1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None/>
            </a:pPr>
            <a:r>
              <a:rPr lang="en-US" sz="2400" b="1" dirty="0" smtClean="0">
                <a:solidFill>
                  <a:srgbClr val="1F497D"/>
                </a:solidFill>
              </a:rPr>
              <a:t>Phase 1 headline science</a:t>
            </a:r>
          </a:p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Emerging from the Dark </a:t>
            </a:r>
            <a:r>
              <a:rPr lang="en-US" sz="2800" dirty="0" smtClean="0"/>
              <a:t>Ages and the Epoch of </a:t>
            </a:r>
            <a:r>
              <a:rPr lang="en-US" sz="2800" dirty="0" err="1" smtClean="0"/>
              <a:t>Reionization</a:t>
            </a:r>
            <a:endParaRPr lang="en-US" sz="2800" dirty="0" smtClean="0"/>
          </a:p>
          <a:p>
            <a:pPr marL="595313" lvl="1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None/>
            </a:pPr>
            <a:r>
              <a:rPr lang="en-US" sz="2400" b="1" dirty="0" smtClean="0">
                <a:solidFill>
                  <a:srgbClr val="1F497D"/>
                </a:solidFill>
              </a:rPr>
              <a:t>Phase 1 headline science</a:t>
            </a:r>
          </a:p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The Cradle of </a:t>
            </a:r>
            <a:r>
              <a:rPr lang="en-US" sz="2800" dirty="0" smtClean="0"/>
              <a:t>Life &amp; Astrobiology</a:t>
            </a:r>
            <a:endParaRPr lang="en-US" sz="2800" dirty="0"/>
          </a:p>
          <a:p>
            <a:pPr marL="173038" indent="-173038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The Origin and Evolution of Cosmic </a:t>
            </a:r>
            <a:r>
              <a:rPr lang="en-US" sz="2800" dirty="0" smtClean="0"/>
              <a:t>Magnetism</a:t>
            </a:r>
            <a:endParaRPr lang="en-US" sz="2000" dirty="0" smtClean="0"/>
          </a:p>
          <a:p>
            <a:pPr marL="195263" indent="-195263" eaLnBrk="0" hangingPunct="0">
              <a:lnSpc>
                <a:spcPct val="120000"/>
              </a:lnSpc>
              <a:spcBef>
                <a:spcPts val="1224"/>
              </a:spcBef>
              <a:buClr>
                <a:schemeClr val="tx2"/>
              </a:buClr>
              <a:buSzPct val="75000"/>
              <a:buFont typeface="Times" charset="0"/>
              <a:buNone/>
            </a:pPr>
            <a:r>
              <a:rPr lang="en-US" sz="2800" dirty="0" smtClean="0"/>
              <a:t>With design philosophy of </a:t>
            </a:r>
            <a:r>
              <a:rPr lang="en-US" sz="2800" i="1" dirty="0" smtClean="0">
                <a:solidFill>
                  <a:srgbClr val="1F497D"/>
                </a:solidFill>
              </a:rPr>
              <a:t>Exploration </a:t>
            </a:r>
            <a:r>
              <a:rPr lang="en-US" sz="2800" i="1" dirty="0">
                <a:solidFill>
                  <a:srgbClr val="1F497D"/>
                </a:solidFill>
              </a:rPr>
              <a:t>of the Unknown</a:t>
            </a:r>
          </a:p>
        </p:txBody>
      </p:sp>
    </p:spTree>
    <p:extLst>
      <p:ext uri="{BB962C8B-B14F-4D97-AF65-F5344CB8AC3E}">
        <p14:creationId xmlns:p14="http://schemas.microsoft.com/office/powerpoint/2010/main" val="169956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572000" y="6344431"/>
            <a:ext cx="1661159" cy="3211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63070" y="46463"/>
            <a:ext cx="5905569" cy="1124035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ea typeface="ＭＳ Ｐゴシック" charset="-128"/>
                <a:cs typeface="ＭＳ Ｐゴシック" charset="-128"/>
              </a:rPr>
              <a:t>Cosmic Origins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Probing the early universe with the 21cm HI Line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81500" y="4846320"/>
            <a:ext cx="889000" cy="676275"/>
          </a:xfrm>
          <a:solidFill>
            <a:srgbClr val="FFFFFF"/>
          </a:solidFill>
          <a:ln w="19050" cap="flat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0" tIns="0" rIns="0" bIns="45720" anchor="ctr">
            <a:normAutofit fontScale="92500" lnSpcReduction="10000"/>
          </a:bodyPr>
          <a:lstStyle/>
          <a:p>
            <a:pPr marL="185738" indent="-185738" algn="ctr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Symbol" charset="2"/>
              </a:rPr>
              <a:t>Dark Ages</a:t>
            </a:r>
          </a:p>
        </p:txBody>
      </p:sp>
      <p:pic>
        <p:nvPicPr>
          <p:cNvPr id="30725" name="Picture 18" descr="ScienceFoldout.tiff"/>
          <p:cNvPicPr>
            <a:picLocks noChangeAspect="1"/>
          </p:cNvPicPr>
          <p:nvPr/>
        </p:nvPicPr>
        <p:blipFill>
          <a:blip r:embed="rId2"/>
          <a:srcRect l="1666" t="44069" b="4086"/>
          <a:stretch>
            <a:fillRect/>
          </a:stretch>
        </p:blipFill>
        <p:spPr bwMode="auto">
          <a:xfrm>
            <a:off x="76200" y="1518920"/>
            <a:ext cx="899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600700" y="3263583"/>
            <a:ext cx="3359150" cy="3402012"/>
            <a:chOff x="2895600" y="2887119"/>
            <a:chExt cx="3358591" cy="3402534"/>
          </a:xfrm>
          <a:solidFill>
            <a:srgbClr val="FFFFFF"/>
          </a:solidFill>
        </p:grpSpPr>
        <p:pic>
          <p:nvPicPr>
            <p:cNvPr id="30737" name="Picture 5" descr="HIsignal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2895600" y="2908300"/>
              <a:ext cx="3352800" cy="33528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984500" y="2887119"/>
              <a:ext cx="3047992" cy="190365"/>
              <a:chOff x="2984500" y="2887119"/>
              <a:chExt cx="3047992" cy="190365"/>
            </a:xfrm>
            <a:grpFill/>
          </p:grpSpPr>
          <p:sp>
            <p:nvSpPr>
              <p:cNvPr id="30748" name="TextBox 6"/>
              <p:cNvSpPr txBox="1">
                <a:spLocks noChangeArrowheads="1"/>
              </p:cNvSpPr>
              <p:nvPr/>
            </p:nvSpPr>
            <p:spPr bwMode="auto">
              <a:xfrm>
                <a:off x="5346692" y="2887119"/>
                <a:ext cx="6858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500 MHz</a:t>
                </a:r>
              </a:p>
            </p:txBody>
          </p:sp>
          <p:sp>
            <p:nvSpPr>
              <p:cNvPr id="30749" name="TextBox 7"/>
              <p:cNvSpPr txBox="1">
                <a:spLocks noChangeArrowheads="1"/>
              </p:cNvSpPr>
              <p:nvPr/>
            </p:nvSpPr>
            <p:spPr bwMode="auto">
              <a:xfrm>
                <a:off x="4470400" y="2892818"/>
                <a:ext cx="2921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100</a:t>
                </a:r>
              </a:p>
            </p:txBody>
          </p:sp>
          <p:sp>
            <p:nvSpPr>
              <p:cNvPr id="30750" name="TextBox 8"/>
              <p:cNvSpPr txBox="1">
                <a:spLocks noChangeArrowheads="1"/>
              </p:cNvSpPr>
              <p:nvPr/>
            </p:nvSpPr>
            <p:spPr bwMode="auto">
              <a:xfrm>
                <a:off x="4127500" y="2892818"/>
                <a:ext cx="2921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50</a:t>
                </a:r>
              </a:p>
            </p:txBody>
          </p:sp>
          <p:sp>
            <p:nvSpPr>
              <p:cNvPr id="30751" name="TextBox 9"/>
              <p:cNvSpPr txBox="1">
                <a:spLocks noChangeArrowheads="1"/>
              </p:cNvSpPr>
              <p:nvPr/>
            </p:nvSpPr>
            <p:spPr bwMode="auto">
              <a:xfrm>
                <a:off x="3302000" y="2892818"/>
                <a:ext cx="2921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10</a:t>
                </a:r>
              </a:p>
            </p:txBody>
          </p:sp>
          <p:sp>
            <p:nvSpPr>
              <p:cNvPr id="30752" name="TextBox 10"/>
              <p:cNvSpPr txBox="1">
                <a:spLocks noChangeArrowheads="1"/>
              </p:cNvSpPr>
              <p:nvPr/>
            </p:nvSpPr>
            <p:spPr bwMode="auto">
              <a:xfrm>
                <a:off x="2984500" y="2892818"/>
                <a:ext cx="2921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5</a:t>
                </a:r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5791200" y="3175333"/>
              <a:ext cx="462991" cy="2492020"/>
              <a:chOff x="5791200" y="3175333"/>
              <a:chExt cx="462991" cy="2492020"/>
            </a:xfrm>
            <a:grpFill/>
          </p:grpSpPr>
          <p:sp>
            <p:nvSpPr>
              <p:cNvPr id="30744" name="TextBox 11"/>
              <p:cNvSpPr txBox="1">
                <a:spLocks noChangeArrowheads="1"/>
              </p:cNvSpPr>
              <p:nvPr/>
            </p:nvSpPr>
            <p:spPr bwMode="auto">
              <a:xfrm>
                <a:off x="5842000" y="3175333"/>
                <a:ext cx="3302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50</a:t>
                </a:r>
              </a:p>
            </p:txBody>
          </p:sp>
          <p:sp>
            <p:nvSpPr>
              <p:cNvPr id="30745" name="TextBox 13"/>
              <p:cNvSpPr txBox="1">
                <a:spLocks noChangeArrowheads="1"/>
              </p:cNvSpPr>
              <p:nvPr/>
            </p:nvSpPr>
            <p:spPr bwMode="auto">
              <a:xfrm>
                <a:off x="5791200" y="4703716"/>
                <a:ext cx="3810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−50</a:t>
                </a:r>
              </a:p>
            </p:txBody>
          </p:sp>
          <p:sp>
            <p:nvSpPr>
              <p:cNvPr id="30746" name="TextBox 14"/>
              <p:cNvSpPr txBox="1">
                <a:spLocks noChangeArrowheads="1"/>
              </p:cNvSpPr>
              <p:nvPr/>
            </p:nvSpPr>
            <p:spPr bwMode="auto">
              <a:xfrm>
                <a:off x="5803900" y="5482687"/>
                <a:ext cx="3937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−100</a:t>
                </a:r>
              </a:p>
            </p:txBody>
          </p:sp>
          <p:sp>
            <p:nvSpPr>
              <p:cNvPr id="30747" name="TextBox 15"/>
              <p:cNvSpPr txBox="1">
                <a:spLocks noChangeArrowheads="1"/>
              </p:cNvSpPr>
              <p:nvPr/>
            </p:nvSpPr>
            <p:spPr bwMode="auto">
              <a:xfrm rot="5400000">
                <a:off x="5813450" y="4314996"/>
                <a:ext cx="692100" cy="18938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T</a:t>
                </a:r>
                <a:r>
                  <a:rPr lang="en-US" sz="1200" baseline="-250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b</a:t>
                </a:r>
                <a:r>
                  <a:rPr lang="en-US" sz="12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(</a:t>
                </a:r>
                <a:r>
                  <a:rPr lang="en-US" sz="1200" dirty="0" err="1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mK</a:t>
                </a:r>
                <a:r>
                  <a:rPr lang="en-US" sz="12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)</a:t>
                </a:r>
              </a:p>
            </p:txBody>
          </p:sp>
        </p:grp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3390900" y="5939887"/>
              <a:ext cx="1651000" cy="349766"/>
              <a:chOff x="3390900" y="5939887"/>
              <a:chExt cx="1651000" cy="349766"/>
            </a:xfrm>
            <a:grpFill/>
          </p:grpSpPr>
          <p:sp>
            <p:nvSpPr>
              <p:cNvPr id="30741" name="TextBox 16"/>
              <p:cNvSpPr txBox="1">
                <a:spLocks noChangeArrowheads="1"/>
              </p:cNvSpPr>
              <p:nvPr/>
            </p:nvSpPr>
            <p:spPr bwMode="auto">
              <a:xfrm>
                <a:off x="3390900" y="5939887"/>
                <a:ext cx="3937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100</a:t>
                </a:r>
              </a:p>
            </p:txBody>
          </p:sp>
          <p:sp>
            <p:nvSpPr>
              <p:cNvPr id="30742" name="TextBox 18"/>
              <p:cNvSpPr txBox="1">
                <a:spLocks noChangeArrowheads="1"/>
              </p:cNvSpPr>
              <p:nvPr/>
            </p:nvSpPr>
            <p:spPr bwMode="auto">
              <a:xfrm>
                <a:off x="4648200" y="5939887"/>
                <a:ext cx="3937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10</a:t>
                </a:r>
              </a:p>
            </p:txBody>
          </p:sp>
          <p:sp>
            <p:nvSpPr>
              <p:cNvPr id="30743" name="TextBox 19"/>
              <p:cNvSpPr txBox="1">
                <a:spLocks noChangeArrowheads="1"/>
              </p:cNvSpPr>
              <p:nvPr/>
            </p:nvSpPr>
            <p:spPr bwMode="auto">
              <a:xfrm>
                <a:off x="4229100" y="6104987"/>
                <a:ext cx="393700" cy="184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1 + </a:t>
                </a:r>
                <a:r>
                  <a:rPr lang="en-US" sz="1200" i="1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z</a:t>
                </a:r>
              </a:p>
            </p:txBody>
          </p:sp>
        </p:grpSp>
      </p:grp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21920" y="3870961"/>
            <a:ext cx="3124200" cy="21183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114300" indent="-114300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tx2"/>
                </a:solidFill>
                <a:latin typeface="+mn-lt"/>
                <a:ea typeface="ＭＳ Ｐゴシック" pitchFamily="-97" charset="-128"/>
                <a:cs typeface="ＭＳ Ｐゴシック" pitchFamily="-97" charset="-128"/>
                <a:sym typeface="Symbol"/>
              </a:rPr>
              <a:t>Neutral Hydrogen</a:t>
            </a:r>
            <a:r>
              <a:rPr lang="en-US" sz="2000" kern="0" dirty="0" smtClean="0">
                <a:solidFill>
                  <a:srgbClr val="898989"/>
                </a:solidFill>
                <a:latin typeface="+mn-lt"/>
                <a:ea typeface="ＭＳ Ｐゴシック" pitchFamily="-97" charset="-128"/>
                <a:cs typeface="ＭＳ Ｐゴシック" pitchFamily="-97" charset="-128"/>
                <a:sym typeface="Symbol"/>
              </a:rPr>
              <a:t> 21 cm spin</a:t>
            </a:r>
            <a:r>
              <a:rPr lang="en-US" sz="2000" kern="0" dirty="0">
                <a:solidFill>
                  <a:srgbClr val="898989"/>
                </a:solidFill>
                <a:latin typeface="+mn-lt"/>
                <a:ea typeface="ＭＳ Ｐゴシック" pitchFamily="-97" charset="-128"/>
                <a:cs typeface="ＭＳ Ｐゴシック" pitchFamily="-97" charset="-128"/>
                <a:sym typeface="Symbol"/>
              </a:rPr>
              <a:t>-flip transition provides probe of neutral intergalactic medium before and during formation of first </a:t>
            </a:r>
            <a:r>
              <a:rPr lang="en-US" sz="2000" kern="0" dirty="0" smtClean="0">
                <a:solidFill>
                  <a:srgbClr val="898989"/>
                </a:solidFill>
                <a:latin typeface="+mn-lt"/>
                <a:ea typeface="ＭＳ Ｐゴシック" pitchFamily="-97" charset="-128"/>
                <a:cs typeface="ＭＳ Ｐゴシック" pitchFamily="-97" charset="-128"/>
                <a:sym typeface="Symbol"/>
              </a:rPr>
              <a:t>stars</a:t>
            </a:r>
            <a:endParaRPr lang="en-US" sz="2000" kern="0" dirty="0" smtClean="0">
              <a:solidFill>
                <a:srgbClr val="898989"/>
              </a:solidFill>
              <a:latin typeface="+mn-lt"/>
              <a:ea typeface="ＭＳ Ｐゴシック" pitchFamily="-97" charset="-128"/>
              <a:cs typeface="ＭＳ Ｐゴシック" pitchFamily="-97" charset="-128"/>
            </a:endParaRPr>
          </a:p>
        </p:txBody>
      </p:sp>
      <p:cxnSp>
        <p:nvCxnSpPr>
          <p:cNvPr id="30728" name="Straight Arrow Connector 22"/>
          <p:cNvCxnSpPr>
            <a:cxnSpLocks noChangeShapeType="1"/>
          </p:cNvCxnSpPr>
          <p:nvPr/>
        </p:nvCxnSpPr>
        <p:spPr bwMode="auto">
          <a:xfrm rot="16200000" flipV="1">
            <a:off x="2051050" y="2503170"/>
            <a:ext cx="2451100" cy="2235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0729" name="Straight Arrow Connector 23"/>
          <p:cNvCxnSpPr>
            <a:cxnSpLocks noChangeShapeType="1"/>
          </p:cNvCxnSpPr>
          <p:nvPr/>
        </p:nvCxnSpPr>
        <p:spPr bwMode="auto">
          <a:xfrm flipV="1">
            <a:off x="5257800" y="5024120"/>
            <a:ext cx="1028700" cy="25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419600" y="3944620"/>
            <a:ext cx="1219200" cy="676275"/>
          </a:xfrm>
          <a:prstGeom prst="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marL="185738" indent="-185738" algn="ctr">
              <a:spcBef>
                <a:spcPct val="20000"/>
              </a:spcBef>
              <a:defRPr/>
            </a:pPr>
            <a:r>
              <a:rPr lang="en-US" kern="0" dirty="0">
                <a:solidFill>
                  <a:srgbClr val="008000"/>
                </a:solidFill>
                <a:latin typeface="+mn-lt"/>
                <a:ea typeface="ＭＳ Ｐゴシック" pitchFamily="-97" charset="-128"/>
                <a:cs typeface="ＭＳ Ｐゴシック" pitchFamily="-97" charset="-128"/>
                <a:sym typeface="Symbol"/>
              </a:rPr>
              <a:t>Cosmic Dawn</a:t>
            </a:r>
          </a:p>
        </p:txBody>
      </p:sp>
      <p:cxnSp>
        <p:nvCxnSpPr>
          <p:cNvPr id="30731" name="Straight Arrow Connector 30"/>
          <p:cNvCxnSpPr>
            <a:cxnSpLocks noChangeShapeType="1"/>
          </p:cNvCxnSpPr>
          <p:nvPr/>
        </p:nvCxnSpPr>
        <p:spPr bwMode="auto">
          <a:xfrm rot="16200000" flipV="1">
            <a:off x="3548062" y="2873058"/>
            <a:ext cx="1082675" cy="10414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</p:spPr>
      </p:cxnSp>
      <p:cxnSp>
        <p:nvCxnSpPr>
          <p:cNvPr id="30732" name="Straight Arrow Connector 33"/>
          <p:cNvCxnSpPr>
            <a:cxnSpLocks noChangeShapeType="1"/>
          </p:cNvCxnSpPr>
          <p:nvPr/>
        </p:nvCxnSpPr>
        <p:spPr bwMode="auto">
          <a:xfrm>
            <a:off x="5638800" y="4087495"/>
            <a:ext cx="1485900" cy="77152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4699000" y="3093720"/>
            <a:ext cx="889000" cy="676275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  <a:normAutofit/>
          </a:bodyPr>
          <a:lstStyle/>
          <a:p>
            <a:pPr marL="185738" indent="-185738" algn="ctr">
              <a:spcBef>
                <a:spcPct val="20000"/>
              </a:spcBef>
              <a:defRPr/>
            </a:pPr>
            <a:r>
              <a:rPr lang="en-US" kern="0" dirty="0" err="1">
                <a:solidFill>
                  <a:srgbClr val="0000FF"/>
                </a:solidFill>
                <a:latin typeface="+mn-lt"/>
                <a:ea typeface="ＭＳ Ｐゴシック" pitchFamily="-97" charset="-128"/>
                <a:cs typeface="ＭＳ Ｐゴシック" pitchFamily="-97" charset="-128"/>
                <a:sym typeface="Symbol"/>
              </a:rPr>
              <a:t>EoR</a:t>
            </a:r>
            <a:endParaRPr lang="en-US" kern="0" dirty="0">
              <a:solidFill>
                <a:srgbClr val="0000FF"/>
              </a:solidFill>
              <a:latin typeface="+mn-lt"/>
              <a:ea typeface="ＭＳ Ｐゴシック" pitchFamily="-97" charset="-128"/>
              <a:cs typeface="ＭＳ Ｐゴシック" pitchFamily="-97" charset="-128"/>
              <a:sym typeface="Symbol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5441950" y="2541270"/>
            <a:ext cx="685800" cy="393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glow rad="101600">
              <a:schemeClr val="tx1">
                <a:alpha val="75000"/>
              </a:schemeClr>
            </a:glow>
          </a:effectLst>
        </p:spPr>
      </p:cxnSp>
      <p:cxnSp>
        <p:nvCxnSpPr>
          <p:cNvPr id="30735" name="Straight Arrow Connector 38"/>
          <p:cNvCxnSpPr>
            <a:cxnSpLocks noChangeShapeType="1"/>
          </p:cNvCxnSpPr>
          <p:nvPr/>
        </p:nvCxnSpPr>
        <p:spPr bwMode="auto">
          <a:xfrm>
            <a:off x="5600700" y="3500120"/>
            <a:ext cx="1739900" cy="5715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3111500" y="6017260"/>
            <a:ext cx="2438400" cy="787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0" rIns="0" anchor="ctr">
            <a:prstTxWarp prst="textNoShape">
              <a:avLst/>
            </a:prstTxWarp>
          </a:bodyPr>
          <a:lstStyle/>
          <a:p>
            <a:pPr marL="185738" indent="-185738" algn="ctr">
              <a:spcBef>
                <a:spcPct val="20000"/>
              </a:spcBef>
              <a:buFont typeface="Symbol" charset="2"/>
              <a:buChar char="n"/>
            </a:pPr>
            <a:r>
              <a:rPr lang="en-US" sz="2000" dirty="0">
                <a:solidFill>
                  <a:srgbClr val="89898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= 1420 MHz/(1 + </a:t>
            </a:r>
            <a:r>
              <a:rPr lang="en-US" sz="2000" i="1" dirty="0" err="1">
                <a:solidFill>
                  <a:srgbClr val="89898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z</a:t>
            </a:r>
            <a:r>
              <a:rPr lang="en-US" sz="2000" dirty="0">
                <a:solidFill>
                  <a:srgbClr val="89898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</a:p>
          <a:p>
            <a:pPr marL="185738" indent="-185738" algn="ctr">
              <a:spcBef>
                <a:spcPct val="20000"/>
              </a:spcBef>
            </a:pPr>
            <a:r>
              <a:rPr lang="en-US" sz="2000" dirty="0" err="1">
                <a:solidFill>
                  <a:srgbClr val="898989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>
                <a:solidFill>
                  <a:srgbClr val="89898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= 21 cm (1 + </a:t>
            </a:r>
            <a:r>
              <a:rPr lang="en-US" sz="2000" i="1" dirty="0" err="1">
                <a:solidFill>
                  <a:srgbClr val="89898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z</a:t>
            </a:r>
            <a:r>
              <a:rPr lang="en-US" sz="2000" dirty="0">
                <a:solidFill>
                  <a:srgbClr val="89898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928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3-05 at 09.1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657"/>
            <a:ext cx="9180000" cy="5754293"/>
          </a:xfrm>
          <a:prstGeom prst="rect">
            <a:avLst/>
          </a:prstGeom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3088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+mn-lt"/>
              </a:rPr>
              <a:t>Great Observatories for the coming decades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3" y="1268760"/>
            <a:ext cx="8519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Atacama Large </a:t>
            </a:r>
            <a:r>
              <a:rPr lang="en-US" sz="2800" dirty="0" err="1" smtClean="0">
                <a:solidFill>
                  <a:srgbClr val="FFFFFF"/>
                </a:solidFill>
              </a:rPr>
              <a:t>Millimetre</a:t>
            </a:r>
            <a:r>
              <a:rPr lang="en-US" sz="2800" dirty="0" smtClean="0">
                <a:solidFill>
                  <a:srgbClr val="FFFFFF"/>
                </a:solidFill>
              </a:rPr>
              <a:t> Array (ALMA): mm/</a:t>
            </a:r>
            <a:r>
              <a:rPr lang="en-US" sz="2800" dirty="0" err="1" smtClean="0">
                <a:solidFill>
                  <a:srgbClr val="FFFFFF"/>
                </a:solidFill>
              </a:rPr>
              <a:t>submm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err="1" smtClean="0">
                <a:solidFill>
                  <a:srgbClr val="FFFFFF"/>
                </a:solidFill>
              </a:rPr>
              <a:t>Chajnantor</a:t>
            </a:r>
            <a:r>
              <a:rPr lang="en-US" sz="2800" dirty="0" smtClean="0">
                <a:solidFill>
                  <a:srgbClr val="FFFFFF"/>
                </a:solidFill>
              </a:rPr>
              <a:t> Plateau @ 17,000 </a:t>
            </a:r>
            <a:r>
              <a:rPr lang="en-US" sz="2800" dirty="0" err="1" smtClean="0">
                <a:solidFill>
                  <a:srgbClr val="FFFFFF"/>
                </a:solidFill>
              </a:rPr>
              <a:t>ft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Operational now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3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1105" y="-23047"/>
            <a:ext cx="6420585" cy="12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800" dirty="0" smtClean="0"/>
              <a:t>HI surveys of the </a:t>
            </a:r>
            <a:r>
              <a:rPr lang="en-US" sz="2800" dirty="0" err="1" smtClean="0"/>
              <a:t>EoR</a:t>
            </a:r>
            <a:r>
              <a:rPr lang="en-US" sz="2800" dirty="0" smtClean="0"/>
              <a:t>/Cosmic-Dawn Universe</a:t>
            </a:r>
            <a:endParaRPr lang="en-US" sz="2800" dirty="0"/>
          </a:p>
        </p:txBody>
      </p:sp>
      <p:pic>
        <p:nvPicPr>
          <p:cNvPr id="2" name="Picture 1" descr="pllowdtz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04" y="1754768"/>
            <a:ext cx="2985768" cy="298576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539750" y="4740537"/>
            <a:ext cx="8231940" cy="142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Detecting </a:t>
            </a:r>
            <a:r>
              <a:rPr lang="en-US" sz="2400" b="1" dirty="0" err="1" smtClean="0">
                <a:solidFill>
                  <a:schemeClr val="tx2"/>
                </a:solidFill>
              </a:rPr>
              <a:t>EoR</a:t>
            </a:r>
            <a:r>
              <a:rPr lang="en-US" sz="2400" b="1" dirty="0" smtClean="0">
                <a:solidFill>
                  <a:schemeClr val="tx2"/>
                </a:solidFill>
              </a:rPr>
              <a:t> structures in imaging mode (as distinct from statistically) on 5 </a:t>
            </a:r>
            <a:r>
              <a:rPr lang="en-US" sz="2400" b="1" dirty="0" err="1" smtClean="0">
                <a:solidFill>
                  <a:schemeClr val="tx2"/>
                </a:solidFill>
              </a:rPr>
              <a:t>arcmin</a:t>
            </a:r>
            <a:r>
              <a:rPr lang="en-US" sz="2400" b="1" dirty="0" smtClean="0">
                <a:solidFill>
                  <a:schemeClr val="tx2"/>
                </a:solidFill>
              </a:rPr>
              <a:t> scales with 1 </a:t>
            </a:r>
            <a:r>
              <a:rPr lang="en-US" sz="2400" b="1" dirty="0" err="1" smtClean="0">
                <a:solidFill>
                  <a:schemeClr val="tx2"/>
                </a:solidFill>
              </a:rPr>
              <a:t>mK</a:t>
            </a:r>
            <a:r>
              <a:rPr lang="en-US" sz="2400" b="1" dirty="0" smtClean="0">
                <a:solidFill>
                  <a:schemeClr val="tx2"/>
                </a:solidFill>
              </a:rPr>
              <a:t> RMS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Probing the Cosmic Dawn statistically or possibly even imaging in ultra-deep</a:t>
            </a:r>
          </a:p>
        </p:txBody>
      </p:sp>
      <p:pic>
        <p:nvPicPr>
          <p:cNvPr id="6" name="Picture 5" descr="MellemaF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" y="1730497"/>
            <a:ext cx="6298681" cy="29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>
          <a:xfrm>
            <a:off x="314250" y="110778"/>
            <a:ext cx="6587850" cy="869950"/>
          </a:xfrm>
        </p:spPr>
        <p:txBody>
          <a:bodyPr/>
          <a:lstStyle/>
          <a:p>
            <a:pPr eaLnBrk="1" hangingPunct="1"/>
            <a:r>
              <a:rPr lang="en-GB" altLang="zh-CN" sz="2800" dirty="0" smtClean="0">
                <a:solidFill>
                  <a:srgbClr val="FFFFFF"/>
                </a:solidFill>
                <a:latin typeface="Arial"/>
                <a:ea typeface="宋体" charset="0"/>
                <a:cs typeface="Arial"/>
              </a:rPr>
              <a:t>Finding all pulsars in the Milky Way…</a:t>
            </a:r>
            <a:endParaRPr lang="en-US" altLang="zh-CN" sz="2800" dirty="0">
              <a:solidFill>
                <a:srgbClr val="FFFFFF"/>
              </a:solidFill>
              <a:latin typeface="Arial"/>
              <a:ea typeface="宋体" charset="0"/>
              <a:cs typeface="Arial"/>
            </a:endParaRPr>
          </a:p>
        </p:txBody>
      </p:sp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5649810" y="3341891"/>
            <a:ext cx="31555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endParaRPr lang="en-GB" sz="1800" dirty="0">
              <a:solidFill>
                <a:srgbClr val="003366"/>
              </a:solidFill>
              <a:latin typeface="Calibri"/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GB" sz="1800" dirty="0">
                <a:solidFill>
                  <a:srgbClr val="003366"/>
                </a:solidFill>
                <a:latin typeface="Calibri"/>
                <a:cs typeface="Calibri"/>
              </a:rPr>
              <a:t> - ~30,000 normal pulsars</a:t>
            </a:r>
          </a:p>
          <a:p>
            <a:pPr>
              <a:spcBef>
                <a:spcPct val="20000"/>
              </a:spcBef>
            </a:pPr>
            <a:r>
              <a:rPr lang="en-GB" sz="1800" dirty="0">
                <a:solidFill>
                  <a:srgbClr val="003366"/>
                </a:solidFill>
                <a:latin typeface="Calibri"/>
                <a:cs typeface="Calibri"/>
              </a:rPr>
              <a:t> - ~2,000 millisecond </a:t>
            </a:r>
            <a:r>
              <a:rPr lang="en-GB" sz="1800" dirty="0" err="1">
                <a:solidFill>
                  <a:srgbClr val="003366"/>
                </a:solidFill>
                <a:latin typeface="Calibri"/>
                <a:cs typeface="Calibri"/>
              </a:rPr>
              <a:t>psrs</a:t>
            </a:r>
            <a:r>
              <a:rPr lang="en-GB" sz="18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GB" sz="1800" dirty="0">
                <a:solidFill>
                  <a:srgbClr val="003366"/>
                </a:solidFill>
                <a:latin typeface="Calibri"/>
                <a:cs typeface="Calibri"/>
              </a:rPr>
              <a:t> - ~100 </a:t>
            </a:r>
            <a:r>
              <a:rPr lang="en-GB" sz="1800" dirty="0" smtClean="0">
                <a:solidFill>
                  <a:srgbClr val="003366"/>
                </a:solidFill>
                <a:latin typeface="Calibri"/>
                <a:cs typeface="Calibri"/>
              </a:rPr>
              <a:t>relativistic </a:t>
            </a:r>
            <a:r>
              <a:rPr lang="en-GB" sz="1800" dirty="0">
                <a:solidFill>
                  <a:srgbClr val="003366"/>
                </a:solidFill>
                <a:latin typeface="Calibri"/>
                <a:cs typeface="Calibri"/>
              </a:rPr>
              <a:t>binaries</a:t>
            </a:r>
          </a:p>
          <a:p>
            <a:pPr>
              <a:spcBef>
                <a:spcPct val="20000"/>
              </a:spcBef>
            </a:pPr>
            <a:r>
              <a:rPr lang="en-GB" sz="1800" dirty="0">
                <a:solidFill>
                  <a:srgbClr val="003366"/>
                </a:solidFill>
                <a:latin typeface="Calibri"/>
                <a:cs typeface="Calibri"/>
              </a:rPr>
              <a:t> - first pulsars in Galactic Centre</a:t>
            </a:r>
          </a:p>
          <a:p>
            <a:pPr>
              <a:spcBef>
                <a:spcPct val="20000"/>
              </a:spcBef>
            </a:pPr>
            <a:r>
              <a:rPr lang="en-GB" sz="1800" dirty="0">
                <a:solidFill>
                  <a:srgbClr val="003366"/>
                </a:solidFill>
                <a:latin typeface="Calibri"/>
                <a:cs typeface="Calibri"/>
              </a:rPr>
              <a:t> - first extragalactic pulsars</a:t>
            </a:r>
          </a:p>
        </p:txBody>
      </p:sp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539750" y="1212213"/>
            <a:ext cx="4329080" cy="3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spcBef>
                <a:spcPct val="50000"/>
              </a:spcBef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GB" sz="1400" dirty="0" smtClean="0">
                <a:solidFill>
                  <a:srgbClr val="003366"/>
                </a:solidFill>
                <a:latin typeface="Calibri"/>
                <a:cs typeface="Calibri"/>
              </a:rPr>
              <a:t>(</a:t>
            </a:r>
            <a:r>
              <a:rPr lang="en-GB" sz="1400" dirty="0" err="1" smtClean="0">
                <a:solidFill>
                  <a:srgbClr val="003366"/>
                </a:solidFill>
                <a:latin typeface="Calibri"/>
                <a:cs typeface="Calibri"/>
              </a:rPr>
              <a:t>Cordes</a:t>
            </a:r>
            <a:r>
              <a:rPr lang="en-GB" sz="1400" dirty="0" smtClean="0">
                <a:solidFill>
                  <a:srgbClr val="003366"/>
                </a:solidFill>
                <a:latin typeface="Calibri"/>
                <a:cs typeface="Calibri"/>
              </a:rPr>
              <a:t> et </a:t>
            </a:r>
            <a:r>
              <a:rPr lang="en-GB" sz="1400" dirty="0">
                <a:solidFill>
                  <a:srgbClr val="003366"/>
                </a:solidFill>
                <a:latin typeface="Calibri"/>
                <a:cs typeface="Calibri"/>
              </a:rPr>
              <a:t>al. 2004</a:t>
            </a:r>
            <a:r>
              <a:rPr lang="en-GB" sz="1400" dirty="0" smtClean="0">
                <a:solidFill>
                  <a:srgbClr val="003366"/>
                </a:solidFill>
                <a:latin typeface="Calibri"/>
                <a:cs typeface="Calibri"/>
              </a:rPr>
              <a:t>, Kramer et al. 2004, </a:t>
            </a:r>
            <a:r>
              <a:rPr lang="en-GB" sz="1400" dirty="0">
                <a:solidFill>
                  <a:srgbClr val="003366"/>
                </a:solidFill>
                <a:latin typeface="Calibri"/>
                <a:cs typeface="Calibri"/>
              </a:rPr>
              <a:t>Smits et al. 2008)</a:t>
            </a:r>
            <a:endParaRPr lang="en-US" sz="1400" dirty="0">
              <a:solidFill>
                <a:srgbClr val="003366"/>
              </a:solidFill>
              <a:latin typeface="Calibri"/>
              <a:cs typeface="Calibri"/>
            </a:endParaRPr>
          </a:p>
        </p:txBody>
      </p:sp>
      <p:pic>
        <p:nvPicPr>
          <p:cNvPr id="10" name="Picture 7" descr="skapulsardi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62211"/>
            <a:ext cx="22288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539750" y="5296011"/>
            <a:ext cx="8231940" cy="113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</a:t>
            </a:r>
            <a:r>
              <a:rPr lang="en-US" sz="2400" dirty="0" smtClean="0">
                <a:solidFill>
                  <a:schemeClr val="tx2"/>
                </a:solidFill>
              </a:rPr>
              <a:t>iming </a:t>
            </a:r>
            <a:r>
              <a:rPr lang="en-US" sz="2400" dirty="0">
                <a:solidFill>
                  <a:schemeClr val="tx2"/>
                </a:solidFill>
              </a:rPr>
              <a:t>precision is expected  to increase by factor ~100</a:t>
            </a:r>
          </a:p>
          <a:p>
            <a:pPr marL="171450" indent="-17145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</a:t>
            </a:r>
            <a:r>
              <a:rPr lang="en-US" sz="2400" dirty="0" smtClean="0">
                <a:solidFill>
                  <a:schemeClr val="tx2"/>
                </a:solidFill>
              </a:rPr>
              <a:t>are </a:t>
            </a:r>
            <a:r>
              <a:rPr lang="en-US" sz="2400" dirty="0">
                <a:solidFill>
                  <a:schemeClr val="tx2"/>
                </a:solidFill>
              </a:rPr>
              <a:t>and exotic pulsars and binary systems: including PSR-BH systems!</a:t>
            </a:r>
          </a:p>
          <a:p>
            <a:pPr marL="171450" indent="-1714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Testing </a:t>
            </a:r>
            <a:r>
              <a:rPr lang="en-US" sz="2400" dirty="0">
                <a:solidFill>
                  <a:schemeClr val="tx2"/>
                </a:solidFill>
              </a:rPr>
              <a:t>cosmic censorship and no-hair </a:t>
            </a:r>
            <a:r>
              <a:rPr lang="en-US" sz="2400" dirty="0" smtClean="0">
                <a:solidFill>
                  <a:schemeClr val="tx2"/>
                </a:solidFill>
              </a:rPr>
              <a:t>theorem</a:t>
            </a:r>
            <a:endParaRPr lang="en-US" sz="2400" dirty="0">
              <a:solidFill>
                <a:schemeClr val="tx2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Current estimates are that ~50% of entire Galactic population in reach of SKA1</a:t>
            </a:r>
          </a:p>
        </p:txBody>
      </p:sp>
      <p:pic>
        <p:nvPicPr>
          <p:cNvPr id="2" name="pulsarsk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750" y="1523551"/>
            <a:ext cx="4848905" cy="36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1105" y="-23047"/>
            <a:ext cx="6420585" cy="12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The transient radio sky</a:t>
            </a: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39750" y="5296011"/>
            <a:ext cx="8231940" cy="113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Four celestial “FRB” events now detected (after first “</a:t>
            </a:r>
            <a:r>
              <a:rPr lang="en-US" sz="2400" dirty="0" err="1" smtClean="0">
                <a:solidFill>
                  <a:schemeClr val="tx2"/>
                </a:solidFill>
              </a:rPr>
              <a:t>Lorimer</a:t>
            </a:r>
            <a:r>
              <a:rPr lang="en-US" sz="2400" dirty="0" smtClean="0">
                <a:solidFill>
                  <a:schemeClr val="tx2"/>
                </a:solidFill>
              </a:rPr>
              <a:t>” burst): 		S = 0.5 – 1.3 </a:t>
            </a:r>
            <a:r>
              <a:rPr lang="en-US" sz="2400" dirty="0" err="1" smtClean="0">
                <a:solidFill>
                  <a:schemeClr val="tx2"/>
                </a:solidFill>
              </a:rPr>
              <a:t>Jy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</a:rPr>
              <a:t>Δt</a:t>
            </a:r>
            <a:r>
              <a:rPr lang="en-US" sz="2400" dirty="0" smtClean="0">
                <a:solidFill>
                  <a:schemeClr val="tx2"/>
                </a:solidFill>
              </a:rPr>
              <a:t> = 1 – 6 </a:t>
            </a:r>
            <a:r>
              <a:rPr lang="en-US" sz="2400" dirty="0" err="1" smtClean="0">
                <a:solidFill>
                  <a:schemeClr val="tx2"/>
                </a:solidFill>
              </a:rPr>
              <a:t>msec</a:t>
            </a:r>
            <a:r>
              <a:rPr lang="en-US" sz="2400" dirty="0" smtClean="0">
                <a:solidFill>
                  <a:schemeClr val="tx2"/>
                </a:solidFill>
              </a:rPr>
              <a:t>, DM = 550 – 1100 cm</a:t>
            </a:r>
            <a:r>
              <a:rPr lang="en-US" sz="2400" baseline="30000" dirty="0" smtClean="0">
                <a:solidFill>
                  <a:schemeClr val="tx2"/>
                </a:solidFill>
              </a:rPr>
              <a:t>-3</a:t>
            </a:r>
            <a:r>
              <a:rPr lang="en-US" sz="2400" dirty="0" smtClean="0">
                <a:solidFill>
                  <a:schemeClr val="tx2"/>
                </a:solidFill>
              </a:rPr>
              <a:t> pc</a:t>
            </a:r>
          </a:p>
          <a:p>
            <a:pPr marL="171450" indent="-1714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Estimated event rate: 1x10</a:t>
            </a:r>
            <a:r>
              <a:rPr lang="en-US" sz="2400" baseline="30000" dirty="0" smtClean="0">
                <a:solidFill>
                  <a:schemeClr val="tx2"/>
                </a:solidFill>
              </a:rPr>
              <a:t>4</a:t>
            </a:r>
            <a:r>
              <a:rPr lang="en-US" sz="2400" dirty="0" smtClean="0">
                <a:solidFill>
                  <a:schemeClr val="tx2"/>
                </a:solidFill>
              </a:rPr>
              <a:t> sky</a:t>
            </a:r>
            <a:r>
              <a:rPr lang="en-US" sz="2400" baseline="30000" dirty="0" smtClean="0">
                <a:solidFill>
                  <a:schemeClr val="tx2"/>
                </a:solidFill>
              </a:rPr>
              <a:t>-1</a:t>
            </a:r>
            <a:r>
              <a:rPr lang="en-US" sz="2400" dirty="0" smtClean="0">
                <a:solidFill>
                  <a:schemeClr val="tx2"/>
                </a:solidFill>
              </a:rPr>
              <a:t> day</a:t>
            </a:r>
            <a:r>
              <a:rPr lang="en-US" sz="2400" baseline="30000" dirty="0" smtClean="0">
                <a:solidFill>
                  <a:schemeClr val="tx2"/>
                </a:solidFill>
              </a:rPr>
              <a:t>-1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Completely unknown origin, possibly at cosmological distances </a:t>
            </a:r>
          </a:p>
        </p:txBody>
      </p:sp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54" y="2145799"/>
            <a:ext cx="2387118" cy="3049412"/>
          </a:xfrm>
          <a:prstGeom prst="rect">
            <a:avLst/>
          </a:prstGeom>
        </p:spPr>
      </p:pic>
      <p:pic>
        <p:nvPicPr>
          <p:cNvPr id="5" name="Picture 4" descr="F2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53" y="1561202"/>
            <a:ext cx="4527430" cy="3784649"/>
          </a:xfrm>
          <a:prstGeom prst="rect">
            <a:avLst/>
          </a:prstGeom>
        </p:spPr>
      </p:pic>
      <p:pic>
        <p:nvPicPr>
          <p:cNvPr id="6" name="Picture 5" descr="T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62"/>
            <a:ext cx="67183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0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tclow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2" y="1257662"/>
            <a:ext cx="4320000" cy="4320000"/>
          </a:xfrm>
          <a:prstGeom prst="rect">
            <a:avLst/>
          </a:prstGeom>
        </p:spPr>
      </p:pic>
      <p:pic>
        <p:nvPicPr>
          <p:cNvPr id="3" name="Picture 2" descr="pltcsur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42" y="1257662"/>
            <a:ext cx="4320000" cy="4320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1105" y="-23047"/>
            <a:ext cx="6420585" cy="12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A daily SKA1 all-sky transient survey</a:t>
            </a: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39750" y="5168191"/>
            <a:ext cx="8320592" cy="1262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Integration of ≈50 seconds per position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Sensitivity for 2 </a:t>
            </a:r>
            <a:r>
              <a:rPr lang="en-US" sz="2400" dirty="0" err="1" smtClean="0">
                <a:solidFill>
                  <a:schemeClr val="tx2"/>
                </a:solidFill>
              </a:rPr>
              <a:t>msec</a:t>
            </a:r>
            <a:r>
              <a:rPr lang="en-US" sz="2400" dirty="0" smtClean="0">
                <a:solidFill>
                  <a:schemeClr val="tx2"/>
                </a:solidFill>
              </a:rPr>
              <a:t> bursts is 160x worse: 27 </a:t>
            </a:r>
            <a:r>
              <a:rPr lang="en-US" sz="2400" dirty="0" err="1" smtClean="0">
                <a:solidFill>
                  <a:schemeClr val="tx2"/>
                </a:solidFill>
              </a:rPr>
              <a:t>mJy</a:t>
            </a:r>
            <a:r>
              <a:rPr lang="en-US" sz="2400" dirty="0" smtClean="0">
                <a:solidFill>
                  <a:schemeClr val="tx2"/>
                </a:solidFill>
              </a:rPr>
              <a:t>, 8 </a:t>
            </a:r>
            <a:r>
              <a:rPr lang="en-US" sz="2400" dirty="0" err="1" smtClean="0">
                <a:solidFill>
                  <a:schemeClr val="tx2"/>
                </a:solidFill>
              </a:rPr>
              <a:t>mJy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rms</a:t>
            </a:r>
            <a:r>
              <a:rPr lang="en-US" sz="2400" dirty="0" smtClean="0">
                <a:solidFill>
                  <a:schemeClr val="tx2"/>
                </a:solidFill>
              </a:rPr>
              <a:t>		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Computing strategy most still be developed for such a mode!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Predicted FRB detections: 5 per day, with </a:t>
            </a:r>
            <a:r>
              <a:rPr lang="en-US" sz="2400" b="1" dirty="0" err="1" smtClean="0">
                <a:solidFill>
                  <a:schemeClr val="tx2"/>
                </a:solidFill>
              </a:rPr>
              <a:t>localisation</a:t>
            </a:r>
            <a:r>
              <a:rPr lang="en-US" sz="2400" b="1" dirty="0" smtClean="0">
                <a:solidFill>
                  <a:schemeClr val="tx2"/>
                </a:solidFill>
              </a:rPr>
              <a:t> to a fraction of </a:t>
            </a:r>
            <a:r>
              <a:rPr lang="en-US" sz="2400" b="1" dirty="0" err="1" smtClean="0">
                <a:solidFill>
                  <a:schemeClr val="tx2"/>
                </a:solidFill>
              </a:rPr>
              <a:t>arcsec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74" y="9792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Cosmology with SKA1: </a:t>
            </a:r>
            <a:br>
              <a:rPr lang="en-US" dirty="0" smtClean="0"/>
            </a:br>
            <a:r>
              <a:rPr lang="en-US" dirty="0" smtClean="0"/>
              <a:t>Integrated Sachs-Wolfe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01719"/>
            <a:ext cx="8394936" cy="13836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Constraining non-</a:t>
            </a:r>
            <a:r>
              <a:rPr lang="en-US" sz="2400" dirty="0" err="1" smtClean="0"/>
              <a:t>Gaussianity</a:t>
            </a:r>
            <a:r>
              <a:rPr lang="en-US" sz="2400" dirty="0" smtClean="0"/>
              <a:t> of primordial fluctuations with the Integrated Sachs-Wolfe effect: correlation of foreground source populations with CMB structures</a:t>
            </a:r>
          </a:p>
        </p:txBody>
      </p:sp>
      <p:pic>
        <p:nvPicPr>
          <p:cNvPr id="7" name="Picture 6" descr="pwfea2_05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58" y="2154608"/>
            <a:ext cx="3699902" cy="1849951"/>
          </a:xfrm>
          <a:prstGeom prst="rect">
            <a:avLst/>
          </a:prstGeom>
        </p:spPr>
      </p:pic>
      <p:pic>
        <p:nvPicPr>
          <p:cNvPr id="9" name="Picture 8" descr="Ilc_9yr_moll40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4" y="1869229"/>
            <a:ext cx="4270660" cy="21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204" y="915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Cosmology with SKA1: </a:t>
            </a:r>
            <a:br>
              <a:rPr lang="en-US" dirty="0" smtClean="0"/>
            </a:br>
            <a:r>
              <a:rPr lang="en-US" dirty="0" smtClean="0"/>
              <a:t>Complementarity with Euclid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003" y="4887571"/>
            <a:ext cx="8394936" cy="1624235"/>
          </a:xfrm>
        </p:spPr>
        <p:txBody>
          <a:bodyPr>
            <a:noAutofit/>
          </a:bodyPr>
          <a:lstStyle/>
          <a:p>
            <a:pPr marL="177800" indent="-177800"/>
            <a:r>
              <a:rPr lang="en-US" sz="1800" dirty="0" smtClean="0">
                <a:latin typeface="+mn-lt"/>
              </a:rPr>
              <a:t>Constraining non-</a:t>
            </a:r>
            <a:r>
              <a:rPr lang="en-US" sz="1800" dirty="0" err="1" smtClean="0">
                <a:latin typeface="+mn-lt"/>
              </a:rPr>
              <a:t>Gaussianity</a:t>
            </a:r>
            <a:r>
              <a:rPr lang="en-US" sz="1800" dirty="0" smtClean="0">
                <a:latin typeface="+mn-lt"/>
              </a:rPr>
              <a:t> of primordial fluctuations with the Integrated Sachs-Wolfe effect</a:t>
            </a:r>
          </a:p>
          <a:p>
            <a:pPr marL="177800" indent="-177800"/>
            <a:r>
              <a:rPr lang="en-US" sz="1800" dirty="0" smtClean="0">
                <a:solidFill>
                  <a:schemeClr val="tx2"/>
                </a:solidFill>
                <a:latin typeface="+mn-lt"/>
              </a:rPr>
              <a:t>Achieving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2 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μJy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rms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 would provide ≈4 galaxies arcmin</a:t>
            </a:r>
            <a:r>
              <a:rPr lang="en-US" sz="1800" baseline="30000" dirty="0">
                <a:solidFill>
                  <a:schemeClr val="tx2"/>
                </a:solidFill>
                <a:latin typeface="+mn-lt"/>
              </a:rPr>
              <a:t>-2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(&gt;10σ)</a:t>
            </a:r>
          </a:p>
          <a:p>
            <a:pPr marL="171450" indent="-171450"/>
            <a:r>
              <a:rPr lang="en-US" sz="1800" dirty="0">
                <a:solidFill>
                  <a:schemeClr val="tx2"/>
                </a:solidFill>
                <a:latin typeface="+mn-lt"/>
              </a:rPr>
              <a:t>Almost uniform sky coverage of 3π 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sr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 is 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exceptional</a:t>
            </a:r>
          </a:p>
          <a:p>
            <a:pPr marL="171450" indent="-171450"/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Major enhancement over Euclid alone 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endParaRPr lang="en-US" sz="1800" dirty="0" smtClean="0">
              <a:latin typeface="+mn-lt"/>
            </a:endParaRPr>
          </a:p>
        </p:txBody>
      </p:sp>
      <p:pic>
        <p:nvPicPr>
          <p:cNvPr id="5" name="Picture 4" descr="Bacon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16" y="1586934"/>
            <a:ext cx="4322223" cy="2962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3942" y="4518240"/>
            <a:ext cx="197625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(Bacon 2013)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plotcsur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3" y="1108196"/>
            <a:ext cx="4166255" cy="416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000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561" y="107744"/>
            <a:ext cx="6465030" cy="1032897"/>
          </a:xfrm>
        </p:spPr>
        <p:txBody>
          <a:bodyPr>
            <a:noAutofit/>
          </a:bodyPr>
          <a:lstStyle/>
          <a:p>
            <a:r>
              <a:rPr lang="en-US" dirty="0" smtClean="0"/>
              <a:t>Cosmology with SKA1: 	</a:t>
            </a:r>
            <a:br>
              <a:rPr lang="en-US" dirty="0" smtClean="0"/>
            </a:br>
            <a:r>
              <a:rPr lang="en-US" dirty="0" smtClean="0"/>
              <a:t>Weak Gravitational Lensing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01719"/>
            <a:ext cx="8394936" cy="13836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Constraining the Dark Energy Equation of State with Weak Gravitational Lensing</a:t>
            </a:r>
          </a:p>
        </p:txBody>
      </p:sp>
      <p:pic>
        <p:nvPicPr>
          <p:cNvPr id="4" name="Picture 3" descr="Gravitational-lensing-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42" y="1306708"/>
            <a:ext cx="4495295" cy="35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2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65" y="158859"/>
            <a:ext cx="650547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Cosmology with SKA1: Complementarity with Euclid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094" y="4634549"/>
            <a:ext cx="8605906" cy="188627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Constraining the Dark Energy equation of state with a weak gravitational lensing measurement of cosmic shear</a:t>
            </a:r>
          </a:p>
          <a:p>
            <a:r>
              <a:rPr lang="en-US" dirty="0">
                <a:solidFill>
                  <a:schemeClr val="tx2"/>
                </a:solidFill>
              </a:rPr>
              <a:t>Achieving 1 </a:t>
            </a:r>
            <a:r>
              <a:rPr lang="en-US" dirty="0" err="1">
                <a:solidFill>
                  <a:schemeClr val="tx2"/>
                </a:solidFill>
              </a:rPr>
              <a:t>μJy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rms</a:t>
            </a:r>
            <a:r>
              <a:rPr lang="en-US" dirty="0">
                <a:solidFill>
                  <a:schemeClr val="tx2"/>
                </a:solidFill>
              </a:rPr>
              <a:t> would provide ≈6 galaxies arcmin</a:t>
            </a:r>
            <a:r>
              <a:rPr lang="en-US" baseline="30000" dirty="0">
                <a:solidFill>
                  <a:schemeClr val="tx2"/>
                </a:solidFill>
              </a:rPr>
              <a:t>-2 </a:t>
            </a:r>
            <a:r>
              <a:rPr lang="en-US" dirty="0">
                <a:solidFill>
                  <a:schemeClr val="tx2"/>
                </a:solidFill>
              </a:rPr>
              <a:t>(&gt;10σ)</a:t>
            </a:r>
          </a:p>
          <a:p>
            <a:r>
              <a:rPr lang="en-US" dirty="0">
                <a:solidFill>
                  <a:schemeClr val="tx2"/>
                </a:solidFill>
              </a:rPr>
              <a:t>PSF is excellent quality circular Gaussian from about 0.6</a:t>
            </a:r>
            <a:r>
              <a:rPr lang="en-US" dirty="0" smtClean="0">
                <a:solidFill>
                  <a:schemeClr val="tx2"/>
                </a:solidFill>
              </a:rPr>
              <a:t>”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Major enhancement in DE Figure-of-Merit </a:t>
            </a:r>
            <a:endParaRPr lang="en-US" b="1" dirty="0">
              <a:solidFill>
                <a:schemeClr val="tx2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 descr="BaconF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04" y="1331640"/>
            <a:ext cx="4747723" cy="3282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7779566" y="2774208"/>
            <a:ext cx="197625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(Bacon 2013)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plwcmid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" y="1177937"/>
            <a:ext cx="3764839" cy="37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06" y="99653"/>
            <a:ext cx="646503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Cosmology with SKA1: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Baryon Acoustic Oscillations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2100"/>
            <a:ext cx="8394936" cy="13836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Constraining Dark Energy models with redshift-resolved BAO measurements</a:t>
            </a:r>
          </a:p>
        </p:txBody>
      </p:sp>
      <p:pic>
        <p:nvPicPr>
          <p:cNvPr id="5" name="Picture 4" descr="cover_blake_BAO_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02" y="1318311"/>
            <a:ext cx="5208834" cy="3683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1371" y="3979565"/>
            <a:ext cx="23806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(Blake &amp; </a:t>
            </a:r>
            <a:r>
              <a:rPr lang="en-US" dirty="0" err="1" smtClean="0">
                <a:solidFill>
                  <a:schemeClr val="tx2"/>
                </a:solidFill>
              </a:rPr>
              <a:t>Moorfield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3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1105" y="-23047"/>
            <a:ext cx="6420585" cy="12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A wide-field HI emission </a:t>
            </a:r>
            <a:r>
              <a:rPr lang="en-US" sz="2800" dirty="0">
                <a:solidFill>
                  <a:srgbClr val="FFFFFF"/>
                </a:solidFill>
              </a:rPr>
              <a:t>survey for BAO and Ω</a:t>
            </a:r>
            <a:r>
              <a:rPr lang="en-US" sz="2800" baseline="-25000" dirty="0">
                <a:solidFill>
                  <a:srgbClr val="FFFFFF"/>
                </a:solidFill>
              </a:rPr>
              <a:t>HI</a:t>
            </a:r>
            <a:r>
              <a:rPr lang="en-US" sz="2800" dirty="0">
                <a:solidFill>
                  <a:srgbClr val="FFFFFF"/>
                </a:solidFill>
              </a:rPr>
              <a:t>(z)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51826" y="4779322"/>
            <a:ext cx="8952895" cy="172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Detect 10</a:t>
            </a:r>
            <a:r>
              <a:rPr lang="en-US" sz="2000" baseline="30000" dirty="0" smtClean="0">
                <a:solidFill>
                  <a:srgbClr val="7F7F7F"/>
                </a:solidFill>
              </a:rPr>
              <a:t>7.1</a:t>
            </a:r>
            <a:r>
              <a:rPr lang="en-US" sz="2000" dirty="0" smtClean="0">
                <a:solidFill>
                  <a:srgbClr val="7F7F7F"/>
                </a:solidFill>
              </a:rPr>
              <a:t> galaxies &lt;z&gt; ≈ 0.3</a:t>
            </a:r>
            <a:r>
              <a:rPr lang="en-US" sz="2000" dirty="0">
                <a:solidFill>
                  <a:srgbClr val="7F7F7F"/>
                </a:solidFill>
              </a:rPr>
              <a:t>, </a:t>
            </a:r>
            <a:r>
              <a:rPr lang="en-US" sz="2000" dirty="0" smtClean="0">
                <a:solidFill>
                  <a:srgbClr val="7F7F7F"/>
                </a:solidFill>
              </a:rPr>
              <a:t>10</a:t>
            </a:r>
            <a:r>
              <a:rPr lang="en-US" sz="2000" baseline="30000" dirty="0">
                <a:solidFill>
                  <a:srgbClr val="7F7F7F"/>
                </a:solidFill>
              </a:rPr>
              <a:t>5</a:t>
            </a:r>
            <a:r>
              <a:rPr lang="en-US" sz="2000" baseline="30000" dirty="0" smtClean="0">
                <a:solidFill>
                  <a:srgbClr val="7F7F7F"/>
                </a:solidFill>
              </a:rPr>
              <a:t>.1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galaxies &lt;z&gt; ≈ 1</a:t>
            </a:r>
            <a:endParaRPr lang="en-US" sz="2000" dirty="0" smtClean="0">
              <a:solidFill>
                <a:srgbClr val="7F7F7F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Density ≈ 2500 galaxies deg</a:t>
            </a:r>
            <a:r>
              <a:rPr lang="en-US" sz="2000" baseline="30000" dirty="0" smtClean="0">
                <a:solidFill>
                  <a:srgbClr val="7F7F7F"/>
                </a:solidFill>
              </a:rPr>
              <a:t>-2 </a:t>
            </a:r>
            <a:r>
              <a:rPr lang="en-US" sz="2000" dirty="0" smtClean="0">
                <a:solidFill>
                  <a:srgbClr val="7F7F7F"/>
                </a:solidFill>
              </a:rPr>
              <a:t>, 1 arcmin</a:t>
            </a:r>
            <a:r>
              <a:rPr lang="en-US" sz="2000" baseline="30000" dirty="0" smtClean="0">
                <a:solidFill>
                  <a:srgbClr val="7F7F7F"/>
                </a:solidFill>
              </a:rPr>
              <a:t>-2</a:t>
            </a:r>
            <a:endParaRPr lang="en-US" sz="2000" dirty="0" smtClean="0">
              <a:solidFill>
                <a:srgbClr val="7F7F7F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Compare SDSS: 10</a:t>
            </a:r>
            <a:r>
              <a:rPr lang="en-US" sz="2000" baseline="30000" dirty="0">
                <a:solidFill>
                  <a:srgbClr val="7F7F7F"/>
                </a:solidFill>
              </a:rPr>
              <a:t>6.2</a:t>
            </a:r>
            <a:r>
              <a:rPr lang="en-US" sz="2000" dirty="0">
                <a:solidFill>
                  <a:srgbClr val="7F7F7F"/>
                </a:solidFill>
              </a:rPr>
              <a:t> galaxies with &lt;z&gt; ≈ 0.1 over 15,000 deg</a:t>
            </a:r>
            <a:r>
              <a:rPr lang="en-US" sz="2000" baseline="30000" dirty="0">
                <a:solidFill>
                  <a:srgbClr val="7F7F7F"/>
                </a:solidFill>
              </a:rPr>
              <a:t>2</a:t>
            </a:r>
            <a:r>
              <a:rPr lang="en-US" sz="2000" dirty="0">
                <a:solidFill>
                  <a:srgbClr val="7F7F7F"/>
                </a:solidFill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Compare </a:t>
            </a:r>
            <a:r>
              <a:rPr lang="en-US" sz="2000" dirty="0" err="1" smtClean="0">
                <a:solidFill>
                  <a:srgbClr val="7F7F7F"/>
                </a:solidFill>
              </a:rPr>
              <a:t>WigglesZ</a:t>
            </a:r>
            <a:r>
              <a:rPr lang="en-US" sz="2000" dirty="0" smtClean="0">
                <a:solidFill>
                  <a:srgbClr val="7F7F7F"/>
                </a:solidFill>
              </a:rPr>
              <a:t> 10</a:t>
            </a:r>
            <a:r>
              <a:rPr lang="en-US" sz="2000" baseline="30000" dirty="0" smtClean="0">
                <a:solidFill>
                  <a:srgbClr val="7F7F7F"/>
                </a:solidFill>
              </a:rPr>
              <a:t>5.2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galaxies </a:t>
            </a:r>
            <a:r>
              <a:rPr lang="en-US" sz="2000" dirty="0" smtClean="0">
                <a:solidFill>
                  <a:srgbClr val="7F7F7F"/>
                </a:solidFill>
              </a:rPr>
              <a:t>with </a:t>
            </a:r>
            <a:r>
              <a:rPr lang="en-US" sz="2000" dirty="0">
                <a:solidFill>
                  <a:srgbClr val="7F7F7F"/>
                </a:solidFill>
              </a:rPr>
              <a:t>&lt;z&gt; ≈ </a:t>
            </a:r>
            <a:r>
              <a:rPr lang="en-US" sz="2000" dirty="0" smtClean="0">
                <a:solidFill>
                  <a:srgbClr val="7F7F7F"/>
                </a:solidFill>
              </a:rPr>
              <a:t>0.6</a:t>
            </a:r>
          </a:p>
          <a:p>
            <a:pPr marL="171450" indent="-171450">
              <a:buFont typeface="Arial"/>
              <a:buChar char="•"/>
            </a:pPr>
            <a:r>
              <a:rPr lang="en-US" sz="2000" b="1" dirty="0" smtClean="0">
                <a:solidFill>
                  <a:srgbClr val="7F7F7F"/>
                </a:solidFill>
              </a:rPr>
              <a:t>Major contribution to BAO science, complementary systematics versus Opt/IR</a:t>
            </a:r>
          </a:p>
        </p:txBody>
      </p:sp>
      <p:pic>
        <p:nvPicPr>
          <p:cNvPr id="2" name="Picture 1" descr="pwlsurnzpz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4" y="1133076"/>
            <a:ext cx="4019358" cy="4019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811233" y="2843169"/>
            <a:ext cx="233276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err="1" smtClean="0">
                <a:solidFill>
                  <a:schemeClr val="tx2"/>
                </a:solidFill>
              </a:rPr>
              <a:t>Abdalla</a:t>
            </a:r>
            <a:r>
              <a:rPr lang="en-US" dirty="0" smtClean="0">
                <a:solidFill>
                  <a:schemeClr val="tx2"/>
                </a:solidFill>
              </a:rPr>
              <a:t> et al 2010)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F8.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5"/>
          <a:stretch/>
        </p:blipFill>
        <p:spPr>
          <a:xfrm>
            <a:off x="5312073" y="1440802"/>
            <a:ext cx="2092379" cy="34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3088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+mn-lt"/>
              </a:rPr>
              <a:t>Great Observatories for the coming decades </a:t>
            </a:r>
          </a:p>
        </p:txBody>
      </p:sp>
      <p:pic>
        <p:nvPicPr>
          <p:cNvPr id="6" name="Picture 5" descr="Screen Shot 2013-03-05 at 09.18.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/>
          <a:stretch/>
        </p:blipFill>
        <p:spPr>
          <a:xfrm>
            <a:off x="0" y="966700"/>
            <a:ext cx="9180000" cy="5941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1052736"/>
            <a:ext cx="685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James Webb Space Telescope: due for launch in 2018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8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11" y="26763"/>
            <a:ext cx="6766721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Cosmology with SKA1: 			complementarity with optical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81692"/>
            <a:ext cx="8229600" cy="1424088"/>
          </a:xfrm>
        </p:spPr>
        <p:txBody>
          <a:bodyPr>
            <a:noAutofit/>
          </a:bodyPr>
          <a:lstStyle/>
          <a:p>
            <a:r>
              <a:rPr lang="en-US" sz="2400" dirty="0" smtClean="0"/>
              <a:t>Correlation functions of HI detections demonstrate much lower bias and excellent prospects for Redshift-space distortion measurements once interesting sample sizes are achieved with SKA1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5143" y="4546505"/>
            <a:ext cx="675359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1F497D"/>
                </a:solidFill>
                <a:latin typeface="Arial"/>
              </a:rPr>
              <a:t>(</a:t>
            </a:r>
            <a:r>
              <a:rPr lang="en-US" sz="1400" dirty="0" err="1" smtClean="0">
                <a:solidFill>
                  <a:srgbClr val="1F497D"/>
                </a:solidFill>
                <a:latin typeface="Arial"/>
              </a:rPr>
              <a:t>Papasterigis</a:t>
            </a:r>
            <a:r>
              <a:rPr lang="en-US" sz="1400" dirty="0" smtClean="0">
                <a:solidFill>
                  <a:srgbClr val="1F497D"/>
                </a:solidFill>
                <a:latin typeface="Arial"/>
              </a:rPr>
              <a:t> et al. 2013) ALFALFA HI versus SDSS blue and red samples </a:t>
            </a:r>
            <a:endParaRPr lang="en-US" sz="140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4" name="Picture 3" descr="Alf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063"/>
            <a:ext cx="3098800" cy="2933700"/>
          </a:xfrm>
          <a:prstGeom prst="rect">
            <a:avLst/>
          </a:prstGeom>
        </p:spPr>
      </p:pic>
      <p:pic>
        <p:nvPicPr>
          <p:cNvPr id="6" name="Picture 5" descr="Alf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1548063"/>
            <a:ext cx="3086100" cy="3048000"/>
          </a:xfrm>
          <a:prstGeom prst="rect">
            <a:avLst/>
          </a:prstGeom>
        </p:spPr>
      </p:pic>
      <p:pic>
        <p:nvPicPr>
          <p:cNvPr id="7" name="Picture 6" descr="AlfF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1560763"/>
            <a:ext cx="30226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1105" y="-23047"/>
            <a:ext cx="6420585" cy="12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800" dirty="0" smtClean="0"/>
              <a:t>An </a:t>
            </a:r>
            <a:r>
              <a:rPr lang="en-US" sz="2800" u="sng" dirty="0" smtClean="0"/>
              <a:t>SKA2</a:t>
            </a:r>
            <a:r>
              <a:rPr lang="en-US" sz="2800" dirty="0" smtClean="0"/>
              <a:t> HI emission survey for precision Cosmology</a:t>
            </a:r>
            <a:endParaRPr lang="en-US" sz="2800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39750" y="5195211"/>
            <a:ext cx="8231940" cy="113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Detect 10</a:t>
            </a:r>
            <a:r>
              <a:rPr lang="en-US" sz="2400" baseline="30000" dirty="0" smtClean="0">
                <a:solidFill>
                  <a:schemeClr val="tx2"/>
                </a:solidFill>
              </a:rPr>
              <a:t>8.9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galaxies </a:t>
            </a:r>
            <a:r>
              <a:rPr lang="en-US" sz="2400" dirty="0" smtClean="0">
                <a:solidFill>
                  <a:schemeClr val="tx2"/>
                </a:solidFill>
              </a:rPr>
              <a:t>with &lt;z&gt; ≈ </a:t>
            </a:r>
            <a:r>
              <a:rPr lang="en-US" sz="2400" dirty="0">
                <a:solidFill>
                  <a:schemeClr val="tx2"/>
                </a:solidFill>
              </a:rPr>
              <a:t>1</a:t>
            </a:r>
            <a:r>
              <a:rPr lang="en-US" sz="2400" dirty="0" smtClean="0">
                <a:solidFill>
                  <a:schemeClr val="tx2"/>
                </a:solidFill>
              </a:rPr>
              <a:t>, 10</a:t>
            </a:r>
            <a:r>
              <a:rPr lang="en-US" sz="2400" baseline="30000" dirty="0" smtClean="0">
                <a:solidFill>
                  <a:schemeClr val="tx2"/>
                </a:solidFill>
              </a:rPr>
              <a:t>7.9</a:t>
            </a:r>
            <a:r>
              <a:rPr lang="en-US" sz="2400" dirty="0" smtClean="0">
                <a:solidFill>
                  <a:schemeClr val="tx2"/>
                </a:solidFill>
              </a:rPr>
              <a:t> with </a:t>
            </a:r>
            <a:r>
              <a:rPr lang="en-US" sz="2400" dirty="0">
                <a:solidFill>
                  <a:schemeClr val="tx2"/>
                </a:solidFill>
              </a:rPr>
              <a:t>&lt;z&gt; ≈ 2</a:t>
            </a:r>
            <a:r>
              <a:rPr lang="en-US" sz="2400" dirty="0" smtClean="0">
                <a:solidFill>
                  <a:schemeClr val="tx2"/>
                </a:solidFill>
              </a:rPr>
              <a:t>  </a:t>
            </a:r>
          </a:p>
          <a:p>
            <a:pPr marL="171450" indent="-1714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Compare Euclid (2020+5?) target of 10</a:t>
            </a:r>
            <a:r>
              <a:rPr lang="en-US" sz="2400" baseline="30000" dirty="0" smtClean="0">
                <a:solidFill>
                  <a:schemeClr val="tx2"/>
                </a:solidFill>
              </a:rPr>
              <a:t>8</a:t>
            </a:r>
            <a:r>
              <a:rPr lang="en-US" sz="2400" dirty="0" smtClean="0">
                <a:solidFill>
                  <a:schemeClr val="tx2"/>
                </a:solidFill>
              </a:rPr>
              <a:t> spectra with </a:t>
            </a:r>
            <a:r>
              <a:rPr lang="en-US" sz="2400" dirty="0">
                <a:solidFill>
                  <a:schemeClr val="tx2"/>
                </a:solidFill>
              </a:rPr>
              <a:t>&lt;z&gt; ≈ </a:t>
            </a:r>
            <a:r>
              <a:rPr lang="en-US" sz="2400" dirty="0" smtClean="0">
                <a:solidFill>
                  <a:schemeClr val="tx2"/>
                </a:solidFill>
              </a:rPr>
              <a:t>1</a:t>
            </a:r>
          </a:p>
          <a:p>
            <a:pPr marL="171450" indent="-171450">
              <a:buFont typeface="Arial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SKA2 will provide an unrivaled capability for precision cosmology!</a:t>
            </a:r>
          </a:p>
        </p:txBody>
      </p:sp>
      <p:pic>
        <p:nvPicPr>
          <p:cNvPr id="2" name="Picture 1" descr="bplsurnzpz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64" y="1098911"/>
            <a:ext cx="4314463" cy="43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5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54" y="45720"/>
            <a:ext cx="62484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SKA Key Science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881" y="1319924"/>
            <a:ext cx="8938119" cy="4794063"/>
          </a:xfrm>
        </p:spPr>
        <p:txBody>
          <a:bodyPr anchor="ctr">
            <a:noAutofit/>
          </a:bodyPr>
          <a:lstStyle/>
          <a:p>
            <a:pPr marL="173038" indent="-173038" eaLnBrk="0" hangingPunct="0"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000" dirty="0" smtClean="0"/>
              <a:t>Strong</a:t>
            </a:r>
            <a:r>
              <a:rPr lang="en-US" sz="2000" dirty="0"/>
              <a:t>-field Tests of Gravity with Pulsars and Black </a:t>
            </a:r>
            <a:r>
              <a:rPr lang="en-US" sz="2000" dirty="0" smtClean="0"/>
              <a:t>Holes</a:t>
            </a:r>
          </a:p>
          <a:p>
            <a:pPr marL="595313" lvl="1" indent="-195263" eaLnBrk="0" hangingPunct="0">
              <a:buClr>
                <a:schemeClr val="tx2"/>
              </a:buClr>
              <a:buSzPct val="75000"/>
              <a:buNone/>
            </a:pPr>
            <a:r>
              <a:rPr lang="en-US" sz="1800" b="1" dirty="0" smtClean="0">
                <a:solidFill>
                  <a:srgbClr val="0054A4"/>
                </a:solidFill>
              </a:rPr>
              <a:t>Unique GR constraints, major contributions in Phase 1 and Phase 2</a:t>
            </a:r>
          </a:p>
          <a:p>
            <a:pPr marL="173038" indent="-173038" eaLnBrk="0" hangingPunct="0"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000" dirty="0"/>
              <a:t>Galaxy Evolution, Cosmology, &amp; Dark </a:t>
            </a:r>
            <a:r>
              <a:rPr lang="en-US" sz="2000" dirty="0" smtClean="0"/>
              <a:t>Energy</a:t>
            </a:r>
          </a:p>
          <a:p>
            <a:pPr marL="595313" lvl="1" indent="-195263" eaLnBrk="0" hangingPunct="0">
              <a:buClr>
                <a:schemeClr val="tx2"/>
              </a:buClr>
              <a:buSzPct val="75000"/>
              <a:buNone/>
            </a:pPr>
            <a:r>
              <a:rPr lang="en-US" sz="1800" b="1" dirty="0" smtClean="0">
                <a:solidFill>
                  <a:srgbClr val="0054A4"/>
                </a:solidFill>
              </a:rPr>
              <a:t>Cutting edge contributions in non-</a:t>
            </a:r>
            <a:r>
              <a:rPr lang="en-US" sz="1800" b="1" dirty="0" err="1" smtClean="0">
                <a:solidFill>
                  <a:srgbClr val="0054A4"/>
                </a:solidFill>
              </a:rPr>
              <a:t>Gaussianity</a:t>
            </a:r>
            <a:r>
              <a:rPr lang="en-US" sz="1800" b="1" dirty="0">
                <a:solidFill>
                  <a:srgbClr val="0054A4"/>
                </a:solidFill>
              </a:rPr>
              <a:t> </a:t>
            </a:r>
            <a:r>
              <a:rPr lang="en-US" sz="1800" b="1" dirty="0" smtClean="0">
                <a:solidFill>
                  <a:srgbClr val="0054A4"/>
                </a:solidFill>
              </a:rPr>
              <a:t>and Dark Energy </a:t>
            </a:r>
          </a:p>
          <a:p>
            <a:pPr marL="595313" lvl="1" indent="-195263" eaLnBrk="0" hangingPunct="0">
              <a:buClr>
                <a:schemeClr val="tx2"/>
              </a:buClr>
              <a:buSzPct val="75000"/>
              <a:buNone/>
            </a:pPr>
            <a:r>
              <a:rPr lang="en-US" sz="1800" b="1" dirty="0" smtClean="0">
                <a:solidFill>
                  <a:srgbClr val="0054A4"/>
                </a:solidFill>
              </a:rPr>
              <a:t>Complementarity to Euclid, LSST in Phase 1 (reduced systematics)</a:t>
            </a:r>
          </a:p>
          <a:p>
            <a:pPr marL="595313" lvl="1" indent="-195263" eaLnBrk="0" hangingPunct="0">
              <a:buClr>
                <a:schemeClr val="tx2"/>
              </a:buClr>
              <a:buSzPct val="75000"/>
              <a:buNone/>
            </a:pPr>
            <a:r>
              <a:rPr lang="en-US" sz="1800" b="1" dirty="0" smtClean="0">
                <a:solidFill>
                  <a:srgbClr val="0054A4"/>
                </a:solidFill>
              </a:rPr>
              <a:t>Unmatched performance in Phase 2 (Billion Galaxy Surveys)</a:t>
            </a:r>
          </a:p>
          <a:p>
            <a:pPr marL="173038" indent="-173038" eaLnBrk="0" hangingPunct="0"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000" dirty="0" smtClean="0"/>
              <a:t>Emerging from the Dark Ages and the Epoch of </a:t>
            </a:r>
            <a:r>
              <a:rPr lang="en-US" sz="2000" dirty="0" err="1" smtClean="0"/>
              <a:t>Reionization</a:t>
            </a:r>
            <a:endParaRPr lang="en-US" sz="2000" dirty="0" smtClean="0"/>
          </a:p>
          <a:p>
            <a:pPr marL="595313" lvl="1" indent="-195263" eaLnBrk="0" hangingPunct="0">
              <a:buClr>
                <a:schemeClr val="tx2"/>
              </a:buClr>
              <a:buSzPct val="75000"/>
              <a:buNone/>
            </a:pPr>
            <a:r>
              <a:rPr lang="en-US" sz="1800" b="1" dirty="0" smtClean="0">
                <a:solidFill>
                  <a:srgbClr val="0054A4"/>
                </a:solidFill>
              </a:rPr>
              <a:t>Unique </a:t>
            </a:r>
            <a:r>
              <a:rPr lang="en-US" sz="1800" b="1" dirty="0" err="1" smtClean="0">
                <a:solidFill>
                  <a:srgbClr val="0054A4"/>
                </a:solidFill>
              </a:rPr>
              <a:t>EoR</a:t>
            </a:r>
            <a:r>
              <a:rPr lang="en-US" sz="1800" b="1" dirty="0" smtClean="0">
                <a:solidFill>
                  <a:srgbClr val="0054A4"/>
                </a:solidFill>
              </a:rPr>
              <a:t> imaging capability in Phase 1</a:t>
            </a:r>
          </a:p>
          <a:p>
            <a:pPr marL="595313" lvl="1" indent="-195263" eaLnBrk="0" hangingPunct="0">
              <a:buClr>
                <a:schemeClr val="tx2"/>
              </a:buClr>
              <a:buSzPct val="75000"/>
              <a:buNone/>
            </a:pPr>
            <a:r>
              <a:rPr lang="en-US" sz="1800" b="1" dirty="0">
                <a:solidFill>
                  <a:srgbClr val="0054A4"/>
                </a:solidFill>
              </a:rPr>
              <a:t>R</a:t>
            </a:r>
            <a:r>
              <a:rPr lang="en-US" sz="1800" b="1" dirty="0" smtClean="0">
                <a:solidFill>
                  <a:srgbClr val="0054A4"/>
                </a:solidFill>
              </a:rPr>
              <a:t>eaching to Cosmic Dawn in Phase 2</a:t>
            </a:r>
          </a:p>
          <a:p>
            <a:pPr marL="173038" indent="-173038" eaLnBrk="0" hangingPunct="0"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000" dirty="0"/>
              <a:t>The Cradle of </a:t>
            </a:r>
            <a:r>
              <a:rPr lang="en-US" sz="2000" dirty="0" smtClean="0"/>
              <a:t>Life &amp; Astrobiology</a:t>
            </a:r>
            <a:endParaRPr lang="en-US" sz="2000" dirty="0"/>
          </a:p>
          <a:p>
            <a:pPr marL="173038" indent="-173038" eaLnBrk="0" hangingPunct="0"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000" dirty="0"/>
              <a:t>The Origin and Evolution of Cosmic </a:t>
            </a:r>
            <a:r>
              <a:rPr lang="en-US" sz="2000" dirty="0" smtClean="0"/>
              <a:t>Magnetism</a:t>
            </a:r>
            <a:endParaRPr lang="en-US" sz="1600" dirty="0" smtClean="0"/>
          </a:p>
          <a:p>
            <a:pPr marL="195263" indent="-195263" eaLnBrk="0" hangingPunct="0">
              <a:spcBef>
                <a:spcPts val="1224"/>
              </a:spcBef>
              <a:buClr>
                <a:schemeClr val="tx2"/>
              </a:buClr>
              <a:buSzPct val="75000"/>
              <a:buFont typeface="Times" charset="0"/>
              <a:buNone/>
            </a:pPr>
            <a:r>
              <a:rPr lang="en-US" sz="2000" dirty="0" smtClean="0"/>
              <a:t>With design philosophy of </a:t>
            </a:r>
            <a:r>
              <a:rPr lang="en-US" sz="2000" i="1" dirty="0" smtClean="0">
                <a:solidFill>
                  <a:srgbClr val="1F497D"/>
                </a:solidFill>
              </a:rPr>
              <a:t>Exploration </a:t>
            </a:r>
            <a:r>
              <a:rPr lang="en-US" sz="2000" i="1" dirty="0">
                <a:solidFill>
                  <a:srgbClr val="1F497D"/>
                </a:solidFill>
              </a:rPr>
              <a:t>of the </a:t>
            </a:r>
            <a:r>
              <a:rPr lang="en-US" sz="2000" i="1" dirty="0" smtClean="0">
                <a:solidFill>
                  <a:srgbClr val="1F497D"/>
                </a:solidFill>
              </a:rPr>
              <a:t>Unknown</a:t>
            </a:r>
          </a:p>
          <a:p>
            <a:pPr marL="195263" lvl="1" indent="-195263" eaLnBrk="0" hangingPunct="0">
              <a:spcBef>
                <a:spcPts val="1224"/>
              </a:spcBef>
              <a:buClr>
                <a:schemeClr val="tx2"/>
              </a:buClr>
              <a:buSzPct val="75000"/>
              <a:buNone/>
            </a:pPr>
            <a:r>
              <a:rPr lang="en-US" i="1" dirty="0">
                <a:solidFill>
                  <a:srgbClr val="1F497D"/>
                </a:solidFill>
              </a:rPr>
              <a:t>	</a:t>
            </a:r>
            <a:r>
              <a:rPr lang="en-US" sz="1800" b="1" dirty="0" smtClean="0">
                <a:solidFill>
                  <a:srgbClr val="0054A4"/>
                </a:solidFill>
              </a:rPr>
              <a:t>Unmatched prospects (complement to LSST) in Phase 1 and Phase 2</a:t>
            </a:r>
            <a:endParaRPr lang="en-US" sz="1800" b="1" dirty="0">
              <a:solidFill>
                <a:srgbClr val="0054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7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pic>
        <p:nvPicPr>
          <p:cNvPr id="10" name="Picture 9" descr="Screen Shot 2013-11-26 at 04.5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" y="1305282"/>
            <a:ext cx="9099748" cy="550809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55776" y="1340768"/>
            <a:ext cx="0" cy="504056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/>
        </p:nvSpPr>
        <p:spPr>
          <a:xfrm>
            <a:off x="4644008" y="4725144"/>
            <a:ext cx="216024" cy="266328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555776" y="5301208"/>
            <a:ext cx="2232248" cy="513348"/>
            <a:chOff x="2555776" y="5301208"/>
            <a:chExt cx="2232248" cy="513348"/>
          </a:xfrm>
        </p:grpSpPr>
        <p:grpSp>
          <p:nvGrpSpPr>
            <p:cNvPr id="15" name="Group 14"/>
            <p:cNvGrpSpPr/>
            <p:nvPr/>
          </p:nvGrpSpPr>
          <p:grpSpPr>
            <a:xfrm>
              <a:off x="2555776" y="5301208"/>
              <a:ext cx="2232248" cy="288032"/>
              <a:chOff x="2555776" y="5301208"/>
              <a:chExt cx="2232248" cy="288032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H="1">
                <a:off x="2555776" y="5445224"/>
                <a:ext cx="2232248" cy="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788024" y="5301208"/>
                <a:ext cx="0" cy="288032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555776" y="5301208"/>
                <a:ext cx="0" cy="288032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3275856" y="5445224"/>
              <a:ext cx="854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years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10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ASKAP Timeline</a:t>
            </a:r>
            <a:endParaRPr lang="en-US" dirty="0"/>
          </a:p>
        </p:txBody>
      </p:sp>
      <p:pic>
        <p:nvPicPr>
          <p:cNvPr id="3" name="Picture 2" descr="askap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149"/>
            <a:ext cx="9144000" cy="56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1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ASKAP Survey Science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EMU</a:t>
            </a:r>
            <a:r>
              <a:rPr lang="en-US" dirty="0" smtClean="0"/>
              <a:t>: Evolutionary </a:t>
            </a:r>
            <a:r>
              <a:rPr lang="en-US" dirty="0"/>
              <a:t>Map of the Universe </a:t>
            </a:r>
            <a:endParaRPr lang="en-US" dirty="0" smtClean="0"/>
          </a:p>
          <a:p>
            <a:r>
              <a:rPr lang="en-US" b="1" dirty="0" smtClean="0"/>
              <a:t>WALLABY:</a:t>
            </a:r>
            <a:r>
              <a:rPr lang="en-US" dirty="0" smtClean="0"/>
              <a:t> </a:t>
            </a:r>
            <a:r>
              <a:rPr lang="en-US" dirty="0" err="1" smtClean="0"/>
              <a:t>Widefield</a:t>
            </a:r>
            <a:r>
              <a:rPr lang="en-US" dirty="0" smtClean="0"/>
              <a:t> </a:t>
            </a:r>
            <a:r>
              <a:rPr lang="en-US" dirty="0"/>
              <a:t>ASKAP L-Band Legacy All-Sky Blind </a:t>
            </a:r>
            <a:r>
              <a:rPr lang="en-US" dirty="0" smtClean="0"/>
              <a:t>Survey</a:t>
            </a:r>
            <a:endParaRPr lang="en-US" dirty="0"/>
          </a:p>
          <a:p>
            <a:r>
              <a:rPr lang="en-US" b="1" dirty="0" smtClean="0"/>
              <a:t>FLASH:</a:t>
            </a:r>
            <a:r>
              <a:rPr lang="en-US" dirty="0" smtClean="0"/>
              <a:t> The </a:t>
            </a:r>
            <a:r>
              <a:rPr lang="en-US" dirty="0"/>
              <a:t>First Large Absorption Survey in </a:t>
            </a:r>
            <a:r>
              <a:rPr lang="en-US" dirty="0" smtClean="0"/>
              <a:t>HI</a:t>
            </a:r>
            <a:endParaRPr lang="en-US" dirty="0"/>
          </a:p>
          <a:p>
            <a:r>
              <a:rPr lang="en-US" b="1" dirty="0" smtClean="0"/>
              <a:t>VAST:</a:t>
            </a:r>
            <a:r>
              <a:rPr lang="en-US" dirty="0" smtClean="0"/>
              <a:t> An </a:t>
            </a:r>
            <a:r>
              <a:rPr lang="en-US" dirty="0"/>
              <a:t>ASKAP Survey for Variables and Slow </a:t>
            </a:r>
            <a:r>
              <a:rPr lang="en-US" dirty="0" smtClean="0"/>
              <a:t>Transients</a:t>
            </a:r>
            <a:endParaRPr lang="en-US" dirty="0"/>
          </a:p>
          <a:p>
            <a:r>
              <a:rPr lang="en-US" b="1" dirty="0" smtClean="0"/>
              <a:t>GASKAP:</a:t>
            </a:r>
            <a:r>
              <a:rPr lang="en-US" dirty="0" smtClean="0"/>
              <a:t> The </a:t>
            </a:r>
            <a:r>
              <a:rPr lang="en-US" dirty="0"/>
              <a:t>Galactic ASKAP Spectral Line Survey </a:t>
            </a:r>
          </a:p>
          <a:p>
            <a:r>
              <a:rPr lang="en-US" b="1" dirty="0" smtClean="0"/>
              <a:t>POSSUM:</a:t>
            </a:r>
            <a:r>
              <a:rPr lang="en-US" dirty="0" smtClean="0"/>
              <a:t> Polarization </a:t>
            </a:r>
            <a:r>
              <a:rPr lang="en-US" dirty="0"/>
              <a:t>Sky Survey of the Universe's </a:t>
            </a:r>
            <a:r>
              <a:rPr lang="en-US" dirty="0" smtClean="0"/>
              <a:t>Magnetism</a:t>
            </a:r>
            <a:endParaRPr lang="en-US" dirty="0"/>
          </a:p>
          <a:p>
            <a:r>
              <a:rPr lang="en-US" b="1" dirty="0" smtClean="0"/>
              <a:t>CRAFT:</a:t>
            </a:r>
            <a:r>
              <a:rPr lang="en-US" dirty="0" smtClean="0"/>
              <a:t> The </a:t>
            </a:r>
            <a:r>
              <a:rPr lang="en-US" dirty="0"/>
              <a:t>Commensal Real-time ASKAP Fast Transients </a:t>
            </a:r>
            <a:r>
              <a:rPr lang="en-US" dirty="0" smtClean="0"/>
              <a:t>survey</a:t>
            </a:r>
            <a:endParaRPr lang="en-US" dirty="0"/>
          </a:p>
          <a:p>
            <a:r>
              <a:rPr lang="en-US" b="1" dirty="0" smtClean="0"/>
              <a:t>DINGO:</a:t>
            </a:r>
            <a:r>
              <a:rPr lang="en-US" dirty="0" smtClean="0"/>
              <a:t> Deep </a:t>
            </a:r>
            <a:r>
              <a:rPr lang="en-US" dirty="0"/>
              <a:t>Investigations of Neutral Gas </a:t>
            </a:r>
            <a:r>
              <a:rPr lang="en-US" dirty="0" smtClean="0"/>
              <a:t>Origins</a:t>
            </a:r>
            <a:endParaRPr lang="en-US" dirty="0"/>
          </a:p>
          <a:p>
            <a:r>
              <a:rPr lang="en-US" b="1" dirty="0" smtClean="0"/>
              <a:t>VLBI:</a:t>
            </a:r>
            <a:r>
              <a:rPr lang="en-US" dirty="0" smtClean="0"/>
              <a:t> The </a:t>
            </a:r>
            <a:r>
              <a:rPr lang="en-US" dirty="0"/>
              <a:t>High Resolution Components of ASKAP: Meeting the Long Baseline Specifications for the SKA </a:t>
            </a:r>
            <a:endParaRPr lang="en-US" dirty="0" smtClean="0"/>
          </a:p>
          <a:p>
            <a:r>
              <a:rPr lang="en-US" b="1" dirty="0" smtClean="0"/>
              <a:t>COAST:</a:t>
            </a:r>
            <a:r>
              <a:rPr lang="en-US" dirty="0" smtClean="0"/>
              <a:t> Compact </a:t>
            </a:r>
            <a:r>
              <a:rPr lang="en-US" dirty="0"/>
              <a:t>Objects with ASKAP: Surveys and </a:t>
            </a:r>
            <a:r>
              <a:rPr lang="en-US" dirty="0" smtClean="0"/>
              <a:t>Timing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3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Timeline</a:t>
            </a:r>
            <a:endParaRPr lang="en-US" dirty="0"/>
          </a:p>
        </p:txBody>
      </p:sp>
      <p:pic>
        <p:nvPicPr>
          <p:cNvPr id="4" name="Picture 3" descr="meerkatf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>
          <a:xfrm>
            <a:off x="370243" y="1240495"/>
            <a:ext cx="8572500" cy="561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0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Survey Science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474692"/>
            <a:ext cx="8157394" cy="484736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Radio Pulsar Timing: </a:t>
            </a:r>
            <a:r>
              <a:rPr lang="en-US" dirty="0"/>
              <a:t>Testing Einstein's theory of gravity and gravitational radiation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b="1" dirty="0" smtClean="0"/>
              <a:t>LADUMA</a:t>
            </a:r>
            <a:r>
              <a:rPr lang="en-US" dirty="0" smtClean="0"/>
              <a:t> </a:t>
            </a:r>
            <a:r>
              <a:rPr lang="en-US" dirty="0"/>
              <a:t>(Looking at the Distant Universe with the </a:t>
            </a:r>
            <a:r>
              <a:rPr lang="en-US" dirty="0" err="1"/>
              <a:t>MeerKAT</a:t>
            </a:r>
            <a:r>
              <a:rPr lang="en-US" dirty="0"/>
              <a:t> Array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/>
              <a:t>MESMER</a:t>
            </a:r>
            <a:r>
              <a:rPr lang="en-US" dirty="0"/>
              <a:t> (</a:t>
            </a:r>
            <a:r>
              <a:rPr lang="en-US" dirty="0" err="1"/>
              <a:t>MeerKAT</a:t>
            </a:r>
            <a:r>
              <a:rPr lang="en-US" dirty="0"/>
              <a:t> Search for Molecules in the Epoch of Re-</a:t>
            </a:r>
            <a:r>
              <a:rPr lang="en-US" dirty="0" err="1"/>
              <a:t>ionisation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 err="1"/>
              <a:t>MeerKAT</a:t>
            </a:r>
            <a:r>
              <a:rPr lang="en-US" b="1" dirty="0"/>
              <a:t> Absorption Line Survey</a:t>
            </a:r>
            <a:r>
              <a:rPr lang="en-US" dirty="0"/>
              <a:t> </a:t>
            </a:r>
            <a:r>
              <a:rPr lang="en-US" b="1" dirty="0" smtClean="0"/>
              <a:t>MHONGOOSE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MeerKAT</a:t>
            </a:r>
            <a:r>
              <a:rPr lang="en-US" dirty="0"/>
              <a:t> HI Observations of Nearby Galactic Objects: Observing Southern Emitters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/>
              <a:t>TRAPUM</a:t>
            </a:r>
            <a:r>
              <a:rPr lang="en-US" dirty="0"/>
              <a:t> (Transients and Pulsars with </a:t>
            </a:r>
            <a:r>
              <a:rPr lang="en-US" dirty="0" err="1"/>
              <a:t>MeerKAT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/>
              <a:t>A </a:t>
            </a:r>
            <a:r>
              <a:rPr lang="en-US" b="1" dirty="0" err="1"/>
              <a:t>MeerKAT</a:t>
            </a:r>
            <a:r>
              <a:rPr lang="en-US" b="1" dirty="0"/>
              <a:t> HI Survey of the </a:t>
            </a:r>
            <a:r>
              <a:rPr lang="en-US" b="1" dirty="0" err="1"/>
              <a:t>Fornax</a:t>
            </a:r>
            <a:r>
              <a:rPr lang="en-US" b="1" dirty="0"/>
              <a:t> </a:t>
            </a:r>
            <a:r>
              <a:rPr lang="en-US" b="1" dirty="0" smtClean="0"/>
              <a:t>Cluster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 err="1"/>
              <a:t>MeerGAL</a:t>
            </a:r>
            <a:r>
              <a:rPr lang="en-US" dirty="0"/>
              <a:t> (</a:t>
            </a:r>
            <a:r>
              <a:rPr lang="en-US" dirty="0" err="1"/>
              <a:t>MeerKAT</a:t>
            </a:r>
            <a:r>
              <a:rPr lang="en-US" dirty="0"/>
              <a:t> High Frequency Galactic Plane Survey)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b="1" dirty="0" smtClean="0"/>
              <a:t>MIGHTEE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MeerKAT</a:t>
            </a:r>
            <a:r>
              <a:rPr lang="en-US" dirty="0"/>
              <a:t> International </a:t>
            </a:r>
            <a:r>
              <a:rPr lang="en-US" dirty="0" err="1"/>
              <a:t>GigaHertz</a:t>
            </a:r>
            <a:r>
              <a:rPr lang="en-US" dirty="0"/>
              <a:t> Tiered Extragalactic Exploration Survey)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b="1" dirty="0" err="1" smtClean="0"/>
              <a:t>ThunderKAT</a:t>
            </a:r>
            <a:r>
              <a:rPr lang="en-US" dirty="0" smtClean="0"/>
              <a:t> </a:t>
            </a:r>
            <a:r>
              <a:rPr lang="en-US" dirty="0"/>
              <a:t>(The Hunt for Dynamic and Explosive Radio Transients with </a:t>
            </a:r>
            <a:r>
              <a:rPr lang="en-US" dirty="0" err="1"/>
              <a:t>MeerKAT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SKA Science Book: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39675" y="6410519"/>
            <a:ext cx="3433865" cy="354613"/>
          </a:xfrm>
        </p:spPr>
        <p:txBody>
          <a:bodyPr/>
          <a:lstStyle/>
          <a:p>
            <a:r>
              <a:rPr lang="en-US" dirty="0" smtClean="0"/>
              <a:t>Science Director’s Report, BD-12-17</a:t>
            </a:r>
            <a:endParaRPr lang="en-US" dirty="0"/>
          </a:p>
        </p:txBody>
      </p:sp>
      <p:pic>
        <p:nvPicPr>
          <p:cNvPr id="6" name="Content Placeholder 5" descr="SKA Conference Poster_OP_Crop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35195" r="727" b="13042"/>
          <a:stretch/>
        </p:blipFill>
        <p:spPr>
          <a:xfrm>
            <a:off x="-100801" y="0"/>
            <a:ext cx="9393913" cy="6861353"/>
          </a:xfrm>
        </p:spPr>
      </p:pic>
    </p:spTree>
    <p:extLst>
      <p:ext uri="{BB962C8B-B14F-4D97-AF65-F5344CB8AC3E}">
        <p14:creationId xmlns:p14="http://schemas.microsoft.com/office/powerpoint/2010/main" val="134427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Thank you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www.skatelescope.org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5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3088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+mn-lt"/>
              </a:rPr>
              <a:t>Great Observatories for the coming decades </a:t>
            </a:r>
          </a:p>
        </p:txBody>
      </p:sp>
      <p:pic>
        <p:nvPicPr>
          <p:cNvPr id="7" name="Picture 6" descr="Screen Shot 2013-03-05 at 09.23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r="12116"/>
          <a:stretch/>
        </p:blipFill>
        <p:spPr>
          <a:xfrm>
            <a:off x="0" y="1083334"/>
            <a:ext cx="9180000" cy="58248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9512" y="5805264"/>
            <a:ext cx="3903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Square </a:t>
            </a:r>
            <a:r>
              <a:rPr lang="en-US" sz="2400" dirty="0" err="1" smtClean="0">
                <a:solidFill>
                  <a:schemeClr val="bg1"/>
                </a:solidFill>
              </a:rPr>
              <a:t>Kilometre</a:t>
            </a:r>
            <a:r>
              <a:rPr lang="en-US" sz="2400" dirty="0" smtClean="0">
                <a:solidFill>
                  <a:schemeClr val="bg1"/>
                </a:solidFill>
              </a:rPr>
              <a:t> Array: radio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Construction start 2017/18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7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340768"/>
            <a:ext cx="6265786" cy="3851145"/>
            <a:chOff x="0" y="1340769"/>
            <a:chExt cx="5143856" cy="2806897"/>
          </a:xfrm>
        </p:grpSpPr>
        <p:pic>
          <p:nvPicPr>
            <p:cNvPr id="3" name="Picture 2" descr="Screen Shot 2013-09-15 at 17.16.3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40769"/>
              <a:ext cx="5143856" cy="280689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79512" y="3429000"/>
              <a:ext cx="1914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EUCLID:</a:t>
              </a:r>
            </a:p>
            <a:p>
              <a:r>
                <a:rPr lang="en-US" smtClean="0">
                  <a:solidFill>
                    <a:schemeClr val="bg1"/>
                  </a:solidFill>
                </a:rPr>
                <a:t>~€1B, </a:t>
              </a:r>
              <a:r>
                <a:rPr lang="en-US" dirty="0" smtClean="0">
                  <a:solidFill>
                    <a:schemeClr val="bg1"/>
                  </a:solidFill>
                </a:rPr>
                <a:t>launch 2020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83240" y="2132856"/>
            <a:ext cx="7956376" cy="2679188"/>
            <a:chOff x="971600" y="2348880"/>
            <a:chExt cx="7956376" cy="2679188"/>
          </a:xfrm>
        </p:grpSpPr>
        <p:pic>
          <p:nvPicPr>
            <p:cNvPr id="6" name="Picture 5" descr="Screen Shot 2013-09-15 at 17.00.2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348880"/>
              <a:ext cx="7956376" cy="26791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80112" y="2420888"/>
              <a:ext cx="3314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CTA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~€200-300M, operational 2015??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03648" y="2595957"/>
            <a:ext cx="6522780" cy="4262044"/>
            <a:chOff x="1403648" y="3119495"/>
            <a:chExt cx="5508104" cy="3738505"/>
          </a:xfrm>
        </p:grpSpPr>
        <p:pic>
          <p:nvPicPr>
            <p:cNvPr id="9" name="Picture 8" descr="Screen Shot 2013-09-15 at 17.25.2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3119495"/>
              <a:ext cx="5508104" cy="37385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75656" y="6093296"/>
              <a:ext cx="27939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LSST</a:t>
              </a:r>
            </a:p>
            <a:p>
              <a:r>
                <a:rPr lang="en-US" smtClean="0">
                  <a:solidFill>
                    <a:srgbClr val="FFFFFF"/>
                  </a:solidFill>
                </a:rPr>
                <a:t>~$750M</a:t>
              </a:r>
              <a:r>
                <a:rPr lang="en-US" dirty="0" smtClean="0">
                  <a:solidFill>
                    <a:srgbClr val="FFFFFF"/>
                  </a:solidFill>
                </a:rPr>
                <a:t>, operational ~2020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512" y="46004"/>
            <a:ext cx="669255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More </a:t>
            </a:r>
            <a:r>
              <a:rPr lang="en-US" sz="3600" dirty="0" err="1"/>
              <a:t>s</a:t>
            </a:r>
            <a:r>
              <a:rPr lang="en-US" sz="3600" dirty="0" err="1" smtClean="0"/>
              <a:t>pecialised</a:t>
            </a:r>
            <a:r>
              <a:rPr lang="en-US" sz="3600" dirty="0" smtClean="0"/>
              <a:t> “experiments”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490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LF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51" y="3295268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1" name="Picture 60" descr="LF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05" y="3298160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5" name="Picture 64" descr="LF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9" y="3298160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LF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34" y="1360249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5" name="Picture 54" descr="LF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8" y="1349911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Picture 55" descr="LF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2" y="1349911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4" name="Picture 83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01" y="1347797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" name="Picture 50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18" y="2319120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3" name="Picture 62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00" y="2309986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3" name="Picture 52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35" y="1354845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2" name="Picture 51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4187440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 descr="dense_aperture_array_close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3328989"/>
            <a:ext cx="2059436" cy="8081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0" name="Rectangle 99"/>
          <p:cNvSpPr/>
          <p:nvPr/>
        </p:nvSpPr>
        <p:spPr>
          <a:xfrm>
            <a:off x="4651435" y="5843933"/>
            <a:ext cx="4476181" cy="869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8" name="Picture 97" descr="SKA_Australia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56" y="3280829"/>
            <a:ext cx="455508" cy="448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9" name="Picture 98" descr="SKA_AA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8" y="3280829"/>
            <a:ext cx="449218" cy="470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3" name="Picture 82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89" y="1347797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6" name="Picture 65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94" y="4188559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Picture 29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53" y="2304828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TextBox 67"/>
          <p:cNvSpPr txBox="1">
            <a:spLocks noChangeArrowheads="1"/>
          </p:cNvSpPr>
          <p:nvPr/>
        </p:nvSpPr>
        <p:spPr bwMode="auto">
          <a:xfrm>
            <a:off x="403291" y="1797991"/>
            <a:ext cx="2732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250,000 element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 Low Frequency  </a:t>
            </a:r>
            <a:r>
              <a:rPr lang="en-GB" sz="1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Aperture </a:t>
            </a: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Array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Exploring </a:t>
            </a:r>
            <a:r>
              <a:rPr lang="en-US" sz="2800" dirty="0" smtClean="0"/>
              <a:t>the </a:t>
            </a:r>
            <a:r>
              <a:rPr lang="en-US" sz="2800" dirty="0"/>
              <a:t>Universe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with the world’s largest radio telescope</a:t>
            </a:r>
            <a:endParaRPr lang="en-US" sz="2800" dirty="0"/>
          </a:p>
        </p:txBody>
      </p:sp>
      <p:sp>
        <p:nvSpPr>
          <p:cNvPr id="32" name="TextBox 63"/>
          <p:cNvSpPr txBox="1">
            <a:spLocks noChangeArrowheads="1"/>
          </p:cNvSpPr>
          <p:nvPr/>
        </p:nvSpPr>
        <p:spPr bwMode="auto">
          <a:xfrm>
            <a:off x="3180796" y="2933374"/>
            <a:ext cx="3474046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254 dishes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-743465" y="2112811"/>
            <a:ext cx="1899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32661"/>
                </a:solidFill>
                <a:latin typeface="Arial"/>
                <a:cs typeface="Arial" pitchFamily="34" charset="0"/>
              </a:rPr>
              <a:t>Phase I : 2020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t="-1" b="30321"/>
          <a:stretch/>
        </p:blipFill>
        <p:spPr>
          <a:xfrm>
            <a:off x="7002003" y="5140748"/>
            <a:ext cx="2208096" cy="13895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464" y="5140747"/>
            <a:ext cx="1582013" cy="1389531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58" name="Straight Arrow Connector 57"/>
          <p:cNvCxnSpPr/>
          <p:nvPr/>
        </p:nvCxnSpPr>
        <p:spPr>
          <a:xfrm>
            <a:off x="-11366" y="6557848"/>
            <a:ext cx="9176706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-688914" y="3973246"/>
            <a:ext cx="1778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37B7EC"/>
                </a:solidFill>
                <a:latin typeface="Arial"/>
                <a:cs typeface="Arial" pitchFamily="34" charset="0"/>
              </a:rPr>
              <a:t>Phase II : 2024</a:t>
            </a:r>
          </a:p>
        </p:txBody>
      </p:sp>
      <p:sp>
        <p:nvSpPr>
          <p:cNvPr id="57" name="TextBox 67"/>
          <p:cNvSpPr txBox="1">
            <a:spLocks noChangeArrowheads="1"/>
          </p:cNvSpPr>
          <p:nvPr/>
        </p:nvSpPr>
        <p:spPr bwMode="auto">
          <a:xfrm>
            <a:off x="-47293" y="6492721"/>
            <a:ext cx="9174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5</a:t>
            </a: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0 MHz             100 MHz                           1 GHz                     10 GHz</a:t>
            </a:r>
            <a:endParaRPr lang="en-GB" sz="20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pic>
        <p:nvPicPr>
          <p:cNvPr id="70" name="Picture 69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41" y="4179628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3" name="Picture 72" descr="Dishes_back_closeu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654"/>
          <a:stretch/>
        </p:blipFill>
        <p:spPr>
          <a:xfrm>
            <a:off x="8100117" y="4177216"/>
            <a:ext cx="1062000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4" name="Picture 73" descr="Dishes_back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94" y="4179118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8" name="TextBox 67"/>
          <p:cNvSpPr txBox="1">
            <a:spLocks noChangeArrowheads="1"/>
          </p:cNvSpPr>
          <p:nvPr/>
        </p:nvSpPr>
        <p:spPr bwMode="auto">
          <a:xfrm>
            <a:off x="403291" y="3698937"/>
            <a:ext cx="2732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&gt;250,000 element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Low Frequency  </a:t>
            </a:r>
            <a:r>
              <a:rPr lang="en-GB" sz="1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Aperture </a:t>
            </a: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Array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79" name="TextBox 63"/>
          <p:cNvSpPr txBox="1">
            <a:spLocks noChangeArrowheads="1"/>
          </p:cNvSpPr>
          <p:nvPr/>
        </p:nvSpPr>
        <p:spPr bwMode="auto">
          <a:xfrm>
            <a:off x="3180797" y="4770175"/>
            <a:ext cx="5946820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2500 </a:t>
            </a:r>
            <a:r>
              <a:rPr lang="en-GB" sz="1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d</a:t>
            </a: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ishes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0" name="TextBox 67"/>
          <p:cNvSpPr txBox="1">
            <a:spLocks noChangeArrowheads="1"/>
          </p:cNvSpPr>
          <p:nvPr/>
        </p:nvSpPr>
        <p:spPr bwMode="auto">
          <a:xfrm>
            <a:off x="3136514" y="3747998"/>
            <a:ext cx="2078014" cy="461665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Mid Frequency Aperture Array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pic>
        <p:nvPicPr>
          <p:cNvPr id="2" name="Picture 1" descr="SKA_SA cop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49" y="3302180"/>
            <a:ext cx="435979" cy="4496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 descr="SKA_MFAA copy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18" y="3274443"/>
            <a:ext cx="462046" cy="4692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SKA_DISH 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01" y="1347797"/>
            <a:ext cx="446663" cy="4572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SKA_Australia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65" y="1349385"/>
            <a:ext cx="455508" cy="448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SKA_AA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7" y="1349385"/>
            <a:ext cx="449218" cy="470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0" name="Picture 59" descr="SKA_Australia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42" y="1358503"/>
            <a:ext cx="455508" cy="448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2" name="Picture 61" descr="SKA_DISH 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2304828"/>
            <a:ext cx="425555" cy="4356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4" name="Picture 63" descr="SKA_DISH 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4188559"/>
            <a:ext cx="425555" cy="4356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1" name="Picture 70" descr="SKA_SA cop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62" y="2312825"/>
            <a:ext cx="435979" cy="4496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2" name="Picture 71" descr="SKA_SA cop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52" y="4174643"/>
            <a:ext cx="435979" cy="4496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5" name="Rectangle 74"/>
          <p:cNvSpPr/>
          <p:nvPr/>
        </p:nvSpPr>
        <p:spPr>
          <a:xfrm rot="16200000">
            <a:off x="-509900" y="5635122"/>
            <a:ext cx="1420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32661"/>
                </a:solidFill>
                <a:latin typeface="Arial"/>
                <a:cs typeface="Arial" pitchFamily="34" charset="0"/>
              </a:rPr>
              <a:t>Science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0" y="3238282"/>
            <a:ext cx="9145831" cy="887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-16511" y="1320267"/>
            <a:ext cx="9176706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-756" y="5109295"/>
            <a:ext cx="9176706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reionexpl_small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9" t="11553" r="28127" b="3353"/>
          <a:stretch/>
        </p:blipFill>
        <p:spPr>
          <a:xfrm rot="16200000">
            <a:off x="1655492" y="3870270"/>
            <a:ext cx="1389530" cy="39304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 descr="science_key_magnf1_full1-300x24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63" y="5140748"/>
            <a:ext cx="1701465" cy="13895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Rectangle 12"/>
          <p:cNvSpPr/>
          <p:nvPr/>
        </p:nvSpPr>
        <p:spPr>
          <a:xfrm>
            <a:off x="6765782" y="1349385"/>
            <a:ext cx="2403352" cy="869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2" name="Picture 11" descr="aj466550f2_lr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t="1060" r="38782" b="14472"/>
          <a:stretch/>
        </p:blipFill>
        <p:spPr>
          <a:xfrm rot="5400000">
            <a:off x="4500426" y="1169306"/>
            <a:ext cx="612585" cy="9824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7" name="TextBox 67"/>
          <p:cNvSpPr txBox="1">
            <a:spLocks noChangeArrowheads="1"/>
          </p:cNvSpPr>
          <p:nvPr/>
        </p:nvSpPr>
        <p:spPr bwMode="auto">
          <a:xfrm>
            <a:off x="3180795" y="1982657"/>
            <a:ext cx="3426199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ln w="3175">
                  <a:noFill/>
                </a:ln>
                <a:solidFill>
                  <a:prstClr val="white"/>
                </a:solidFill>
                <a:latin typeface="Arial"/>
                <a:cs typeface="Arial" pitchFamily="34" charset="0"/>
              </a:rPr>
              <a:t>96 survey enabled dishes</a:t>
            </a:r>
            <a:endParaRPr lang="en-GB" sz="1200" b="1" dirty="0">
              <a:ln w="3175">
                <a:noFill/>
              </a:ln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98370" y="5192756"/>
            <a:ext cx="2525192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Cosmic Dawn &amp; </a:t>
            </a:r>
            <a:r>
              <a:rPr lang="en-GB" sz="1200" b="1" dirty="0" err="1" smtClean="0">
                <a:solidFill>
                  <a:prstClr val="white"/>
                </a:solidFill>
                <a:latin typeface="Arial"/>
                <a:cs typeface="Arial" pitchFamily="34" charset="0"/>
              </a:rPr>
              <a:t>Reionization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69" name="TextBox 67"/>
          <p:cNvSpPr txBox="1">
            <a:spLocks noChangeArrowheads="1"/>
          </p:cNvSpPr>
          <p:nvPr/>
        </p:nvSpPr>
        <p:spPr bwMode="auto">
          <a:xfrm>
            <a:off x="4315500" y="5192756"/>
            <a:ext cx="1484378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Pulsars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76" name="TextBox 67"/>
          <p:cNvSpPr txBox="1">
            <a:spLocks noChangeArrowheads="1"/>
          </p:cNvSpPr>
          <p:nvPr/>
        </p:nvSpPr>
        <p:spPr bwMode="auto">
          <a:xfrm>
            <a:off x="5703319" y="5192756"/>
            <a:ext cx="1701465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Cosmic Magnetism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77" name="TextBox 67"/>
          <p:cNvSpPr txBox="1">
            <a:spLocks noChangeArrowheads="1"/>
          </p:cNvSpPr>
          <p:nvPr/>
        </p:nvSpPr>
        <p:spPr bwMode="auto">
          <a:xfrm>
            <a:off x="7429917" y="5192756"/>
            <a:ext cx="1739217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Cradle of Life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1" name="TextBox 67"/>
          <p:cNvSpPr txBox="1">
            <a:spLocks noChangeArrowheads="1"/>
          </p:cNvSpPr>
          <p:nvPr/>
        </p:nvSpPr>
        <p:spPr bwMode="auto">
          <a:xfrm>
            <a:off x="2831122" y="5193311"/>
            <a:ext cx="1484378" cy="461665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Cosmology 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Galaxy Evolution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LFA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51" y="3295268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1" name="Picture 60" descr="LFA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05" y="3298160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5" name="Picture 64" descr="LFA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9" y="3298160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LFA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34" y="1360249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5" name="Picture 54" descr="LFA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8" y="1349911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Picture 55" descr="LFA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2" y="1349911"/>
            <a:ext cx="1012246" cy="887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4" name="Picture 83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01" y="1347797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" name="Picture 50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18" y="2319120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3" name="Picture 62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00" y="2309986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3" name="Picture 52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35" y="1354845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2" name="Picture 51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4187440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 descr="dense_aperture_array_close_smal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3328989"/>
            <a:ext cx="2059436" cy="8081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0" name="Rectangle 99"/>
          <p:cNvSpPr/>
          <p:nvPr/>
        </p:nvSpPr>
        <p:spPr>
          <a:xfrm>
            <a:off x="4651435" y="5843933"/>
            <a:ext cx="4476181" cy="869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8" name="Picture 97" descr="SKA_Australia 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56" y="3280829"/>
            <a:ext cx="455508" cy="448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9" name="Picture 98" descr="SKA_AA copy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8" y="3280829"/>
            <a:ext cx="449218" cy="470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3" name="Picture 82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89" y="1347797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6" name="Picture 65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94" y="4188559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Picture 29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53" y="2304828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TextBox 67"/>
          <p:cNvSpPr txBox="1">
            <a:spLocks noChangeArrowheads="1"/>
          </p:cNvSpPr>
          <p:nvPr/>
        </p:nvSpPr>
        <p:spPr bwMode="auto">
          <a:xfrm>
            <a:off x="403291" y="1797991"/>
            <a:ext cx="2732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250,000 element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 Low Frequency  </a:t>
            </a:r>
            <a:r>
              <a:rPr lang="en-GB" sz="1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Aperture </a:t>
            </a: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Array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Exploring </a:t>
            </a:r>
            <a:r>
              <a:rPr lang="en-US" sz="2800" dirty="0" smtClean="0"/>
              <a:t>the </a:t>
            </a:r>
            <a:r>
              <a:rPr lang="en-US" sz="2800" dirty="0"/>
              <a:t>Universe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with the world’s largest radio telescope</a:t>
            </a:r>
            <a:endParaRPr lang="en-US" sz="2800" dirty="0"/>
          </a:p>
        </p:txBody>
      </p:sp>
      <p:sp>
        <p:nvSpPr>
          <p:cNvPr id="32" name="TextBox 63"/>
          <p:cNvSpPr txBox="1">
            <a:spLocks noChangeArrowheads="1"/>
          </p:cNvSpPr>
          <p:nvPr/>
        </p:nvSpPr>
        <p:spPr bwMode="auto">
          <a:xfrm>
            <a:off x="3180796" y="2933374"/>
            <a:ext cx="3474046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254 dishes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-743465" y="2112811"/>
            <a:ext cx="1899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32661"/>
                </a:solidFill>
                <a:latin typeface="Arial"/>
                <a:cs typeface="Arial" pitchFamily="34" charset="0"/>
              </a:rPr>
              <a:t>Phase I : 2020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/>
          <a:srcRect t="-1" b="30321"/>
          <a:stretch/>
        </p:blipFill>
        <p:spPr>
          <a:xfrm>
            <a:off x="7002003" y="5140748"/>
            <a:ext cx="2208096" cy="13895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2464" y="5140747"/>
            <a:ext cx="1582013" cy="1389531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58" name="Straight Arrow Connector 57"/>
          <p:cNvCxnSpPr/>
          <p:nvPr/>
        </p:nvCxnSpPr>
        <p:spPr>
          <a:xfrm>
            <a:off x="-11366" y="6557848"/>
            <a:ext cx="9176706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-688914" y="3973246"/>
            <a:ext cx="1778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37B7EC"/>
                </a:solidFill>
                <a:latin typeface="Arial"/>
                <a:cs typeface="Arial" pitchFamily="34" charset="0"/>
              </a:rPr>
              <a:t>Phase II : 2024</a:t>
            </a:r>
          </a:p>
        </p:txBody>
      </p:sp>
      <p:sp>
        <p:nvSpPr>
          <p:cNvPr id="57" name="TextBox 67"/>
          <p:cNvSpPr txBox="1">
            <a:spLocks noChangeArrowheads="1"/>
          </p:cNvSpPr>
          <p:nvPr/>
        </p:nvSpPr>
        <p:spPr bwMode="auto">
          <a:xfrm>
            <a:off x="-47293" y="6492721"/>
            <a:ext cx="9174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5</a:t>
            </a: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0 MHz             100 MHz                           1 GHz                     10 GHz</a:t>
            </a:r>
            <a:endParaRPr lang="en-GB" sz="20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pic>
        <p:nvPicPr>
          <p:cNvPr id="70" name="Picture 69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41" y="4179628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3" name="Picture 72" descr="Dishes_back_closeup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654"/>
          <a:stretch/>
        </p:blipFill>
        <p:spPr>
          <a:xfrm>
            <a:off x="8100117" y="4177216"/>
            <a:ext cx="1062000" cy="900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4" name="Picture 73" descr="Dishes_back_closeu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94" y="4179118"/>
            <a:ext cx="1600688" cy="9003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8" name="TextBox 67"/>
          <p:cNvSpPr txBox="1">
            <a:spLocks noChangeArrowheads="1"/>
          </p:cNvSpPr>
          <p:nvPr/>
        </p:nvSpPr>
        <p:spPr bwMode="auto">
          <a:xfrm>
            <a:off x="403291" y="3698937"/>
            <a:ext cx="2732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&gt;250,000 element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Low Frequency  </a:t>
            </a:r>
            <a:r>
              <a:rPr lang="en-GB" sz="1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Aperture </a:t>
            </a: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Array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79" name="TextBox 63"/>
          <p:cNvSpPr txBox="1">
            <a:spLocks noChangeArrowheads="1"/>
          </p:cNvSpPr>
          <p:nvPr/>
        </p:nvSpPr>
        <p:spPr bwMode="auto">
          <a:xfrm>
            <a:off x="3180797" y="4770175"/>
            <a:ext cx="5946820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2500 </a:t>
            </a:r>
            <a:r>
              <a:rPr lang="en-GB" sz="1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d</a:t>
            </a: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ishes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0" name="TextBox 67"/>
          <p:cNvSpPr txBox="1">
            <a:spLocks noChangeArrowheads="1"/>
          </p:cNvSpPr>
          <p:nvPr/>
        </p:nvSpPr>
        <p:spPr bwMode="auto">
          <a:xfrm>
            <a:off x="3136514" y="3747998"/>
            <a:ext cx="2078014" cy="461665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Mid Frequency Aperture Array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pic>
        <p:nvPicPr>
          <p:cNvPr id="2" name="Picture 1" descr="SKA_SA copy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49" y="3302180"/>
            <a:ext cx="435979" cy="4496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 descr="SKA_MFAA copy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18" y="3274443"/>
            <a:ext cx="462046" cy="4692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SKA_DISH copy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01" y="1347797"/>
            <a:ext cx="446663" cy="4572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SKA_Australia 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65" y="1349385"/>
            <a:ext cx="455508" cy="448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SKA_AA copy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7" y="1349385"/>
            <a:ext cx="449218" cy="470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0" name="Picture 59" descr="SKA_Australia cop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42" y="1358503"/>
            <a:ext cx="455508" cy="448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2" name="Picture 61" descr="SKA_DISH copy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2304828"/>
            <a:ext cx="425555" cy="4356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4" name="Picture 63" descr="SKA_DISH copy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4188559"/>
            <a:ext cx="425555" cy="4356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1" name="Picture 70" descr="SKA_SA copy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62" y="2312825"/>
            <a:ext cx="435979" cy="4496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2" name="Picture 71" descr="SKA_SA copy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52" y="4174643"/>
            <a:ext cx="435979" cy="4496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5" name="Rectangle 74"/>
          <p:cNvSpPr/>
          <p:nvPr/>
        </p:nvSpPr>
        <p:spPr>
          <a:xfrm rot="16200000">
            <a:off x="-509900" y="5635122"/>
            <a:ext cx="1420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32661"/>
                </a:solidFill>
                <a:latin typeface="Arial"/>
                <a:cs typeface="Arial" pitchFamily="34" charset="0"/>
              </a:rPr>
              <a:t>Science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0" y="3238282"/>
            <a:ext cx="9145831" cy="887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-16511" y="1320267"/>
            <a:ext cx="9176706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-756" y="5109295"/>
            <a:ext cx="9176706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reionexpl_small.jp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9" t="11553" r="28127" b="3353"/>
          <a:stretch/>
        </p:blipFill>
        <p:spPr>
          <a:xfrm rot="16200000">
            <a:off x="1655492" y="3870270"/>
            <a:ext cx="1389530" cy="39304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 descr="science_key_magnf1_full1-300x245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63" y="5140748"/>
            <a:ext cx="1701465" cy="13895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Rectangle 12"/>
          <p:cNvSpPr/>
          <p:nvPr/>
        </p:nvSpPr>
        <p:spPr>
          <a:xfrm>
            <a:off x="6765782" y="1349385"/>
            <a:ext cx="2403352" cy="869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2" name="Picture 11" descr="aj466550f2_lr.jp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t="1060" r="38782" b="14472"/>
          <a:stretch/>
        </p:blipFill>
        <p:spPr>
          <a:xfrm rot="5400000">
            <a:off x="4500426" y="1169306"/>
            <a:ext cx="612585" cy="9824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7" name="TextBox 67"/>
          <p:cNvSpPr txBox="1">
            <a:spLocks noChangeArrowheads="1"/>
          </p:cNvSpPr>
          <p:nvPr/>
        </p:nvSpPr>
        <p:spPr bwMode="auto">
          <a:xfrm>
            <a:off x="3180795" y="1982657"/>
            <a:ext cx="3426199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ln w="3175">
                  <a:noFill/>
                </a:ln>
                <a:solidFill>
                  <a:prstClr val="white"/>
                </a:solidFill>
                <a:latin typeface="Arial"/>
                <a:cs typeface="Arial" pitchFamily="34" charset="0"/>
              </a:rPr>
              <a:t>96 survey enabled dishes</a:t>
            </a:r>
            <a:endParaRPr lang="en-GB" sz="1200" b="1" dirty="0">
              <a:ln w="3175">
                <a:noFill/>
              </a:ln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98370" y="5192756"/>
            <a:ext cx="2525192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Cosmic Dawn &amp; </a:t>
            </a:r>
            <a:r>
              <a:rPr lang="en-GB" sz="1200" b="1" dirty="0" err="1" smtClean="0">
                <a:solidFill>
                  <a:prstClr val="white"/>
                </a:solidFill>
                <a:latin typeface="Arial"/>
                <a:cs typeface="Arial" pitchFamily="34" charset="0"/>
              </a:rPr>
              <a:t>Reionization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69" name="TextBox 67"/>
          <p:cNvSpPr txBox="1">
            <a:spLocks noChangeArrowheads="1"/>
          </p:cNvSpPr>
          <p:nvPr/>
        </p:nvSpPr>
        <p:spPr bwMode="auto">
          <a:xfrm>
            <a:off x="4315500" y="5192756"/>
            <a:ext cx="1484378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Pulsars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76" name="TextBox 67"/>
          <p:cNvSpPr txBox="1">
            <a:spLocks noChangeArrowheads="1"/>
          </p:cNvSpPr>
          <p:nvPr/>
        </p:nvSpPr>
        <p:spPr bwMode="auto">
          <a:xfrm>
            <a:off x="5703319" y="5192756"/>
            <a:ext cx="1701465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Cosmic Magnetism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77" name="TextBox 67"/>
          <p:cNvSpPr txBox="1">
            <a:spLocks noChangeArrowheads="1"/>
          </p:cNvSpPr>
          <p:nvPr/>
        </p:nvSpPr>
        <p:spPr bwMode="auto">
          <a:xfrm>
            <a:off x="7429917" y="5192756"/>
            <a:ext cx="1739217" cy="276999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Cradle of Life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1" name="TextBox 67"/>
          <p:cNvSpPr txBox="1">
            <a:spLocks noChangeArrowheads="1"/>
          </p:cNvSpPr>
          <p:nvPr/>
        </p:nvSpPr>
        <p:spPr bwMode="auto">
          <a:xfrm>
            <a:off x="2831122" y="5193311"/>
            <a:ext cx="1484378" cy="461665"/>
          </a:xfrm>
          <a:prstGeom prst="rect">
            <a:avLst/>
          </a:prstGeom>
          <a:solidFill>
            <a:srgbClr val="032661">
              <a:alpha val="3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Cosmology 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Galaxy Evolution</a:t>
            </a:r>
            <a:endParaRPr lang="en-GB" sz="1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" name="Aus_SKA_FocusOnDish_011.mov.output.1351620000001-000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69006" y="1340081"/>
            <a:ext cx="4579414" cy="2573536"/>
          </a:xfrm>
          <a:prstGeom prst="rect">
            <a:avLst/>
          </a:prstGeom>
        </p:spPr>
      </p:pic>
      <p:pic>
        <p:nvPicPr>
          <p:cNvPr id="11" name="Afr_SKA_Heli_Phase1_012.mov.output.1351620000001-00002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69006" y="3932782"/>
            <a:ext cx="4579414" cy="2573535"/>
          </a:xfrm>
          <a:prstGeom prst="rect">
            <a:avLst/>
          </a:prstGeom>
        </p:spPr>
      </p:pic>
      <p:pic>
        <p:nvPicPr>
          <p:cNvPr id="14" name="Aus_LF_CloseUp_015.mov.output.1351620000001-000010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56" y="3268650"/>
            <a:ext cx="4578281" cy="25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 Members and Governance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50" y="1484784"/>
            <a:ext cx="806450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Australia (DIISRTE)				Canada (NRC-Herzberg)</a:t>
            </a:r>
          </a:p>
          <a:p>
            <a:pPr marL="0" indent="0">
              <a:buNone/>
            </a:pPr>
            <a:r>
              <a:rPr lang="en-US" dirty="0" smtClean="0"/>
              <a:t>China (MOST)					Germany (BMBF)</a:t>
            </a:r>
          </a:p>
          <a:p>
            <a:pPr marL="0" indent="0">
              <a:buNone/>
            </a:pPr>
            <a:r>
              <a:rPr lang="en-US" dirty="0" smtClean="0"/>
              <a:t>Italy (INAF)						Netherlands (NWO)</a:t>
            </a:r>
          </a:p>
          <a:p>
            <a:pPr marL="0" indent="0">
              <a:buNone/>
            </a:pPr>
            <a:r>
              <a:rPr lang="en-US" dirty="0" smtClean="0"/>
              <a:t>New Zealand (MED)			South Africa (DST)</a:t>
            </a:r>
          </a:p>
          <a:p>
            <a:pPr marL="0" indent="0">
              <a:buNone/>
            </a:pPr>
            <a:r>
              <a:rPr lang="en-US" dirty="0" smtClean="0"/>
              <a:t>Sweden (Chalmers)				UK (STFC)</a:t>
            </a:r>
          </a:p>
          <a:p>
            <a:pPr marL="0" indent="0">
              <a:buNone/>
            </a:pPr>
            <a:r>
              <a:rPr lang="en-US" i="1" dirty="0" smtClean="0"/>
              <a:t>India (Tata/DAE)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 smtClean="0"/>
              <a:t>UK Company Limited by Guarantee</a:t>
            </a:r>
          </a:p>
          <a:p>
            <a:r>
              <a:rPr lang="en-US" dirty="0" smtClean="0"/>
              <a:t>(Expedient solution to enable SKA project to proceed; long-term governance structure under 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1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KA_Presentation_Them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SKA_Presentation_Them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37869</TotalTime>
  <Words>1802</Words>
  <Application>Microsoft Macintosh PowerPoint</Application>
  <PresentationFormat>On-screen Show (4:3)</PresentationFormat>
  <Paragraphs>292</Paragraphs>
  <Slides>49</Slides>
  <Notes>2</Notes>
  <HiddenSlides>5</HiddenSlides>
  <MMClips>4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Office Theme</vt:lpstr>
      <vt:lpstr>1_SKA_Presentation_Theme</vt:lpstr>
      <vt:lpstr>1_Office Theme</vt:lpstr>
      <vt:lpstr>2_Office Theme</vt:lpstr>
      <vt:lpstr>2_SKA_Presentation_Theme</vt:lpstr>
      <vt:lpstr>Document</vt:lpstr>
      <vt:lpstr>Square Kilometre Array –    (3D-) Science Goals   </vt:lpstr>
      <vt:lpstr>Great Observatories for the coming decades </vt:lpstr>
      <vt:lpstr>Great Observatories for the coming decades </vt:lpstr>
      <vt:lpstr>Great Observatories for the coming decades </vt:lpstr>
      <vt:lpstr>Great Observatories for the coming decades </vt:lpstr>
      <vt:lpstr>More specialised “experiments”</vt:lpstr>
      <vt:lpstr>Exploring the Universe  with the world’s largest radio telescope</vt:lpstr>
      <vt:lpstr>Exploring the Universe  with the world’s largest radio telescope</vt:lpstr>
      <vt:lpstr>SKA Members and Governance</vt:lpstr>
      <vt:lpstr>SKA Members and Governance</vt:lpstr>
      <vt:lpstr>SKA Office Organisational Chart</vt:lpstr>
      <vt:lpstr>The Work Package Consortia</vt:lpstr>
      <vt:lpstr>SKA Recent Milestones</vt:lpstr>
      <vt:lpstr>SKA Recent Milestones</vt:lpstr>
      <vt:lpstr>How did we choose the sites?</vt:lpstr>
      <vt:lpstr>How did we choose the sites?</vt:lpstr>
      <vt:lpstr>Karoo Radio Astronomy Reserve</vt:lpstr>
      <vt:lpstr>Murchison Radio Astronomy Observatory</vt:lpstr>
      <vt:lpstr>The Science Working Groups</vt:lpstr>
      <vt:lpstr>How does SKA1 baseline redefine state-of-art?</vt:lpstr>
      <vt:lpstr>Sensitivity comparison</vt:lpstr>
      <vt:lpstr>Survey speed comparison</vt:lpstr>
      <vt:lpstr>SKA1 3-D Capabilities</vt:lpstr>
      <vt:lpstr>SKA1 3-D Capabilities</vt:lpstr>
      <vt:lpstr>SKA1 3-D Capabilities</vt:lpstr>
      <vt:lpstr>SKA1 3-D Capabilities</vt:lpstr>
      <vt:lpstr>SKA1 3-D Capabilities</vt:lpstr>
      <vt:lpstr>SKA Key Science</vt:lpstr>
      <vt:lpstr>Cosmic Origins Probing the early universe with the 21cm HI Line</vt:lpstr>
      <vt:lpstr>PowerPoint Presentation</vt:lpstr>
      <vt:lpstr>Finding all pulsars in the Milky Way…</vt:lpstr>
      <vt:lpstr>PowerPoint Presentation</vt:lpstr>
      <vt:lpstr>PowerPoint Presentation</vt:lpstr>
      <vt:lpstr>Cosmology with SKA1:  Integrated Sachs-Wolfe effect</vt:lpstr>
      <vt:lpstr>Cosmology with SKA1:  Complementarity with Euclid</vt:lpstr>
      <vt:lpstr>Cosmology with SKA1:   Weak Gravitational Lensing</vt:lpstr>
      <vt:lpstr>Cosmology with SKA1: Complementarity with Euclid</vt:lpstr>
      <vt:lpstr>Cosmology with SKA1:  Baryon Acoustic Oscillations</vt:lpstr>
      <vt:lpstr>PowerPoint Presentation</vt:lpstr>
      <vt:lpstr>Cosmology with SKA1:    complementarity with optical</vt:lpstr>
      <vt:lpstr>PowerPoint Presentation</vt:lpstr>
      <vt:lpstr>SKA Key Science</vt:lpstr>
      <vt:lpstr>Timeline</vt:lpstr>
      <vt:lpstr>ASKAP Timeline</vt:lpstr>
      <vt:lpstr>ASKAP Survey Science</vt:lpstr>
      <vt:lpstr>MeerKAT Timeline</vt:lpstr>
      <vt:lpstr>MeerKAT Survey Science</vt:lpstr>
      <vt:lpstr>PowerPoint Presentation</vt:lpstr>
      <vt:lpstr>PowerPoint Presentation</vt:lpstr>
    </vt:vector>
  </TitlesOfParts>
  <Company>Carbon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Monaghan</dc:creator>
  <cp:lastModifiedBy>Robert Braun</cp:lastModifiedBy>
  <cp:revision>273</cp:revision>
  <cp:lastPrinted>2011-06-24T23:34:16Z</cp:lastPrinted>
  <dcterms:created xsi:type="dcterms:W3CDTF">2013-06-03T18:53:38Z</dcterms:created>
  <dcterms:modified xsi:type="dcterms:W3CDTF">2014-03-14T06:55:25Z</dcterms:modified>
</cp:coreProperties>
</file>