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48"/>
  </p:notesMasterIdLst>
  <p:sldIdLst>
    <p:sldId id="258" r:id="rId5"/>
    <p:sldId id="260" r:id="rId6"/>
    <p:sldId id="259" r:id="rId7"/>
    <p:sldId id="274" r:id="rId8"/>
    <p:sldId id="281" r:id="rId9"/>
    <p:sldId id="266" r:id="rId10"/>
    <p:sldId id="262" r:id="rId11"/>
    <p:sldId id="264" r:id="rId12"/>
    <p:sldId id="271" r:id="rId13"/>
    <p:sldId id="267" r:id="rId14"/>
    <p:sldId id="295" r:id="rId15"/>
    <p:sldId id="268" r:id="rId16"/>
    <p:sldId id="275" r:id="rId17"/>
    <p:sldId id="283" r:id="rId18"/>
    <p:sldId id="279" r:id="rId19"/>
    <p:sldId id="276" r:id="rId20"/>
    <p:sldId id="272" r:id="rId21"/>
    <p:sldId id="282" r:id="rId22"/>
    <p:sldId id="269" r:id="rId23"/>
    <p:sldId id="309" r:id="rId24"/>
    <p:sldId id="285" r:id="rId25"/>
    <p:sldId id="310" r:id="rId26"/>
    <p:sldId id="286" r:id="rId27"/>
    <p:sldId id="287" r:id="rId28"/>
    <p:sldId id="280" r:id="rId29"/>
    <p:sldId id="277" r:id="rId30"/>
    <p:sldId id="307" r:id="rId31"/>
    <p:sldId id="294" r:id="rId32"/>
    <p:sldId id="308" r:id="rId33"/>
    <p:sldId id="290" r:id="rId34"/>
    <p:sldId id="284" r:id="rId35"/>
    <p:sldId id="292" r:id="rId36"/>
    <p:sldId id="296" r:id="rId37"/>
    <p:sldId id="297" r:id="rId38"/>
    <p:sldId id="300" r:id="rId39"/>
    <p:sldId id="301" r:id="rId40"/>
    <p:sldId id="299" r:id="rId41"/>
    <p:sldId id="304" r:id="rId42"/>
    <p:sldId id="303" r:id="rId43"/>
    <p:sldId id="302" r:id="rId44"/>
    <p:sldId id="305" r:id="rId45"/>
    <p:sldId id="306" r:id="rId46"/>
    <p:sldId id="29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95" autoAdjust="0"/>
    <p:restoredTop sz="96301"/>
  </p:normalViewPr>
  <p:slideViewPr>
    <p:cSldViewPr snapToGrid="0" snapToObjects="1">
      <p:cViewPr varScale="1">
        <p:scale>
          <a:sx n="122" d="100"/>
          <a:sy n="122" d="100"/>
        </p:scale>
        <p:origin x="86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3175-D113-C541-92E8-2DF45FBE79F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16100" y="6584400"/>
            <a:ext cx="2987700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2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4"/><Relationship Id="rId7" Type="http://schemas.openxmlformats.org/officeDocument/2006/relationships/image" Target="../media/image10.jpg"/><Relationship Id="rId2" Type="http://schemas.openxmlformats.org/officeDocument/2006/relationships/video" Target="file://localhost/Users/glocurto/PR/Talks/Milano_2011/eso1035g.mov" TargetMode="External"/><Relationship Id="rId1" Type="http://schemas.microsoft.com/office/2007/relationships/media" Target="file://localhost/Users/glocurto/PR/Talks/Milano_2011/eso1035g.mov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08A04-B509-BEF3-E05F-59261AB66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pic>
        <p:nvPicPr>
          <p:cNvPr id="5" name="Picture 4" descr="A observatory under the stars&#10;&#10;Description automatically generated">
            <a:extLst>
              <a:ext uri="{FF2B5EF4-FFF2-40B4-BE49-F238E27FC236}">
                <a16:creationId xmlns:a16="http://schemas.microsoft.com/office/drawing/2014/main" id="{988FC474-8B44-163A-427F-164DB9F70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" y="0"/>
            <a:ext cx="913690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65ABE-C6E1-A1EB-B89B-A0A85EBBA260}"/>
              </a:ext>
            </a:extLst>
          </p:cNvPr>
          <p:cNvSpPr txBox="1"/>
          <p:nvPr/>
        </p:nvSpPr>
        <p:spPr>
          <a:xfrm>
            <a:off x="111947" y="382385"/>
            <a:ext cx="5376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800" b="1" dirty="0">
                <a:solidFill>
                  <a:srgbClr val="FFFF00"/>
                </a:solidFill>
              </a:rPr>
              <a:t>The 3.6m telescope in La Silla </a:t>
            </a:r>
          </a:p>
          <a:p>
            <a:r>
              <a:rPr lang="en-CL" sz="2800" b="1" dirty="0">
                <a:solidFill>
                  <a:srgbClr val="FFFF00"/>
                </a:solidFill>
              </a:rPr>
              <a:t>and its jewels: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03A20-8DBB-994C-5649-41B3A1A08918}"/>
              </a:ext>
            </a:extLst>
          </p:cNvPr>
          <p:cNvSpPr txBox="1"/>
          <p:nvPr/>
        </p:nvSpPr>
        <p:spPr>
          <a:xfrm>
            <a:off x="3905432" y="2974213"/>
            <a:ext cx="53767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</a:t>
            </a:r>
            <a:r>
              <a:rPr lang="en-CL" sz="4400" b="1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HARPS &amp; NIRPS</a:t>
            </a:r>
            <a:endParaRPr lang="en-CL" sz="3200" b="1" u="sng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CL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he quest for other worlds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B2B962-1B1F-6C7A-D6D0-9393E56FF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E09B2-FEC8-5AB4-A356-17D3B9500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22" y="0"/>
            <a:ext cx="1186180" cy="1546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4C9324-4E07-B1B7-4C57-4196760C7EF7}"/>
              </a:ext>
            </a:extLst>
          </p:cNvPr>
          <p:cNvSpPr txBox="1"/>
          <p:nvPr/>
        </p:nvSpPr>
        <p:spPr>
          <a:xfrm>
            <a:off x="393689" y="5671595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b="1" dirty="0">
                <a:solidFill>
                  <a:schemeClr val="bg1"/>
                </a:solidFill>
              </a:rPr>
              <a:t>Emanuela Pompei</a:t>
            </a:r>
          </a:p>
          <a:p>
            <a:r>
              <a:rPr lang="en-CL" b="1" dirty="0">
                <a:solidFill>
                  <a:schemeClr val="bg1"/>
                </a:solidFill>
              </a:rPr>
              <a:t>Gaspare Lo Curto</a:t>
            </a:r>
          </a:p>
        </p:txBody>
      </p:sp>
    </p:spTree>
    <p:extLst>
      <p:ext uri="{BB962C8B-B14F-4D97-AF65-F5344CB8AC3E}">
        <p14:creationId xmlns:p14="http://schemas.microsoft.com/office/powerpoint/2010/main" val="1833185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6E08-BB1E-103B-9456-649AB09E4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Constraints on spectrograph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45517-A8C6-BFC4-6F33-EED6FA91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E372-9F1A-8B6D-B65E-6ADE49E8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4CDCE54-B47B-698D-6BA1-3AF9505856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2" charset="2"/>
              <a:buChar char="P"/>
            </a:pPr>
            <a:r>
              <a:rPr lang="en-US" altLang="en-CL" dirty="0">
                <a:solidFill>
                  <a:srgbClr val="FFFF00"/>
                </a:solidFill>
              </a:rPr>
              <a:t> </a:t>
            </a:r>
            <a:r>
              <a:rPr lang="en-US" altLang="en-CL" b="1" dirty="0">
                <a:solidFill>
                  <a:schemeClr val="tx2"/>
                </a:solidFill>
              </a:rPr>
              <a:t>Spectral resolution:</a:t>
            </a:r>
          </a:p>
          <a:p>
            <a:pPr>
              <a:buFont typeface="Monotype Sorts" pitchFamily="2" charset="2"/>
              <a:buNone/>
            </a:pPr>
            <a:r>
              <a:rPr lang="en-US" altLang="en-CL" b="1" dirty="0">
                <a:solidFill>
                  <a:schemeClr val="tx2"/>
                </a:solidFill>
              </a:rPr>
              <a:t>R = </a:t>
            </a:r>
            <a:r>
              <a:rPr lang="en-US" altLang="en-CL" b="1" dirty="0">
                <a:solidFill>
                  <a:schemeClr val="tx2"/>
                </a:solidFill>
                <a:sym typeface="Symbol" pitchFamily="2" charset="2"/>
              </a:rPr>
              <a:t>/ =</a:t>
            </a:r>
            <a:endParaRPr lang="en-US" altLang="en-CL" b="1" dirty="0">
              <a:solidFill>
                <a:schemeClr val="tx2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altLang="en-CL" b="1" dirty="0">
                <a:solidFill>
                  <a:schemeClr val="tx2"/>
                </a:solidFill>
              </a:rPr>
              <a:t>2*tan(blaze)*beam/(slit”*M1)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0A68A01-002F-EE3F-C78A-AA4C3CF0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68" y="3697014"/>
            <a:ext cx="4217332" cy="316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 descr="A diagram of a line with lines and arrows&#10;&#10;Description automatically generated with medium confidence">
            <a:extLst>
              <a:ext uri="{FF2B5EF4-FFF2-40B4-BE49-F238E27FC236}">
                <a16:creationId xmlns:a16="http://schemas.microsoft.com/office/drawing/2014/main" id="{C01F74AC-AB13-71C3-D925-6191E3A6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7014"/>
            <a:ext cx="4242376" cy="31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00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EDB2F-B57F-C9A1-939E-C2DCC65C0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40E5-5390-E6C1-7007-622D1D7A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Constraints on spectrograph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38D12-8ADC-6B77-568E-8CB0C4E7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CFA87-BB51-5E93-09FB-57CAA7FD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A6137FD-D958-FFF7-C6FC-CE5FDE9E48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179" y="1218048"/>
            <a:ext cx="5132676" cy="17727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Monotype Sorts" pitchFamily="2" charset="2"/>
              <a:buChar char="P"/>
            </a:pPr>
            <a:r>
              <a:rPr lang="en-US" altLang="en-CL" dirty="0">
                <a:solidFill>
                  <a:srgbClr val="FFFF00"/>
                </a:solidFill>
              </a:rPr>
              <a:t> </a:t>
            </a:r>
            <a:r>
              <a:rPr lang="en-US" altLang="en-CL" b="1" dirty="0">
                <a:solidFill>
                  <a:schemeClr val="tx2"/>
                </a:solidFill>
              </a:rPr>
              <a:t>Spectral resolution:</a:t>
            </a:r>
          </a:p>
          <a:p>
            <a:pPr>
              <a:buFont typeface="Monotype Sorts" pitchFamily="2" charset="2"/>
              <a:buNone/>
            </a:pPr>
            <a:r>
              <a:rPr lang="en-US" altLang="en-CL" b="1" dirty="0">
                <a:solidFill>
                  <a:schemeClr val="tx2"/>
                </a:solidFill>
              </a:rPr>
              <a:t>R = </a:t>
            </a:r>
            <a:r>
              <a:rPr lang="en-US" altLang="en-CL" b="1" dirty="0">
                <a:solidFill>
                  <a:schemeClr val="tx2"/>
                </a:solidFill>
                <a:sym typeface="Symbol" pitchFamily="2" charset="2"/>
              </a:rPr>
              <a:t>/ =</a:t>
            </a:r>
            <a:endParaRPr lang="en-US" altLang="en-CL" b="1" dirty="0">
              <a:solidFill>
                <a:schemeClr val="tx2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altLang="en-CL" b="1" dirty="0">
                <a:solidFill>
                  <a:schemeClr val="tx2"/>
                </a:solidFill>
              </a:rPr>
              <a:t>2*tan(blaze)*beam/(slit”*M1)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A995E9-A1B5-9621-0755-18AE30103B24}"/>
              </a:ext>
            </a:extLst>
          </p:cNvPr>
          <p:cNvGrpSpPr/>
          <p:nvPr/>
        </p:nvGrpSpPr>
        <p:grpSpPr>
          <a:xfrm>
            <a:off x="15676" y="3366084"/>
            <a:ext cx="4265732" cy="3477490"/>
            <a:chOff x="4952068" y="3380510"/>
            <a:chExt cx="4265732" cy="347749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D7F3781-2FAA-06CC-B592-5847C7026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068" y="3697014"/>
              <a:ext cx="4217332" cy="3160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48C78C-472B-436D-B91B-5BB68A337C0F}"/>
                </a:ext>
              </a:extLst>
            </p:cNvPr>
            <p:cNvSpPr txBox="1"/>
            <p:nvPr/>
          </p:nvSpPr>
          <p:spPr>
            <a:xfrm>
              <a:off x="5224334" y="3380510"/>
              <a:ext cx="3993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HARPS grating: Al, R4, 20cm x 80cm</a:t>
              </a:r>
            </a:p>
          </p:txBody>
        </p:sp>
      </p:grpSp>
      <p:pic>
        <p:nvPicPr>
          <p:cNvPr id="8" name="Picture 7" descr="A close-up of a gold rectangular object&#10;&#10;Description automatically generated">
            <a:extLst>
              <a:ext uri="{FF2B5EF4-FFF2-40B4-BE49-F238E27FC236}">
                <a16:creationId xmlns:a16="http://schemas.microsoft.com/office/drawing/2014/main" id="{F400D721-0528-70EA-E9C7-554B65FF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57" y="3697015"/>
            <a:ext cx="3667333" cy="3160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EDB90-CE74-A9AF-9AFB-5BBC6620CC90}"/>
              </a:ext>
            </a:extLst>
          </p:cNvPr>
          <p:cNvSpPr txBox="1"/>
          <p:nvPr/>
        </p:nvSpPr>
        <p:spPr>
          <a:xfrm>
            <a:off x="5385922" y="3366084"/>
            <a:ext cx="385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NIRPS grating: Au, R4, 9cm x 32cm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9FD9069-D177-CFA5-85AB-E46A22BF96F0}"/>
              </a:ext>
            </a:extLst>
          </p:cNvPr>
          <p:cNvSpPr/>
          <p:nvPr/>
        </p:nvSpPr>
        <p:spPr bwMode="auto">
          <a:xfrm rot="10800000">
            <a:off x="8315244" y="2422669"/>
            <a:ext cx="219947" cy="99752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L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7E91EE-E732-8CB1-703C-941A65431054}"/>
              </a:ext>
            </a:extLst>
          </p:cNvPr>
          <p:cNvSpPr txBox="1"/>
          <p:nvPr/>
        </p:nvSpPr>
        <p:spPr>
          <a:xfrm>
            <a:off x="5511196" y="2013650"/>
            <a:ext cx="3544625" cy="369332"/>
          </a:xfrm>
          <a:prstGeom prst="rect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“Small” beam size thanks to A.O.</a:t>
            </a:r>
          </a:p>
        </p:txBody>
      </p:sp>
    </p:spTree>
    <p:extLst>
      <p:ext uri="{BB962C8B-B14F-4D97-AF65-F5344CB8AC3E}">
        <p14:creationId xmlns:p14="http://schemas.microsoft.com/office/powerpoint/2010/main" val="56080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ED882-B752-1D82-DF5E-91B7232F6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2B93-480C-CA71-BEC2-8356D2EA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Constraints on spectrograph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ED95D-5616-42AB-7013-706587E3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340BA-F1A7-63AF-DC0E-137C58A8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7B69F86F-0CE4-5430-E1FB-4E1CDF456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073195"/>
            <a:ext cx="3937000" cy="32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00708CC0-D85F-8E9C-5C8A-A9D0F78EC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87" y="1205453"/>
                <a:ext cx="4648200" cy="121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2">
                    <a:alpha val="75000"/>
                  </a:schemeClr>
                </a:outerShdw>
              </a:effectLst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24000" indent="-324000" algn="l" rtl="0" eaLnBrk="1" fontAlgn="base" hangingPunct="1"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90000"/>
                  <a:buFontTx/>
                  <a:buBlip>
                    <a:blip r:embed="rId3"/>
                  </a:buBlip>
                  <a:defRPr sz="28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charset="0"/>
                  <a:buChar char="Ø"/>
                  <a:defRPr sz="24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11430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16002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20574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defTabSz="914400">
                  <a:lnSpc>
                    <a:spcPct val="90000"/>
                  </a:lnSpc>
                  <a:buFont typeface="Monotype Sorts" pitchFamily="2" charset="2"/>
                  <a:buChar char="P"/>
                </a:pPr>
                <a:r>
                  <a:rPr lang="en-US" altLang="en-CL" sz="2400" b="1" kern="0" dirty="0">
                    <a:solidFill>
                      <a:schemeClr val="tx2"/>
                    </a:solidFill>
                  </a:rPr>
                  <a:t>Photon noise limit:</a:t>
                </a:r>
              </a:p>
              <a:p>
                <a:pPr defTabSz="914400">
                  <a:lnSpc>
                    <a:spcPct val="90000"/>
                  </a:lnSpc>
                  <a:buNone/>
                </a:pPr>
                <a:endParaRPr lang="en-US" altLang="en-CL" sz="2400" b="1" kern="0" dirty="0">
                  <a:solidFill>
                    <a:schemeClr val="tx2"/>
                  </a:solidFill>
                </a:endParaRPr>
              </a:p>
              <a:p>
                <a:pPr defTabSz="91440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CL" b="1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en-CL" b="1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altLang="en-CL" b="1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altLang="en-CL" b="1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𝑹𝑴𝑺</m:t>
                          </m:r>
                        </m:sub>
                      </m:sSub>
                      <m:r>
                        <a:rPr lang="en-US" altLang="en-CL" b="1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altLang="en-CL" b="1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lang="en-US" altLang="en-CL" b="1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en-CL" b="1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CL" b="1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altLang="en-CL" b="1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𝒑𝒉𝒐𝒕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altLang="en-CL" b="1" kern="0" dirty="0"/>
              </a:p>
              <a:p>
                <a:pPr defTabSz="914400">
                  <a:lnSpc>
                    <a:spcPct val="90000"/>
                  </a:lnSpc>
                  <a:buFontTx/>
                  <a:buNone/>
                </a:pPr>
                <a:endParaRPr lang="en-US" altLang="en-CL" sz="2400" kern="0" dirty="0"/>
              </a:p>
              <a:p>
                <a:pPr defTabSz="914400">
                  <a:lnSpc>
                    <a:spcPct val="90000"/>
                  </a:lnSpc>
                  <a:buFontTx/>
                  <a:buNone/>
                </a:pPr>
                <a:endParaRPr lang="en-US" altLang="en-CL" sz="2400" kern="0" dirty="0"/>
              </a:p>
              <a:p>
                <a:pPr defTabSz="914400">
                  <a:lnSpc>
                    <a:spcPct val="90000"/>
                  </a:lnSpc>
                  <a:buFontTx/>
                  <a:buNone/>
                </a:pPr>
                <a:endParaRPr lang="en-US" altLang="en-CL" sz="2400" kern="0" dirty="0"/>
              </a:p>
            </p:txBody>
          </p:sp>
        </mc:Choice>
        <mc:Fallback xmlns=""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00708CC0-D85F-8E9C-5C8A-A9D0F78EC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187" y="1205453"/>
                <a:ext cx="4648200" cy="1219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algn="ctr" rotWithShape="0">
                  <a:schemeClr val="bg2">
                    <a:alpha val="75000"/>
                  </a:schemeClr>
                </a:outerShdw>
              </a:effectLst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D67A827-442B-0936-8208-82FB42A517AA}"/>
              </a:ext>
            </a:extLst>
          </p:cNvPr>
          <p:cNvSpPr txBox="1"/>
          <p:nvPr/>
        </p:nvSpPr>
        <p:spPr>
          <a:xfrm>
            <a:off x="5524500" y="122503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/>
              <a:t>Bouchy et al., 2001</a:t>
            </a:r>
          </a:p>
        </p:txBody>
      </p:sp>
      <p:pic>
        <p:nvPicPr>
          <p:cNvPr id="14" name="Picture 4" descr="D:\CAP2013\lars\dauv_hude_aerial2.jpg">
            <a:extLst>
              <a:ext uri="{FF2B5EF4-FFF2-40B4-BE49-F238E27FC236}">
                <a16:creationId xmlns:a16="http://schemas.microsoft.com/office/drawing/2014/main" id="{EB9AD700-5730-F75F-79C3-AB3A6E35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123" t="-14090" r="1140" b="28691"/>
          <a:stretch/>
        </p:blipFill>
        <p:spPr bwMode="auto">
          <a:xfrm>
            <a:off x="2000276" y="4433347"/>
            <a:ext cx="3600413" cy="242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eso1225c.jpg">
            <a:extLst>
              <a:ext uri="{FF2B5EF4-FFF2-40B4-BE49-F238E27FC236}">
                <a16:creationId xmlns:a16="http://schemas.microsoft.com/office/drawing/2014/main" id="{3222570C-5272-4E8C-95D8-968DDC83C8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180" y="4866290"/>
            <a:ext cx="3540819" cy="1991710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E0B635FB-4C0B-062A-2A6A-7286A871A5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0588"/>
            <a:ext cx="3383169" cy="18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FDDD3-31A0-0477-596F-CE9DE845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Metrological stability I:</a:t>
            </a:r>
            <a:br>
              <a:rPr lang="en-CL" dirty="0"/>
            </a:br>
            <a:r>
              <a:rPr lang="en-CL" dirty="0"/>
              <a:t>spectrograph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C7592-340A-D8BB-0047-7E289AE2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F887D-0F7B-AF70-1228-2F153F76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4" descr="vacuum">
            <a:extLst>
              <a:ext uri="{FF2B5EF4-FFF2-40B4-BE49-F238E27FC236}">
                <a16:creationId xmlns:a16="http://schemas.microsoft.com/office/drawing/2014/main" id="{499E822C-E2E3-CB05-7629-D8B3A4DF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46" y="2770000"/>
            <a:ext cx="3555237" cy="266414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7E5E75-D41A-D79F-84A2-4980F1381C57}"/>
              </a:ext>
            </a:extLst>
          </p:cNvPr>
          <p:cNvSpPr txBox="1"/>
          <p:nvPr/>
        </p:nvSpPr>
        <p:spPr>
          <a:xfrm>
            <a:off x="129846" y="1202448"/>
            <a:ext cx="8317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moving parts inside the spectrograph</a:t>
            </a:r>
          </a:p>
          <a:p>
            <a:endParaRPr lang="en-US" dirty="0"/>
          </a:p>
          <a:p>
            <a:r>
              <a:rPr lang="en-US" dirty="0"/>
              <a:t>Stability of the index of refraction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Instrument under vacuum (&lt;10</a:t>
            </a:r>
            <a:r>
              <a:rPr lang="en-US" baseline="30000" dirty="0"/>
              <a:t>-3</a:t>
            </a:r>
            <a:r>
              <a:rPr lang="en-US" dirty="0"/>
              <a:t> </a:t>
            </a:r>
            <a:r>
              <a:rPr lang="en-US" baseline="30000" dirty="0"/>
              <a:t> </a:t>
            </a:r>
            <a:r>
              <a:rPr lang="en-US" dirty="0"/>
              <a:t> mbar)</a:t>
            </a:r>
          </a:p>
          <a:p>
            <a:endParaRPr lang="en-US" dirty="0"/>
          </a:p>
          <a:p>
            <a:r>
              <a:rPr lang="en-US" dirty="0"/>
              <a:t>Strict temperature control (grating RMS &lt;1mK / day)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A7303D-EFA5-A33F-EF13-634D30AD87C3}"/>
              </a:ext>
            </a:extLst>
          </p:cNvPr>
          <p:cNvGrpSpPr/>
          <p:nvPr/>
        </p:nvGrpSpPr>
        <p:grpSpPr>
          <a:xfrm>
            <a:off x="3824167" y="2640747"/>
            <a:ext cx="5319836" cy="1640096"/>
            <a:chOff x="3824167" y="2640747"/>
            <a:chExt cx="5319836" cy="1640096"/>
          </a:xfrm>
        </p:grpSpPr>
        <p:pic>
          <p:nvPicPr>
            <p:cNvPr id="9" name="Picture 8" descr="A green line graph with numbers&#10;&#10;Description automatically generated">
              <a:extLst>
                <a:ext uri="{FF2B5EF4-FFF2-40B4-BE49-F238E27FC236}">
                  <a16:creationId xmlns:a16="http://schemas.microsoft.com/office/drawing/2014/main" id="{56F76CDA-9B48-0EB5-B78F-691DD142E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167" y="2640747"/>
              <a:ext cx="5319836" cy="15917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7E5E5D-D88B-0BE3-3E0B-125937B7C445}"/>
                </a:ext>
              </a:extLst>
            </p:cNvPr>
            <p:cNvSpPr/>
            <p:nvPr/>
          </p:nvSpPr>
          <p:spPr bwMode="auto">
            <a:xfrm>
              <a:off x="4454693" y="4153843"/>
              <a:ext cx="48895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5273F-F7EB-C61E-8CA1-D09284C6489E}"/>
              </a:ext>
            </a:extLst>
          </p:cNvPr>
          <p:cNvSpPr/>
          <p:nvPr/>
        </p:nvSpPr>
        <p:spPr bwMode="auto">
          <a:xfrm>
            <a:off x="4606924" y="5980856"/>
            <a:ext cx="563101" cy="127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L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CFDBE2-791B-0B68-A5CB-6577BC7E89F2}"/>
              </a:ext>
            </a:extLst>
          </p:cNvPr>
          <p:cNvGrpSpPr/>
          <p:nvPr/>
        </p:nvGrpSpPr>
        <p:grpSpPr>
          <a:xfrm>
            <a:off x="3985057" y="5251584"/>
            <a:ext cx="5144340" cy="1544191"/>
            <a:chOff x="3985057" y="5251584"/>
            <a:chExt cx="5144340" cy="1544191"/>
          </a:xfrm>
        </p:grpSpPr>
        <p:pic>
          <p:nvPicPr>
            <p:cNvPr id="12" name="Picture 11" descr="A graph showing the temperature of a person&#10;&#10;Description automatically generated">
              <a:extLst>
                <a:ext uri="{FF2B5EF4-FFF2-40B4-BE49-F238E27FC236}">
                  <a16:creationId xmlns:a16="http://schemas.microsoft.com/office/drawing/2014/main" id="{84606BC7-0D8D-A9E8-FD18-A6A01B7D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5057" y="5251584"/>
              <a:ext cx="5144340" cy="154419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9AF682-85C4-82B5-63BC-98EF45E57457}"/>
                </a:ext>
              </a:extLst>
            </p:cNvPr>
            <p:cNvSpPr/>
            <p:nvPr/>
          </p:nvSpPr>
          <p:spPr bwMode="auto">
            <a:xfrm>
              <a:off x="4043924" y="6668775"/>
              <a:ext cx="655244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266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254B-AC3A-EDAC-07C1-DD3A1CFC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Metrological stability II:</a:t>
            </a:r>
            <a:br>
              <a:rPr lang="en-CL" dirty="0"/>
            </a:br>
            <a:r>
              <a:rPr lang="en-CL" dirty="0"/>
              <a:t>light injection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5A1D5-3222-59F5-47EC-5D78EBA1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239AA-7370-03EA-0787-8017BEE6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8F7D0-9D16-8428-D37C-893D20B093E0}"/>
              </a:ext>
            </a:extLst>
          </p:cNvPr>
          <p:cNvSpPr txBox="1"/>
          <p:nvPr/>
        </p:nvSpPr>
        <p:spPr>
          <a:xfrm>
            <a:off x="393689" y="1720840"/>
            <a:ext cx="8143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Variations of light distribution at the entrance slit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US" sz="2400" dirty="0">
                <a:sym typeface="Wingdings" pitchFamily="2" charset="2"/>
              </a:rPr>
              <a:t>variation in the lines shapes &amp; positions</a:t>
            </a:r>
          </a:p>
          <a:p>
            <a:pPr marL="342900" indent="-342900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Use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fiber optics </a:t>
            </a:r>
            <a:r>
              <a:rPr lang="en-US" sz="2400" dirty="0">
                <a:sym typeface="Wingdings" pitchFamily="2" charset="2"/>
              </a:rPr>
              <a:t>to increase stability of the light injection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Fiber optics are good “scramblers” in the near field, </a:t>
            </a:r>
          </a:p>
          <a:p>
            <a:r>
              <a:rPr lang="en-US" sz="2400" dirty="0">
                <a:sym typeface="Wingdings" pitchFamily="2" charset="2"/>
              </a:rPr>
              <a:t>Not so in the far field.</a:t>
            </a:r>
          </a:p>
          <a:p>
            <a:endParaRPr lang="en-US" sz="24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en-US" sz="2400" dirty="0">
                <a:solidFill>
                  <a:srgbClr val="0000FF"/>
                </a:solidFill>
              </a:rPr>
              <a:t>Use a “Double scrambler” at spectrograph’ entrance</a:t>
            </a:r>
          </a:p>
          <a:p>
            <a:r>
              <a:rPr lang="en-US" sz="2400" dirty="0">
                <a:solidFill>
                  <a:srgbClr val="0000FF"/>
                </a:solidFill>
              </a:rPr>
              <a:t>	to exchange the near &amp; far field.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197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School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Guiding (without octagonal fibers) </a:t>
            </a:r>
          </a:p>
        </p:txBody>
      </p:sp>
      <p:pic>
        <p:nvPicPr>
          <p:cNvPr id="6" name="Picture 5" descr="guide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2035601"/>
            <a:ext cx="2429598" cy="2131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4724" y="1228896"/>
            <a:ext cx="3968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“Good” guiding, 0.1” RMS,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~30 cm/</a:t>
            </a:r>
            <a:r>
              <a:rPr lang="en-US" sz="2400" dirty="0" err="1">
                <a:solidFill>
                  <a:srgbClr val="008000"/>
                </a:solidFill>
              </a:rPr>
              <a:t>s</a:t>
            </a:r>
            <a:r>
              <a:rPr lang="en-US" sz="2400" dirty="0">
                <a:solidFill>
                  <a:srgbClr val="008000"/>
                </a:solidFill>
              </a:rPr>
              <a:t> contribution to RV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985" y="1204604"/>
            <a:ext cx="459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“Bad” guiding, 0.5” de-centering,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~3 m/s contribution to RV</a:t>
            </a:r>
          </a:p>
        </p:txBody>
      </p:sp>
      <p:pic>
        <p:nvPicPr>
          <p:cNvPr id="9" name="Picture 8" descr="Preview of “Untitled 2”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29920" r="18583" b="29925"/>
          <a:stretch/>
        </p:blipFill>
        <p:spPr>
          <a:xfrm>
            <a:off x="685800" y="1956461"/>
            <a:ext cx="2471515" cy="2234881"/>
          </a:xfrm>
          <a:prstGeom prst="rect">
            <a:avLst/>
          </a:prstGeom>
        </p:spPr>
      </p:pic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457200" y="5105400"/>
            <a:ext cx="1219200" cy="1219200"/>
            <a:chOff x="288" y="3216"/>
            <a:chExt cx="768" cy="768"/>
          </a:xfrm>
        </p:grpSpPr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288" y="3216"/>
              <a:ext cx="768" cy="76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432" y="3408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2743200" y="5105400"/>
            <a:ext cx="1219200" cy="1219200"/>
            <a:chOff x="1728" y="3216"/>
            <a:chExt cx="768" cy="768"/>
          </a:xfrm>
        </p:grpSpPr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1728" y="3216"/>
              <a:ext cx="768" cy="76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1872" y="3360"/>
              <a:ext cx="480" cy="480"/>
            </a:xfrm>
            <a:prstGeom prst="ellips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85800" y="4191342"/>
            <a:ext cx="2578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/>
              <a:t>Bad centering</a:t>
            </a:r>
            <a:endParaRPr lang="en-US" b="1" u="sng" dirty="0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93689" y="4638020"/>
            <a:ext cx="3442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Fiber entrance     		Fiber exit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724400" y="4267200"/>
            <a:ext cx="0" cy="2209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5334000" y="5181600"/>
            <a:ext cx="1295400" cy="1295400"/>
            <a:chOff x="3360" y="3264"/>
            <a:chExt cx="816" cy="816"/>
          </a:xfrm>
        </p:grpSpPr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3360" y="3264"/>
              <a:ext cx="816" cy="81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3696" y="3600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7" dir="2700000" algn="ctr" rotWithShape="0">
                      <a:srgbClr val="000000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207000" y="4615140"/>
            <a:ext cx="3172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Fiber entrance    	   Fiber exit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562600" y="4091920"/>
            <a:ext cx="2837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</a:rPr>
              <a:t>Good centering</a:t>
            </a:r>
            <a:endParaRPr lang="en-US" b="1" u="sng" dirty="0">
              <a:solidFill>
                <a:srgbClr val="000000"/>
              </a:solidFill>
            </a:endParaRPr>
          </a:p>
        </p:txBody>
      </p: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7162800" y="5181600"/>
            <a:ext cx="1295400" cy="1295400"/>
            <a:chOff x="3360" y="3264"/>
            <a:chExt cx="816" cy="816"/>
          </a:xfrm>
        </p:grpSpPr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360" y="3264"/>
              <a:ext cx="816" cy="81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696" y="3600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7" dir="2700000" algn="ctr" rotWithShape="0">
                      <a:srgbClr val="000000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287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FC3A-DD9D-71F1-FE0D-C5176A1F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Octogonal fibers</a:t>
            </a:r>
            <a:br>
              <a:rPr lang="en-CL" dirty="0"/>
            </a:br>
            <a:r>
              <a:rPr lang="en-CL" dirty="0"/>
              <a:t>(near field)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E4BE7-0787-FBA1-FDCE-CF92C8E7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E7B81-9BFB-89A9-77B7-1A293EAC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16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ECAC15-E713-E0E1-AEC5-B8D8EC5C9AC5}"/>
              </a:ext>
            </a:extLst>
          </p:cNvPr>
          <p:cNvGrpSpPr/>
          <p:nvPr/>
        </p:nvGrpSpPr>
        <p:grpSpPr>
          <a:xfrm>
            <a:off x="139702" y="1065708"/>
            <a:ext cx="9004298" cy="4224749"/>
            <a:chOff x="139702" y="1148252"/>
            <a:chExt cx="9004298" cy="42247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6A1143-DBC4-AD95-9C4C-65D8D282D2C9}"/>
                </a:ext>
              </a:extLst>
            </p:cNvPr>
            <p:cNvGrpSpPr/>
            <p:nvPr/>
          </p:nvGrpSpPr>
          <p:grpSpPr>
            <a:xfrm>
              <a:off x="177801" y="3429000"/>
              <a:ext cx="8966199" cy="1944001"/>
              <a:chOff x="0" y="1777998"/>
              <a:chExt cx="8966199" cy="194400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83C01BE-D207-3A6A-42C0-B17A2469F730}"/>
                  </a:ext>
                </a:extLst>
              </p:cNvPr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777998"/>
                <a:ext cx="1944000" cy="194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D92A68-6C74-344B-43C9-537772C6AF78}"/>
                  </a:ext>
                </a:extLst>
              </p:cNvPr>
              <p:cNvPicPr/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30400" y="1777999"/>
                <a:ext cx="1944000" cy="194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B591D3-5279-2295-1456-551E1AAF6F35}"/>
                  </a:ext>
                </a:extLst>
              </p:cNvPr>
              <p:cNvPicPr/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74400" y="1777999"/>
                <a:ext cx="2562595" cy="194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FC3725B-42D2-3CA0-B653-F846866DD366}"/>
                  </a:ext>
                </a:extLst>
              </p:cNvPr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436994" y="1777999"/>
                <a:ext cx="2529205" cy="194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6BD981-E403-2FF6-D023-3165EB257846}"/>
                </a:ext>
              </a:extLst>
            </p:cNvPr>
            <p:cNvGrpSpPr/>
            <p:nvPr/>
          </p:nvGrpSpPr>
          <p:grpSpPr>
            <a:xfrm>
              <a:off x="139702" y="1148252"/>
              <a:ext cx="8417985" cy="2280748"/>
              <a:chOff x="152403" y="1504434"/>
              <a:chExt cx="8417985" cy="228074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44D926C-6262-C52B-A11F-7E4388B752E9}"/>
                  </a:ext>
                </a:extLst>
              </p:cNvPr>
              <p:cNvGrpSpPr/>
              <p:nvPr/>
            </p:nvGrpSpPr>
            <p:grpSpPr>
              <a:xfrm>
                <a:off x="152403" y="1841182"/>
                <a:ext cx="8229853" cy="1944000"/>
                <a:chOff x="3" y="3911282"/>
                <a:chExt cx="8229853" cy="194400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547F6D7-C14C-9B48-A06F-1318D8F718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" y="3911282"/>
                  <a:ext cx="3930300" cy="194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3483441-AEC1-85DF-7E57-4F00DDB99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930305" y="3911282"/>
                  <a:ext cx="2160064" cy="194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9E8F183-7C5C-8090-1EEE-49C3EE43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090369" y="3911282"/>
                  <a:ext cx="2139487" cy="194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38615F-EC12-F7A1-D809-3D10015DA948}"/>
                  </a:ext>
                </a:extLst>
              </p:cNvPr>
              <p:cNvSpPr txBox="1"/>
              <p:nvPr/>
            </p:nvSpPr>
            <p:spPr>
              <a:xfrm>
                <a:off x="605643" y="1511300"/>
                <a:ext cx="1134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Centered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AAA52A-0FF6-9748-8996-70CCCC1AFD47}"/>
                  </a:ext>
                </a:extLst>
              </p:cNvPr>
              <p:cNvSpPr txBox="1"/>
              <p:nvPr/>
            </p:nvSpPr>
            <p:spPr>
              <a:xfrm>
                <a:off x="2396739" y="1504434"/>
                <a:ext cx="1454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De-centered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7E15-4600-2D75-BC4D-DD4D6568F008}"/>
                  </a:ext>
                </a:extLst>
              </p:cNvPr>
              <p:cNvSpPr txBox="1"/>
              <p:nvPr/>
            </p:nvSpPr>
            <p:spPr>
              <a:xfrm>
                <a:off x="4082703" y="1504434"/>
                <a:ext cx="2083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Centered (section)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D79F9A-DAE1-6C23-530A-094BE7C1B3DE}"/>
                  </a:ext>
                </a:extLst>
              </p:cNvPr>
              <p:cNvSpPr txBox="1"/>
              <p:nvPr/>
            </p:nvSpPr>
            <p:spPr>
              <a:xfrm>
                <a:off x="6166214" y="1511300"/>
                <a:ext cx="2404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De-centered (section)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0AC16F-C58B-2B1C-C741-1E2E53C4D8E0}"/>
              </a:ext>
            </a:extLst>
          </p:cNvPr>
          <p:cNvSpPr txBox="1"/>
          <p:nvPr/>
        </p:nvSpPr>
        <p:spPr>
          <a:xfrm>
            <a:off x="8029592" y="2504562"/>
            <a:ext cx="11144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From G. Avila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F3F06-AC7C-6CE6-ED99-D43D24CAA0E8}"/>
              </a:ext>
            </a:extLst>
          </p:cNvPr>
          <p:cNvSpPr txBox="1"/>
          <p:nvPr/>
        </p:nvSpPr>
        <p:spPr>
          <a:xfrm>
            <a:off x="9138" y="5607626"/>
            <a:ext cx="917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u="sng" dirty="0"/>
              <a:t>De-centering errors are within photon noise after double scrambler and octogonal fibers.</a:t>
            </a:r>
          </a:p>
        </p:txBody>
      </p:sp>
    </p:spTree>
    <p:extLst>
      <p:ext uri="{BB962C8B-B14F-4D97-AF65-F5344CB8AC3E}">
        <p14:creationId xmlns:p14="http://schemas.microsoft.com/office/powerpoint/2010/main" val="270691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2135-D6D1-69AF-919A-8B0044A4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Metrological stability III:</a:t>
            </a:r>
            <a:br>
              <a:rPr lang="en-CL" dirty="0"/>
            </a:br>
            <a:r>
              <a:rPr lang="en-CL" dirty="0"/>
              <a:t>Detector Thermal stability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3F94-A8DE-4BE4-898B-A6700DD4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63EC2-54E6-5C4C-8681-D3B14AD2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17</a:t>
            </a:fld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EA456DF-3552-D605-339A-511A94A7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9" y="1164097"/>
            <a:ext cx="246190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CL" sz="1600" dirty="0">
                <a:solidFill>
                  <a:schemeClr val="tx2"/>
                </a:solidFill>
              </a:rPr>
              <a:t>CCDs thermal expansion</a:t>
            </a:r>
          </a:p>
          <a:p>
            <a:r>
              <a:rPr lang="en-US" altLang="en-CL" sz="1600" dirty="0">
                <a:solidFill>
                  <a:schemeClr val="tx2"/>
                </a:solidFill>
              </a:rPr>
              <a:t>makes the lines move in </a:t>
            </a:r>
          </a:p>
          <a:p>
            <a:r>
              <a:rPr lang="en-US" altLang="en-CL" sz="1600" dirty="0">
                <a:solidFill>
                  <a:schemeClr val="tx2"/>
                </a:solidFill>
              </a:rPr>
              <a:t>pixel space, i.e. simulates</a:t>
            </a:r>
          </a:p>
          <a:p>
            <a:r>
              <a:rPr lang="en-US" altLang="en-CL" sz="1600" dirty="0">
                <a:solidFill>
                  <a:schemeClr val="tx2"/>
                </a:solidFill>
              </a:rPr>
              <a:t>a RV effect, that could in </a:t>
            </a:r>
          </a:p>
          <a:p>
            <a:r>
              <a:rPr lang="en-US" altLang="en-CL" sz="1600" dirty="0">
                <a:solidFill>
                  <a:schemeClr val="tx2"/>
                </a:solidFill>
              </a:rPr>
              <a:t>principle be corrected by</a:t>
            </a:r>
          </a:p>
          <a:p>
            <a:r>
              <a:rPr lang="en-US" altLang="en-CL" sz="1600" dirty="0">
                <a:solidFill>
                  <a:schemeClr val="tx2"/>
                </a:solidFill>
              </a:rPr>
              <a:t>simultaneous calibration.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B0C909F-135A-B1A5-65CC-47DD85C5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56" y="1318615"/>
            <a:ext cx="2846187" cy="27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FF22B-36A7-05C5-7861-5CB171FF2509}"/>
              </a:ext>
            </a:extLst>
          </p:cNvPr>
          <p:cNvGrpSpPr/>
          <p:nvPr/>
        </p:nvGrpSpPr>
        <p:grpSpPr>
          <a:xfrm>
            <a:off x="5524500" y="1230868"/>
            <a:ext cx="3884593" cy="2913445"/>
            <a:chOff x="52408" y="3944554"/>
            <a:chExt cx="3884593" cy="2913445"/>
          </a:xfrm>
        </p:grpSpPr>
        <p:pic>
          <p:nvPicPr>
            <p:cNvPr id="9" name="Picture 8" descr="A graph of a number of blue lines&#10;&#10;Description automatically generated">
              <a:extLst>
                <a:ext uri="{FF2B5EF4-FFF2-40B4-BE49-F238E27FC236}">
                  <a16:creationId xmlns:a16="http://schemas.microsoft.com/office/drawing/2014/main" id="{3FE203EA-07B6-C206-FC1C-5FF4494A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8" y="3944554"/>
              <a:ext cx="3884593" cy="29134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EB3B8D-BAB4-C35C-5077-FF19F84F9D29}"/>
                </a:ext>
              </a:extLst>
            </p:cNvPr>
            <p:cNvSpPr txBox="1"/>
            <p:nvPr/>
          </p:nvSpPr>
          <p:spPr>
            <a:xfrm>
              <a:off x="2482441" y="4720792"/>
              <a:ext cx="1159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1200" b="1" dirty="0"/>
                <a:t>Nov. 2023 </a:t>
              </a:r>
            </a:p>
            <a:p>
              <a:r>
                <a:rPr lang="en-US" sz="1200" b="1" dirty="0"/>
                <a:t>M</a:t>
              </a:r>
              <a:r>
                <a:rPr lang="en-CL" sz="1200" b="1" dirty="0"/>
                <a:t>aintenance </a:t>
              </a:r>
            </a:p>
            <a:p>
              <a:r>
                <a:rPr lang="en-CL" sz="1200" b="1" dirty="0"/>
                <a:t>mission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FC1FC4-882E-FF7E-2E31-62C60017659C}"/>
              </a:ext>
            </a:extLst>
          </p:cNvPr>
          <p:cNvGrpSpPr/>
          <p:nvPr/>
        </p:nvGrpSpPr>
        <p:grpSpPr>
          <a:xfrm>
            <a:off x="393689" y="4211082"/>
            <a:ext cx="3941871" cy="2596960"/>
            <a:chOff x="221338" y="1872000"/>
            <a:chExt cx="3941871" cy="2596960"/>
          </a:xfrm>
        </p:grpSpPr>
        <p:pic>
          <p:nvPicPr>
            <p:cNvPr id="13" name="Picture 12" descr="A graph of fiber and fiber&#10;&#10;Description automatically generated">
              <a:extLst>
                <a:ext uri="{FF2B5EF4-FFF2-40B4-BE49-F238E27FC236}">
                  <a16:creationId xmlns:a16="http://schemas.microsoft.com/office/drawing/2014/main" id="{2F85D183-8266-5B02-6BC7-CC26A4B20A8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338" y="1872000"/>
              <a:ext cx="3941871" cy="25969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4EEF96-2D0D-4398-0CA1-1C79A8723F95}"/>
                </a:ext>
              </a:extLst>
            </p:cNvPr>
            <p:cNvSpPr txBox="1"/>
            <p:nvPr/>
          </p:nvSpPr>
          <p:spPr>
            <a:xfrm>
              <a:off x="1006565" y="2985814"/>
              <a:ext cx="69762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CL" b="1" dirty="0"/>
                <a:t>2003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FCB986-EB17-33C5-4023-7F3158432D0B}"/>
              </a:ext>
            </a:extLst>
          </p:cNvPr>
          <p:cNvGrpSpPr/>
          <p:nvPr/>
        </p:nvGrpSpPr>
        <p:grpSpPr>
          <a:xfrm>
            <a:off x="4468217" y="3945841"/>
            <a:ext cx="4422370" cy="2758109"/>
            <a:chOff x="4297681" y="1518792"/>
            <a:chExt cx="4422370" cy="2758109"/>
          </a:xfrm>
        </p:grpSpPr>
        <p:pic>
          <p:nvPicPr>
            <p:cNvPr id="16" name="Picture 15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D52818AA-EAC0-4C1D-6819-9C7DA980681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681" y="1518792"/>
              <a:ext cx="4422370" cy="27581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06AED8-52A3-6198-D735-DC85D5EA92B7}"/>
                </a:ext>
              </a:extLst>
            </p:cNvPr>
            <p:cNvSpPr txBox="1"/>
            <p:nvPr/>
          </p:nvSpPr>
          <p:spPr>
            <a:xfrm>
              <a:off x="5045825" y="2958071"/>
              <a:ext cx="69762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CL" b="1" dirty="0"/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49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B197-EE18-0FC9-5749-BF480081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Metrological stability IV:</a:t>
            </a:r>
            <a:br>
              <a:rPr lang="en-CL" dirty="0"/>
            </a:br>
            <a:r>
              <a:rPr lang="en-CL" dirty="0"/>
              <a:t>track the unavoidable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69492-65B8-4E15-7378-F9B141F0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8ABEE-E06E-A70D-C22C-2C7E4B13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29421DF-337D-41A2-8ACB-A0581789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89" y="1073195"/>
            <a:ext cx="7391400" cy="3581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Tx/>
              <a:buNone/>
            </a:pPr>
            <a:r>
              <a:rPr lang="en-US" altLang="en-CL" kern="0" dirty="0">
                <a:solidFill>
                  <a:schemeClr val="tx2"/>
                </a:solidFill>
              </a:rPr>
              <a:t>Instrument variations are unavoidable…</a:t>
            </a:r>
          </a:p>
          <a:p>
            <a:pPr defTabSz="914400">
              <a:buFontTx/>
              <a:buNone/>
            </a:pPr>
            <a:r>
              <a:rPr lang="en-US" altLang="en-CL" kern="0" dirty="0">
                <a:solidFill>
                  <a:schemeClr val="tx2"/>
                </a:solidFill>
              </a:rPr>
              <a:t>… track them !</a:t>
            </a:r>
          </a:p>
          <a:p>
            <a:pPr defTabSz="914400">
              <a:buFont typeface="Symbol" pitchFamily="2" charset="2"/>
              <a:buChar char=""/>
            </a:pPr>
            <a:r>
              <a:rPr lang="en-US" altLang="en-CL" kern="0" dirty="0">
                <a:solidFill>
                  <a:schemeClr val="tx2"/>
                </a:solidFill>
              </a:rPr>
              <a:t>Simultaneous calibration</a:t>
            </a:r>
          </a:p>
          <a:p>
            <a:pPr defTabSz="914400">
              <a:buFont typeface="Symbol" pitchFamily="2" charset="2"/>
              <a:buChar char=""/>
            </a:pPr>
            <a:r>
              <a:rPr lang="en-US" altLang="en-CL" kern="0" dirty="0">
                <a:solidFill>
                  <a:schemeClr val="tx2"/>
                </a:solidFill>
              </a:rPr>
              <a:t>Absorption cells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CB6137-F2FE-BC05-2E49-B2848603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429000"/>
            <a:ext cx="451802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The HARPS experience: </a:t>
            </a:r>
          </a:p>
          <a:p>
            <a:pPr>
              <a:lnSpc>
                <a:spcPct val="90000"/>
              </a:lnSpc>
            </a:pPr>
            <a:endParaRPr lang="en-US" altLang="en-CL" sz="2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the instrument drift is generally </a:t>
            </a:r>
          </a:p>
          <a:p>
            <a:pPr>
              <a:lnSpc>
                <a:spcPct val="90000"/>
              </a:lnSpc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     less than 0.5m/s overnight.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CL" sz="2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the RMS of the temperature is </a:t>
            </a:r>
          </a:p>
          <a:p>
            <a:pPr>
              <a:lnSpc>
                <a:spcPct val="90000"/>
              </a:lnSpc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     less than 1mK in 24 hours</a:t>
            </a:r>
          </a:p>
          <a:p>
            <a:pPr>
              <a:lnSpc>
                <a:spcPct val="90000"/>
              </a:lnSpc>
            </a:pPr>
            <a:endParaRPr lang="en-US" altLang="en-CL" sz="2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a 1m/s RV drift was measured </a:t>
            </a:r>
          </a:p>
          <a:p>
            <a:pPr>
              <a:lnSpc>
                <a:spcPct val="90000"/>
              </a:lnSpc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     simultaneously to a 7mK </a:t>
            </a:r>
          </a:p>
          <a:p>
            <a:pPr>
              <a:lnSpc>
                <a:spcPct val="90000"/>
              </a:lnSpc>
            </a:pPr>
            <a:r>
              <a:rPr lang="en-US" altLang="en-CL" sz="2000" dirty="0">
                <a:solidFill>
                  <a:schemeClr val="accent3">
                    <a:lumMod val="75000"/>
                  </a:schemeClr>
                </a:solidFill>
              </a:rPr>
              <a:t>     temperature variation at the echelle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C796490-A4B2-5D2A-C474-0BFD6460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03699"/>
            <a:ext cx="4870759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ACD3A-B024-EE0C-2CD1-7DCB78C7FC10}"/>
              </a:ext>
            </a:extLst>
          </p:cNvPr>
          <p:cNvSpPr txBox="1"/>
          <p:nvPr/>
        </p:nvSpPr>
        <p:spPr>
          <a:xfrm>
            <a:off x="1816100" y="6318895"/>
            <a:ext cx="1089178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L" sz="1100" dirty="0"/>
              <a:t>Fabry-Perot /</a:t>
            </a:r>
          </a:p>
          <a:p>
            <a:r>
              <a:rPr lang="en-CL" sz="1100" dirty="0"/>
              <a:t>HC lamp</a:t>
            </a:r>
          </a:p>
        </p:txBody>
      </p:sp>
    </p:spTree>
    <p:extLst>
      <p:ext uri="{BB962C8B-B14F-4D97-AF65-F5344CB8AC3E}">
        <p14:creationId xmlns:p14="http://schemas.microsoft.com/office/powerpoint/2010/main" val="34236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ADFF-7319-FA32-ADBC-768A1F52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9F91-159C-4F22-7ADC-D9110A2F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Constraints on spectrograph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26622-93F1-4D96-3FA0-71862D8E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5D3A7-C063-8675-90A9-B2962C55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25A1-967C-3FAA-0A45-6ABA3CB4F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44" y="1354388"/>
            <a:ext cx="8748712" cy="3715324"/>
          </a:xfrm>
        </p:spPr>
        <p:txBody>
          <a:bodyPr/>
          <a:lstStyle/>
          <a:p>
            <a:pPr>
              <a:buFont typeface="Monotype Sorts" pitchFamily="2" charset="2"/>
              <a:buChar char="P"/>
            </a:pPr>
            <a:r>
              <a:rPr lang="en-US" altLang="en-CL" dirty="0">
                <a:solidFill>
                  <a:srgbClr val="FFFF00"/>
                </a:solidFill>
              </a:rPr>
              <a:t> </a:t>
            </a:r>
            <a:r>
              <a:rPr lang="en-US" altLang="en-CL" b="1" dirty="0">
                <a:solidFill>
                  <a:schemeClr val="tx2"/>
                </a:solidFill>
              </a:rPr>
              <a:t>Technology:</a:t>
            </a:r>
          </a:p>
          <a:p>
            <a:pPr marL="0" indent="0">
              <a:buNone/>
            </a:pPr>
            <a:endParaRPr lang="en-US" altLang="en-CL" b="1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en-CL" b="1" dirty="0">
                <a:solidFill>
                  <a:schemeClr val="tx2"/>
                </a:solidFill>
              </a:rPr>
              <a:t>Gratings: </a:t>
            </a:r>
            <a:r>
              <a:rPr lang="en-US" altLang="en-CL" dirty="0">
                <a:solidFill>
                  <a:schemeClr val="tx2"/>
                </a:solidFill>
              </a:rPr>
              <a:t>groove density, quality, dimension, available blaze angles;</a:t>
            </a:r>
          </a:p>
          <a:p>
            <a:pPr marL="457200" lvl="1" indent="0">
              <a:buNone/>
            </a:pPr>
            <a:endParaRPr lang="en-US" altLang="en-CL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en-CL" b="1" dirty="0">
                <a:solidFill>
                  <a:schemeClr val="tx2"/>
                </a:solidFill>
              </a:rPr>
              <a:t>Detectors: </a:t>
            </a:r>
            <a:r>
              <a:rPr lang="en-US" altLang="en-CL" dirty="0">
                <a:solidFill>
                  <a:schemeClr val="tx2"/>
                </a:solidFill>
              </a:rPr>
              <a:t>detector noise, efficiency, pixel size;</a:t>
            </a:r>
          </a:p>
          <a:p>
            <a:pPr lvl="1">
              <a:buFont typeface="Wingdings" pitchFamily="2" charset="2"/>
              <a:buChar char="§"/>
            </a:pPr>
            <a:endParaRPr lang="en-US" altLang="en-CL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en-CL" b="1" dirty="0">
                <a:solidFill>
                  <a:schemeClr val="tx2"/>
                </a:solidFill>
              </a:rPr>
              <a:t>Fibers</a:t>
            </a:r>
            <a:r>
              <a:rPr lang="en-US" altLang="en-CL" dirty="0">
                <a:solidFill>
                  <a:schemeClr val="tx2"/>
                </a:solidFill>
              </a:rPr>
              <a:t>: transmission and scrambling properties</a:t>
            </a:r>
          </a:p>
          <a:p>
            <a:pPr lvl="1">
              <a:buFont typeface="Wingdings" pitchFamily="2" charset="2"/>
              <a:buChar char="§"/>
            </a:pPr>
            <a:endParaRPr lang="en-US" altLang="en-CL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en-CL" b="1" dirty="0">
                <a:solidFill>
                  <a:schemeClr val="tx2"/>
                </a:solidFill>
              </a:rPr>
              <a:t>Calibration sources</a:t>
            </a:r>
            <a:r>
              <a:rPr lang="en-US" altLang="en-CL" dirty="0">
                <a:solidFill>
                  <a:schemeClr val="tx2"/>
                </a:solidFill>
              </a:rPr>
              <a:t>: </a:t>
            </a:r>
            <a:r>
              <a:rPr lang="en-US" altLang="en-CL" dirty="0" err="1">
                <a:solidFill>
                  <a:schemeClr val="tx2"/>
                </a:solidFill>
              </a:rPr>
              <a:t>ThAr</a:t>
            </a:r>
            <a:r>
              <a:rPr lang="en-US" altLang="en-CL" dirty="0">
                <a:solidFill>
                  <a:schemeClr val="tx2"/>
                </a:solidFill>
              </a:rPr>
              <a:t>, Fabry-Perot, LFCs.</a:t>
            </a:r>
          </a:p>
        </p:txBody>
      </p:sp>
    </p:spTree>
    <p:extLst>
      <p:ext uri="{BB962C8B-B14F-4D97-AF65-F5344CB8AC3E}">
        <p14:creationId xmlns:p14="http://schemas.microsoft.com/office/powerpoint/2010/main" val="314822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DF885-3291-4F1C-4D55-716A6DEA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727F78-233B-4FF9-076C-5B963EBC2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3DE1D-10FD-68E7-C863-F2A4AEB9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A bit of History</a:t>
            </a:r>
          </a:p>
        </p:txBody>
      </p:sp>
      <p:pic>
        <p:nvPicPr>
          <p:cNvPr id="4" name="Picture 3" descr="struve2.pdf">
            <a:extLst>
              <a:ext uri="{FF2B5EF4-FFF2-40B4-BE49-F238E27FC236}">
                <a16:creationId xmlns:a16="http://schemas.microsoft.com/office/drawing/2014/main" id="{D39F1A4E-2F08-9D4F-1F73-4D97A5E9E2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2301031" y="1143000"/>
            <a:ext cx="4851400" cy="1295400"/>
          </a:xfrm>
          <a:prstGeom prst="rect">
            <a:avLst/>
          </a:prstGeom>
          <a:noFill/>
        </p:spPr>
      </p:pic>
      <p:pic>
        <p:nvPicPr>
          <p:cNvPr id="6" name="Picture 5" descr="struve3.pdf">
            <a:extLst>
              <a:ext uri="{FF2B5EF4-FFF2-40B4-BE49-F238E27FC236}">
                <a16:creationId xmlns:a16="http://schemas.microsoft.com/office/drawing/2014/main" id="{081A0AA6-8444-3691-5AC7-00D0907B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731" y="2705100"/>
            <a:ext cx="4838700" cy="482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 descr="struve1.pdf">
            <a:extLst>
              <a:ext uri="{FF2B5EF4-FFF2-40B4-BE49-F238E27FC236}">
                <a16:creationId xmlns:a16="http://schemas.microsoft.com/office/drawing/2014/main" id="{9AB7FB5A-A9E9-A165-3B62-5E40CD557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75" y="3685159"/>
            <a:ext cx="7384947" cy="1818404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38A85C-A436-A930-364D-DF078C2C4153}"/>
              </a:ext>
            </a:extLst>
          </p:cNvPr>
          <p:cNvCxnSpPr>
            <a:cxnSpLocks/>
          </p:cNvCxnSpPr>
          <p:nvPr/>
        </p:nvCxnSpPr>
        <p:spPr bwMode="auto">
          <a:xfrm>
            <a:off x="1855202" y="3891515"/>
            <a:ext cx="608731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81CD39-F6A3-9394-354C-3D7900FBDE6B}"/>
              </a:ext>
            </a:extLst>
          </p:cNvPr>
          <p:cNvCxnSpPr>
            <a:cxnSpLocks/>
          </p:cNvCxnSpPr>
          <p:nvPr/>
        </p:nvCxnSpPr>
        <p:spPr bwMode="auto">
          <a:xfrm>
            <a:off x="3464263" y="4809459"/>
            <a:ext cx="447825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0EF9F2-D294-8270-DD60-60EAABBD02FD}"/>
              </a:ext>
            </a:extLst>
          </p:cNvPr>
          <p:cNvCxnSpPr>
            <a:cxnSpLocks/>
          </p:cNvCxnSpPr>
          <p:nvPr/>
        </p:nvCxnSpPr>
        <p:spPr bwMode="auto">
          <a:xfrm>
            <a:off x="1669312" y="5057552"/>
            <a:ext cx="163509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F09A99F-2062-3178-A36A-F7FDE3C3F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4CDCB-EFCE-6D61-2DAF-44EE266A6109}"/>
              </a:ext>
            </a:extLst>
          </p:cNvPr>
          <p:cNvSpPr txBox="1"/>
          <p:nvPr/>
        </p:nvSpPr>
        <p:spPr>
          <a:xfrm>
            <a:off x="1401669" y="6038923"/>
            <a:ext cx="681481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tx2"/>
                </a:solidFill>
              </a:rPr>
              <a:t>First binary orbit reconstructed in 1889 by Vogel for the star Algol.</a:t>
            </a:r>
          </a:p>
        </p:txBody>
      </p:sp>
    </p:spTree>
    <p:extLst>
      <p:ext uri="{BB962C8B-B14F-4D97-AF65-F5344CB8AC3E}">
        <p14:creationId xmlns:p14="http://schemas.microsoft.com/office/powerpoint/2010/main" val="3690481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9A9E-EC4B-F823-588C-89E5ABBD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Daily Calibrations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EF14E-660F-5305-3D0A-E795A002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89" y="1564329"/>
            <a:ext cx="8748712" cy="4584223"/>
          </a:xfrm>
        </p:spPr>
        <p:txBody>
          <a:bodyPr/>
          <a:lstStyle/>
          <a:p>
            <a:r>
              <a:rPr lang="en-CL" dirty="0"/>
              <a:t>Bias</a:t>
            </a:r>
          </a:p>
          <a:p>
            <a:pPr marL="0" indent="0">
              <a:buNone/>
            </a:pPr>
            <a:endParaRPr lang="en-CL" dirty="0"/>
          </a:p>
          <a:p>
            <a:r>
              <a:rPr lang="en-CL" dirty="0"/>
              <a:t>Spectroscopic flat field (localization / blaze)</a:t>
            </a:r>
          </a:p>
          <a:p>
            <a:pPr marL="0" indent="0">
              <a:buNone/>
            </a:pPr>
            <a:endParaRPr lang="en-CL" dirty="0"/>
          </a:p>
          <a:p>
            <a:r>
              <a:rPr lang="en-CL" dirty="0"/>
              <a:t>Wavelength calibrations </a:t>
            </a:r>
          </a:p>
          <a:p>
            <a:pPr lvl="1"/>
            <a:r>
              <a:rPr lang="en-CL" dirty="0"/>
              <a:t>ThAr hollow cathode lamps</a:t>
            </a:r>
          </a:p>
          <a:p>
            <a:pPr lvl="1"/>
            <a:r>
              <a:rPr lang="en-CL" dirty="0"/>
              <a:t>Fabry-Perot etalon</a:t>
            </a:r>
          </a:p>
          <a:p>
            <a:pPr lvl="1"/>
            <a:r>
              <a:rPr lang="en-CL" dirty="0"/>
              <a:t>Laser Frequency Comb (LFC)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B8D62-2C4D-5498-869B-53C88A7A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0EC13-1476-A2C4-FB74-15B2CF4E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7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70E0-6B73-B96F-FE3A-5ADE47E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Wavelength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F4A5-5826-F80E-EF68-C95F4CCBC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89" y="1250445"/>
            <a:ext cx="8748712" cy="1963206"/>
          </a:xfrm>
        </p:spPr>
        <p:txBody>
          <a:bodyPr/>
          <a:lstStyle/>
          <a:p>
            <a:r>
              <a:rPr lang="en-CL" sz="2200" dirty="0"/>
              <a:t>Associate pixels to wavelengths.</a:t>
            </a:r>
          </a:p>
          <a:p>
            <a:r>
              <a:rPr lang="en-CL" sz="2200" dirty="0"/>
              <a:t>Use lines atlas (e.g. Palmer &amp; Englmann, 1983 / Redman 2014).</a:t>
            </a:r>
          </a:p>
          <a:p>
            <a:r>
              <a:rPr lang="en-CL" sz="2200" dirty="0"/>
              <a:t>Associate patterns in the spectrum with the line list.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C616C-B460-2094-11FC-79658076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5CF51-A2CA-14D7-ED3F-2393BA16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B1D1F-DF77-7809-91B9-4434BECFBED4}"/>
              </a:ext>
            </a:extLst>
          </p:cNvPr>
          <p:cNvSpPr txBox="1"/>
          <p:nvPr/>
        </p:nvSpPr>
        <p:spPr>
          <a:xfrm>
            <a:off x="7785100" y="3390901"/>
            <a:ext cx="125752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5000.2463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5002.0972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5002.8933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5003.5981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5004.1279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5005.9752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5008.1897 </a:t>
            </a:r>
            <a:r>
              <a:rPr lang="en-US" sz="1200" dirty="0" err="1"/>
              <a:t>ThII</a:t>
            </a:r>
            <a:r>
              <a:rPr lang="en-US" sz="1200" dirty="0"/>
              <a:t> </a:t>
            </a:r>
          </a:p>
          <a:p>
            <a:r>
              <a:rPr lang="en-US" sz="1200" dirty="0"/>
              <a:t>5009.3344 </a:t>
            </a:r>
            <a:r>
              <a:rPr lang="en-US" sz="1200" dirty="0" err="1"/>
              <a:t>ArII</a:t>
            </a:r>
            <a:r>
              <a:rPr lang="en-US" sz="1200" dirty="0"/>
              <a:t> </a:t>
            </a:r>
          </a:p>
          <a:p>
            <a:r>
              <a:rPr lang="en-US" sz="1200" dirty="0"/>
              <a:t>5009.9367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5010.4174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5011.4774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5012.2754 </a:t>
            </a:r>
            <a:r>
              <a:rPr lang="en-US" sz="1200" dirty="0" err="1"/>
              <a:t>ThI</a:t>
            </a:r>
            <a:r>
              <a:rPr lang="en-US" sz="1200" dirty="0"/>
              <a:t> </a:t>
            </a:r>
          </a:p>
          <a:p>
            <a:r>
              <a:rPr lang="en-US" sz="1200" dirty="0"/>
              <a:t>5013.1647 Th</a:t>
            </a:r>
            <a:endParaRPr lang="en-CL" sz="1200" dirty="0"/>
          </a:p>
        </p:txBody>
      </p:sp>
      <p:pic>
        <p:nvPicPr>
          <p:cNvPr id="10" name="Picture 9" descr="A close up of lights&#10;&#10;Description automatically generated">
            <a:extLst>
              <a:ext uri="{FF2B5EF4-FFF2-40B4-BE49-F238E27FC236}">
                <a16:creationId xmlns:a16="http://schemas.microsoft.com/office/drawing/2014/main" id="{5436874F-F683-C4AF-98AC-A760B2F2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89" y="2857193"/>
            <a:ext cx="6604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6BA7-8703-F2E0-DD41-3AC374F7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Hollow cathod lamps (ThAr)</a:t>
            </a:r>
          </a:p>
        </p:txBody>
      </p:sp>
      <p:pic>
        <p:nvPicPr>
          <p:cNvPr id="7" name="Content Placeholder 6" descr="A close-up of a light bulb&#10;&#10;AI-generated content may be incorrect.">
            <a:extLst>
              <a:ext uri="{FF2B5EF4-FFF2-40B4-BE49-F238E27FC236}">
                <a16:creationId xmlns:a16="http://schemas.microsoft.com/office/drawing/2014/main" id="{6F7E1B1A-F943-16E8-8D02-31E38C292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1305" y="1160463"/>
            <a:ext cx="1834112" cy="52927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3E6EE-2DC4-1BBD-3DD9-EDA1A54D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D920D-9A4C-E095-E6E0-D0289D35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Diagram of a diagram of a cathode&#10;&#10;AI-generated content may be incorrect.">
            <a:extLst>
              <a:ext uri="{FF2B5EF4-FFF2-40B4-BE49-F238E27FC236}">
                <a16:creationId xmlns:a16="http://schemas.microsoft.com/office/drawing/2014/main" id="{9D4C08C3-DEEE-C4A3-BCAA-3DCA3799F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2405828"/>
            <a:ext cx="6485978" cy="31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3AA6-BE9F-157E-1355-C4C7E4C1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88" y="1795994"/>
            <a:ext cx="8748712" cy="3690406"/>
          </a:xfrm>
        </p:spPr>
        <p:txBody>
          <a:bodyPr/>
          <a:lstStyle/>
          <a:p>
            <a:r>
              <a:rPr lang="en-CL" dirty="0"/>
              <a:t>Lines randomly spaced </a:t>
            </a:r>
            <a:r>
              <a:rPr lang="en-CL" dirty="0">
                <a:sym typeface="Wingdings" pitchFamily="2" charset="2"/>
              </a:rPr>
              <a:t> </a:t>
            </a:r>
            <a:r>
              <a:rPr lang="en-CL" dirty="0"/>
              <a:t>wavelength range not uniformly sampled</a:t>
            </a:r>
          </a:p>
          <a:p>
            <a:pPr marL="0" indent="0">
              <a:buNone/>
            </a:pPr>
            <a:endParaRPr lang="en-CL" dirty="0"/>
          </a:p>
          <a:p>
            <a:r>
              <a:rPr lang="en-CL" dirty="0"/>
              <a:t>Lines intensities highly variable </a:t>
            </a:r>
            <a:r>
              <a:rPr lang="en-CL" dirty="0">
                <a:sym typeface="Wingdings" pitchFamily="2" charset="2"/>
              </a:rPr>
              <a:t> reduction of the photon noise of the calibration</a:t>
            </a:r>
          </a:p>
          <a:p>
            <a:pPr marL="0" indent="0">
              <a:buNone/>
            </a:pPr>
            <a:endParaRPr lang="en-CL" dirty="0">
              <a:sym typeface="Wingdings" pitchFamily="2" charset="2"/>
            </a:endParaRPr>
          </a:p>
          <a:p>
            <a:r>
              <a:rPr lang="en-CL" dirty="0">
                <a:sym typeface="Wingdings" pitchFamily="2" charset="2"/>
              </a:rPr>
              <a:t>Lines have variable width  line profile variations</a:t>
            </a:r>
            <a:endParaRPr lang="en-C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B666B-6F69-7C96-1274-917443E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9A4EA-57D0-328D-E680-6F194C7B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410F9A9-33FD-F13F-27F2-A3184D62712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L" sz="4000" b="1" dirty="0">
                <a:solidFill>
                  <a:schemeClr val="tx2"/>
                </a:solidFill>
              </a:rPr>
              <a:t>Limitation of traditional calibrators</a:t>
            </a:r>
          </a:p>
        </p:txBody>
      </p:sp>
    </p:spTree>
    <p:extLst>
      <p:ext uri="{BB962C8B-B14F-4D97-AF65-F5344CB8AC3E}">
        <p14:creationId xmlns:p14="http://schemas.microsoft.com/office/powerpoint/2010/main" val="3407918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FF6B-CF8F-FAC2-044A-A7529E8E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“ideal calibrator”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EC8C-EC09-5FA8-21B1-383E68FC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89" y="1834094"/>
            <a:ext cx="8748712" cy="4122206"/>
          </a:xfrm>
        </p:spPr>
        <p:txBody>
          <a:bodyPr/>
          <a:lstStyle/>
          <a:p>
            <a:r>
              <a:rPr lang="en-CL" dirty="0"/>
              <a:t>Many lines, equally spaced</a:t>
            </a:r>
          </a:p>
          <a:p>
            <a:endParaRPr lang="en-CL" dirty="0"/>
          </a:p>
          <a:p>
            <a:r>
              <a:rPr lang="en-CL" dirty="0"/>
              <a:t>Line intensities can be regulated to increase dynamical range and decrease photon noise</a:t>
            </a:r>
          </a:p>
          <a:p>
            <a:endParaRPr lang="en-CL" dirty="0"/>
          </a:p>
          <a:p>
            <a:r>
              <a:rPr lang="en-CL" dirty="0"/>
              <a:t> Lines are not resolved </a:t>
            </a:r>
            <a:r>
              <a:rPr lang="en-CL" dirty="0">
                <a:sym typeface="Wingdings" pitchFamily="2" charset="2"/>
              </a:rPr>
              <a:t> the instrumental line profile is directly measurable.</a:t>
            </a:r>
            <a:endParaRPr lang="en-C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FC707-4B1C-C280-3D6C-649D510D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BF6CF-27D4-F082-ECE7-7CB01941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28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E08BF4-C2E2-DF13-5751-9EB9E3FA6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355C8-8CEE-1B44-6905-229D3526F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79982AC-4E9B-73F9-C75B-2BD749F14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17545"/>
            <a:ext cx="51873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L" sz="4000" b="1" dirty="0">
                <a:solidFill>
                  <a:schemeClr val="tx2"/>
                </a:solidFill>
              </a:rPr>
              <a:t>Laser Frequency Combs</a:t>
            </a:r>
          </a:p>
        </p:txBody>
      </p:sp>
      <p:pic>
        <p:nvPicPr>
          <p:cNvPr id="7" name="Picture 8" descr="glc_fig3.tiff">
            <a:extLst>
              <a:ext uri="{FF2B5EF4-FFF2-40B4-BE49-F238E27FC236}">
                <a16:creationId xmlns:a16="http://schemas.microsoft.com/office/drawing/2014/main" id="{7F562759-9F54-D578-8347-C8CF6CF5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8"/>
          <a:stretch>
            <a:fillRect/>
          </a:stretch>
        </p:blipFill>
        <p:spPr bwMode="auto">
          <a:xfrm>
            <a:off x="1773237" y="1306513"/>
            <a:ext cx="52927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ope1.jpg">
            <a:extLst>
              <a:ext uri="{FF2B5EF4-FFF2-40B4-BE49-F238E27FC236}">
                <a16:creationId xmlns:a16="http://schemas.microsoft.com/office/drawing/2014/main" id="{A1CEDD57-464C-962D-5495-5C8DC7B21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6313"/>
            <a:ext cx="28448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ope2.jpg">
            <a:extLst>
              <a:ext uri="{FF2B5EF4-FFF2-40B4-BE49-F238E27FC236}">
                <a16:creationId xmlns:a16="http://schemas.microsoft.com/office/drawing/2014/main" id="{191B25FC-50D7-5A2D-7067-7802B1FFA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514725"/>
            <a:ext cx="2692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uler.png">
            <a:extLst>
              <a:ext uri="{FF2B5EF4-FFF2-40B4-BE49-F238E27FC236}">
                <a16:creationId xmlns:a16="http://schemas.microsoft.com/office/drawing/2014/main" id="{51AADD82-B80A-443A-0608-D5A373E5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514725"/>
            <a:ext cx="31115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E8E3A0-BC12-9D55-754E-7B82B852BF0A}"/>
                  </a:ext>
                </a:extLst>
              </p:cNvPr>
              <p:cNvSpPr txBox="1"/>
              <p:nvPr/>
            </p:nvSpPr>
            <p:spPr>
              <a:xfrm>
                <a:off x="2694979" y="2643169"/>
                <a:ext cx="3754041" cy="53040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𝐶𝐸𝑂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𝑅𝑒𝑝</m:t>
                          </m:r>
                        </m:sub>
                      </m:sSub>
                    </m:oMath>
                  </m:oMathPara>
                </a14:m>
                <a:endParaRPr lang="en-CL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E8E3A0-BC12-9D55-754E-7B82B852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979" y="2643169"/>
                <a:ext cx="3754041" cy="530402"/>
              </a:xfrm>
              <a:prstGeom prst="rect">
                <a:avLst/>
              </a:prstGeom>
              <a:blipFill>
                <a:blip r:embed="rId6"/>
                <a:stretch>
                  <a:fillRect l="-336" r="-671" b="-20000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8D381E2-D040-4B8B-538D-6C496F0D346A}"/>
              </a:ext>
            </a:extLst>
          </p:cNvPr>
          <p:cNvSpPr txBox="1"/>
          <p:nvPr/>
        </p:nvSpPr>
        <p:spPr>
          <a:xfrm>
            <a:off x="6449020" y="2735303"/>
            <a:ext cx="210826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LFC lines equation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FC864A-F6AF-22C3-0D6C-7C68BCE7972E}"/>
              </a:ext>
            </a:extLst>
          </p:cNvPr>
          <p:cNvSpPr/>
          <p:nvPr/>
        </p:nvSpPr>
        <p:spPr bwMode="auto">
          <a:xfrm>
            <a:off x="228600" y="3429000"/>
            <a:ext cx="6604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L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AAE2-EE19-8757-8863-9B9A8599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Laser Frequency Comb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7046B-17C4-6068-5392-A01589F9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B6449-FA65-D1AD-DFAF-C3C1AAA5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4" descr="glc_fig6.pdf">
            <a:extLst>
              <a:ext uri="{FF2B5EF4-FFF2-40B4-BE49-F238E27FC236}">
                <a16:creationId xmlns:a16="http://schemas.microsoft.com/office/drawing/2014/main" id="{587E3246-A544-9474-58AE-E3B4F52A4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2146300"/>
            <a:ext cx="50704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5A121-69D1-461A-C949-154DC77AF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2" y="2793695"/>
            <a:ext cx="369755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Noise in the LFC data is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statistical only down to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below 2.5 cm/s !!!</a:t>
            </a:r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(Wilken et al., Nature, 2012)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77EF4-2908-B1B2-30D2-EE273BA061B2}"/>
              </a:ext>
            </a:extLst>
          </p:cNvPr>
          <p:cNvSpPr txBox="1"/>
          <p:nvPr/>
        </p:nvSpPr>
        <p:spPr>
          <a:xfrm>
            <a:off x="4985147" y="1732469"/>
            <a:ext cx="305724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3200" dirty="0"/>
              <a:t>LFC on HARPS</a:t>
            </a:r>
          </a:p>
        </p:txBody>
      </p:sp>
    </p:spTree>
    <p:extLst>
      <p:ext uri="{BB962C8B-B14F-4D97-AF65-F5344CB8AC3E}">
        <p14:creationId xmlns:p14="http://schemas.microsoft.com/office/powerpoint/2010/main" val="4010116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97EF5-71BC-3A43-4D80-03E361B59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46DE-ECD3-9719-B5E8-8C44C483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Laser Frequency Comb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8A9A7-3A5D-9868-2C91-FB85B67A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0B1E3-8D08-827A-1C07-09D9E937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615AD-F28A-BB11-2DC8-C9F43115A8CF}"/>
              </a:ext>
            </a:extLst>
          </p:cNvPr>
          <p:cNvSpPr txBox="1"/>
          <p:nvPr/>
        </p:nvSpPr>
        <p:spPr>
          <a:xfrm>
            <a:off x="4985147" y="1732469"/>
            <a:ext cx="289694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3200" dirty="0"/>
              <a:t>LFC on NIRPS</a:t>
            </a:r>
          </a:p>
        </p:txBody>
      </p:sp>
      <p:pic>
        <p:nvPicPr>
          <p:cNvPr id="9" name="Picture 8" descr="A red and yellow lines&#10;&#10;AI-generated content may be incorrect.">
            <a:extLst>
              <a:ext uri="{FF2B5EF4-FFF2-40B4-BE49-F238E27FC236}">
                <a16:creationId xmlns:a16="http://schemas.microsoft.com/office/drawing/2014/main" id="{571895FC-4E9F-F50B-883C-E11F36A1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721"/>
            <a:ext cx="6260005" cy="44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0FEC6-2E5F-F6D8-9BD6-F0ED2A7EC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BE35-01D9-494A-43D1-EA36BB7E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0"/>
            <a:ext cx="3409375" cy="1073195"/>
          </a:xfrm>
        </p:spPr>
        <p:txBody>
          <a:bodyPr>
            <a:normAutofit/>
          </a:bodyPr>
          <a:lstStyle/>
          <a:p>
            <a:r>
              <a:rPr lang="en-CL" dirty="0"/>
              <a:t>Fabry-Perot    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50AA8-4B48-B570-CDB5-1BD769CE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A11D6-B0A0-9E74-0DFC-A38A10EE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28</a:t>
            </a:fld>
            <a:endParaRPr lang="en-US"/>
          </a:p>
        </p:txBody>
      </p:sp>
      <p:pic>
        <p:nvPicPr>
          <p:cNvPr id="12" name="Picture 11" descr="Diagram of a machine with text&#10;&#10;Description automatically generated with medium confidence">
            <a:extLst>
              <a:ext uri="{FF2B5EF4-FFF2-40B4-BE49-F238E27FC236}">
                <a16:creationId xmlns:a16="http://schemas.microsoft.com/office/drawing/2014/main" id="{2F957EBD-074C-01B1-44B9-95AC8508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7544"/>
            <a:ext cx="7562869" cy="3460013"/>
          </a:xfrm>
          <a:prstGeom prst="rect">
            <a:avLst/>
          </a:prstGeom>
        </p:spPr>
      </p:pic>
      <p:pic>
        <p:nvPicPr>
          <p:cNvPr id="9" name="Picture 8" descr="A diagram of a waveform&#10;&#10;Description automatically generated">
            <a:extLst>
              <a:ext uri="{FF2B5EF4-FFF2-40B4-BE49-F238E27FC236}">
                <a16:creationId xmlns:a16="http://schemas.microsoft.com/office/drawing/2014/main" id="{D0E6AD6F-7A32-ED97-B7E9-1F604CB1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1" y="1178749"/>
            <a:ext cx="3513909" cy="2505781"/>
          </a:xfrm>
          <a:prstGeom prst="rect">
            <a:avLst/>
          </a:prstGeom>
        </p:spPr>
      </p:pic>
      <p:pic>
        <p:nvPicPr>
          <p:cNvPr id="7" name="Picture 6" descr="A diagram of a line of lines&#10;&#10;Description automatically generated with medium confidence">
            <a:extLst>
              <a:ext uri="{FF2B5EF4-FFF2-40B4-BE49-F238E27FC236}">
                <a16:creationId xmlns:a16="http://schemas.microsoft.com/office/drawing/2014/main" id="{C35116CB-E509-7027-634A-B7E3C824B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3152"/>
            <a:ext cx="2751372" cy="227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22612E-279B-DA41-AF01-ADD2761C1C78}"/>
                  </a:ext>
                </a:extLst>
              </p:cNvPr>
              <p:cNvSpPr txBox="1"/>
              <p:nvPr/>
            </p:nvSpPr>
            <p:spPr>
              <a:xfrm>
                <a:off x="2800344" y="1133026"/>
                <a:ext cx="2878719" cy="79694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𝑝h𝑎𝑠𝑒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𝑑𝑖𝑓𝑓𝑒𝑟𝑒𝑛𝑐𝑒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L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C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C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22612E-279B-DA41-AF01-ADD2761C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44" y="1133026"/>
                <a:ext cx="2878719" cy="796949"/>
              </a:xfrm>
              <a:prstGeom prst="rect">
                <a:avLst/>
              </a:prstGeom>
              <a:blipFill>
                <a:blip r:embed="rId5"/>
                <a:stretch>
                  <a:fillRect t="-1515" b="-6061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 descr="glc_fig3.tiff">
            <a:extLst>
              <a:ext uri="{FF2B5EF4-FFF2-40B4-BE49-F238E27FC236}">
                <a16:creationId xmlns:a16="http://schemas.microsoft.com/office/drawing/2014/main" id="{9CE4E8E0-A762-CD0C-31E0-8D3A18EA8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8"/>
          <a:stretch>
            <a:fillRect/>
          </a:stretch>
        </p:blipFill>
        <p:spPr bwMode="auto">
          <a:xfrm>
            <a:off x="4056993" y="17092"/>
            <a:ext cx="5087007" cy="107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55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797D-FFFC-A2AE-4B0C-1302B2AC4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62E900-EFC8-7B74-831F-08AE36542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C6FCE-D195-9D31-629F-D86CAAB1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fld id="{CD6CA89A-7F63-7545-9B43-AF7DF332BE1B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4672BA-4337-70C5-6164-C2EA1B3569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L" dirty="0"/>
              <a:t>Basics of HARPS &amp; NIRPS</a:t>
            </a:r>
            <a:br>
              <a:rPr lang="en-CL" dirty="0"/>
            </a:br>
            <a:r>
              <a:rPr lang="en-CL" dirty="0"/>
              <a:t>high resolution spectrographs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9577E45-E6B5-01CC-9859-EC315827D6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61367" y="1834747"/>
              <a:ext cx="4168173" cy="353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972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35201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82839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971nm – 1854nm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499115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82000(HAM) / 75000(HEM)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r>
                            <a:rPr lang="en-CL" sz="1400" dirty="0"/>
                            <a:t>Adaptive Optics assisted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171595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0.4” (HAM), 0.9” 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499115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Hawaii 4RG, 4K x 4K, 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3591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Vacuum (&lt;10</a:t>
                          </a:r>
                          <a:r>
                            <a:rPr lang="en-CL" sz="1400" baseline="30000" dirty="0"/>
                            <a:t>-5</a:t>
                          </a:r>
                          <a:r>
                            <a:rPr lang="en-CL" sz="1400" baseline="0" dirty="0"/>
                            <a:t> mbars)</a:t>
                          </a:r>
                        </a:p>
                        <a:p>
                          <a:r>
                            <a:rPr lang="en-CL" sz="1400" baseline="0" dirty="0"/>
                            <a:t>Cryogenic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80</m:t>
                              </m:r>
                              <m:r>
                                <a:rPr lang="en-CL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0.001</m:t>
                              </m:r>
                            </m:oMath>
                          </a14:m>
                          <a:r>
                            <a:rPr lang="en-CL" sz="1400" baseline="0" dirty="0"/>
                            <a:t>K)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1302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F6A9B25-A0A7-FA1E-7613-01141A166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277239"/>
                  </p:ext>
                </p:extLst>
              </p:nvPr>
            </p:nvGraphicFramePr>
            <p:xfrm>
              <a:off x="4861367" y="1834747"/>
              <a:ext cx="4168173" cy="353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972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35201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82839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971nm – 1854nm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82000(HAM) / 75000(HEM)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r>
                            <a:rPr lang="en-CL" sz="1400" dirty="0"/>
                            <a:t>Adaptive Optics assisted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171595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0.4” (HAM), 0.9” 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Hawaii 4RG, 4K x 4K, 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3591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L"/>
                        </a:p>
                      </a:txBody>
                      <a:tcPr>
                        <a:blipFill>
                          <a:blip r:embed="rId2"/>
                          <a:stretch>
                            <a:fillRect l="-86932" t="-423256" r="-1705" b="-1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1302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EB41A24-7B54-9D55-77F5-F38D0768DEC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460" y="1827026"/>
              <a:ext cx="4457540" cy="354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8770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28770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380nm – 690nm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115000 (HAM) / </a:t>
                          </a:r>
                        </a:p>
                        <a:p>
                          <a:r>
                            <a:rPr lang="en-CL" sz="1400" dirty="0"/>
                            <a:t>80000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38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1” (HAM), 1.4”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x E2V, 2K x 4K, </a:t>
                          </a:r>
                        </a:p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Vacuum (&lt;10</a:t>
                          </a:r>
                          <a:r>
                            <a:rPr lang="en-CL" sz="1400" baseline="30000" dirty="0"/>
                            <a:t>-5</a:t>
                          </a:r>
                          <a:r>
                            <a:rPr lang="en-CL" sz="1400" baseline="0" dirty="0"/>
                            <a:t> mbars)</a:t>
                          </a:r>
                        </a:p>
                        <a:p>
                          <a:r>
                            <a:rPr lang="en-CL" sz="1400" baseline="0" dirty="0"/>
                            <a:t>Ambient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</m:t>
                              </m:r>
                              <m:r>
                                <a:rPr lang="en-CL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0.001</m:t>
                              </m:r>
                            </m:oMath>
                          </a14:m>
                          <a:r>
                            <a:rPr lang="en-CL" sz="1400" baseline="0" dirty="0"/>
                            <a:t>K)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 /</a:t>
                          </a:r>
                        </a:p>
                        <a:p>
                          <a:r>
                            <a:rPr lang="en-CL" sz="1400" dirty="0"/>
                            <a:t>Polarimetry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15BDCB0-9F88-F61F-E240-54A9566CB2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9155088"/>
                  </p:ext>
                </p:extLst>
              </p:nvPr>
            </p:nvGraphicFramePr>
            <p:xfrm>
              <a:off x="114460" y="1827026"/>
              <a:ext cx="4457540" cy="354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8770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28770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380nm – 690nm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115000 (HAM) / </a:t>
                          </a:r>
                        </a:p>
                        <a:p>
                          <a:r>
                            <a:rPr lang="en-CL" sz="1400" dirty="0"/>
                            <a:t>80000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38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1” (HAM), 1.4”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x E2V, 2K x 4K, </a:t>
                          </a:r>
                        </a:p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L"/>
                        </a:p>
                      </a:txBody>
                      <a:tcPr>
                        <a:blipFill>
                          <a:blip r:embed="rId3"/>
                          <a:stretch>
                            <a:fillRect l="-101143" t="-443902" r="-1714" b="-15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 /</a:t>
                          </a:r>
                        </a:p>
                        <a:p>
                          <a:r>
                            <a:rPr lang="en-CL" sz="1400" dirty="0"/>
                            <a:t>Polarimetry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3034266-415F-9A7E-1CA6-B3EB72FAA8AE}"/>
              </a:ext>
            </a:extLst>
          </p:cNvPr>
          <p:cNvSpPr txBox="1"/>
          <p:nvPr/>
        </p:nvSpPr>
        <p:spPr>
          <a:xfrm>
            <a:off x="1423684" y="1126215"/>
            <a:ext cx="1622560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3200" b="1" dirty="0">
                <a:solidFill>
                  <a:schemeClr val="tx1"/>
                </a:solidFill>
              </a:rPr>
              <a:t>HARPS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D814A-C647-3875-88A3-A3F4B492508F}"/>
              </a:ext>
            </a:extLst>
          </p:cNvPr>
          <p:cNvSpPr txBox="1"/>
          <p:nvPr/>
        </p:nvSpPr>
        <p:spPr>
          <a:xfrm>
            <a:off x="6097758" y="1126215"/>
            <a:ext cx="1439818" cy="58477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CL" sz="3200" b="1" dirty="0"/>
              <a:t>NIRPS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47DCED5-D711-E30F-D915-DCFF0C7D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0" y="5384276"/>
            <a:ext cx="2039041" cy="1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NIRPS_BackEndOpticalDesign">
            <a:extLst>
              <a:ext uri="{FF2B5EF4-FFF2-40B4-BE49-F238E27FC236}">
                <a16:creationId xmlns:a16="http://schemas.microsoft.com/office/drawing/2014/main" id="{8536F223-6114-A1A7-EFE6-99A25FE8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75" y="5410848"/>
            <a:ext cx="1534083" cy="14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NIRPS instrument">
            <a:extLst>
              <a:ext uri="{FF2B5EF4-FFF2-40B4-BE49-F238E27FC236}">
                <a16:creationId xmlns:a16="http://schemas.microsoft.com/office/drawing/2014/main" id="{53B8EEDC-6D5B-0F0A-D381-2D1EEBA9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29" y="5374356"/>
            <a:ext cx="2247945" cy="1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4F0DCD5-1C40-0091-944E-11E613B6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19" y="5355628"/>
            <a:ext cx="2039041" cy="15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8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94F62C-ED7E-9D6F-7238-D23C4FE92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7824FA-C7F3-197A-C890-8670535F0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HARPS &amp; NIRPS:</a:t>
            </a:r>
            <a:br>
              <a:rPr lang="en-CL" dirty="0"/>
            </a:br>
            <a:r>
              <a:rPr lang="en-CL" dirty="0"/>
              <a:t>how do they detect planets 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4743D-22CD-9C56-F2C9-3EF9309CB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eso1035g.mov">
            <a:hlinkClick r:id="" action="ppaction://media"/>
            <a:extLst>
              <a:ext uri="{FF2B5EF4-FFF2-40B4-BE49-F238E27FC236}">
                <a16:creationId xmlns:a16="http://schemas.microsoft.com/office/drawing/2014/main" id="{150C483A-845D-C829-0878-A7F1E157C27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97326"/>
            <a:ext cx="4278583" cy="266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7E090E-D9E9-743C-3DCE-20F684CC0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4" y="3886161"/>
            <a:ext cx="3210128" cy="2848454"/>
          </a:xfrm>
          <a:prstGeom prst="rect">
            <a:avLst/>
          </a:prstGeom>
        </p:spPr>
      </p:pic>
      <p:pic>
        <p:nvPicPr>
          <p:cNvPr id="9" name="ambulance.mp4">
            <a:hlinkClick r:id="" action="ppaction://media"/>
            <a:extLst>
              <a:ext uri="{FF2B5EF4-FFF2-40B4-BE49-F238E27FC236}">
                <a16:creationId xmlns:a16="http://schemas.microsoft.com/office/drawing/2014/main" id="{D14B041F-11DC-DCC6-C0FA-26E9B17C0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2079" y="1073195"/>
            <a:ext cx="4701921" cy="2644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D150C8-B3F6-24B6-E80B-A2407979CF68}"/>
              </a:ext>
            </a:extLst>
          </p:cNvPr>
          <p:cNvSpPr txBox="1"/>
          <p:nvPr/>
        </p:nvSpPr>
        <p:spPr>
          <a:xfrm>
            <a:off x="5524500" y="4617890"/>
            <a:ext cx="280237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sz="2800" b="1" dirty="0">
                <a:solidFill>
                  <a:schemeClr val="tx2"/>
                </a:solidFill>
              </a:rPr>
              <a:t>Radial velocity </a:t>
            </a:r>
          </a:p>
          <a:p>
            <a:r>
              <a:rPr lang="en-CL" sz="2800" b="1" dirty="0">
                <a:solidFill>
                  <a:schemeClr val="tx2"/>
                </a:solidFill>
              </a:rPr>
              <a:t>measured via </a:t>
            </a:r>
          </a:p>
          <a:p>
            <a:r>
              <a:rPr lang="en-CL" sz="2800" b="1" dirty="0">
                <a:solidFill>
                  <a:schemeClr val="tx2"/>
                </a:solidFill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8819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14F27-3A9A-45FE-DC88-F15D11CB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3213CA-D5B5-3230-85B2-05A456FAD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827EB-0716-C5C5-466B-28C31992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fld id="{CD6CA89A-7F63-7545-9B43-AF7DF332BE1B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1CD78A-93F7-558A-86B3-A4EEFEBCC1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L" dirty="0"/>
              <a:t>Basics of HARPS &amp; NIRPS</a:t>
            </a:r>
            <a:br>
              <a:rPr lang="en-CL" dirty="0"/>
            </a:br>
            <a:r>
              <a:rPr lang="en-CL" dirty="0"/>
              <a:t>high resolution spectrographs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8F99C-7B2A-9489-FE82-ECC1DB140957}"/>
              </a:ext>
            </a:extLst>
          </p:cNvPr>
          <p:cNvSpPr txBox="1"/>
          <p:nvPr/>
        </p:nvSpPr>
        <p:spPr>
          <a:xfrm>
            <a:off x="1183178" y="1161852"/>
            <a:ext cx="1622560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3200" b="1" dirty="0">
                <a:solidFill>
                  <a:schemeClr val="tx1"/>
                </a:solidFill>
              </a:rPr>
              <a:t>HARPS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EE937-1174-5D26-77AA-662723937547}"/>
              </a:ext>
            </a:extLst>
          </p:cNvPr>
          <p:cNvSpPr txBox="1"/>
          <p:nvPr/>
        </p:nvSpPr>
        <p:spPr>
          <a:xfrm>
            <a:off x="6097758" y="1126215"/>
            <a:ext cx="1439818" cy="58477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CL" sz="3200" b="1" dirty="0"/>
              <a:t>NIRPS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5CEE4D8-A8DE-37E1-16AF-AEB33084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0" y="5384276"/>
            <a:ext cx="2039041" cy="1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NIRPS_BackEndOpticalDesign">
            <a:extLst>
              <a:ext uri="{FF2B5EF4-FFF2-40B4-BE49-F238E27FC236}">
                <a16:creationId xmlns:a16="http://schemas.microsoft.com/office/drawing/2014/main" id="{131CB3F0-3D48-314A-D77D-876C47FB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75" y="5410848"/>
            <a:ext cx="1534083" cy="14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NIRPS instrument">
            <a:extLst>
              <a:ext uri="{FF2B5EF4-FFF2-40B4-BE49-F238E27FC236}">
                <a16:creationId xmlns:a16="http://schemas.microsoft.com/office/drawing/2014/main" id="{610DCF9D-AD26-7627-70B9-176BFC54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29" y="5374356"/>
            <a:ext cx="2247945" cy="1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0F0BC9A-D0EB-B232-6236-01366E9D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19" y="5355628"/>
            <a:ext cx="2039041" cy="15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wall&#10;&#10;Description automatically generated">
            <a:extLst>
              <a:ext uri="{FF2B5EF4-FFF2-40B4-BE49-F238E27FC236}">
                <a16:creationId xmlns:a16="http://schemas.microsoft.com/office/drawing/2014/main" id="{7AC2F2E9-4B2D-DA4D-450A-12E9C089BF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517"/>
          <a:stretch/>
        </p:blipFill>
        <p:spPr>
          <a:xfrm>
            <a:off x="4572000" y="1717142"/>
            <a:ext cx="4813310" cy="2911857"/>
          </a:xfrm>
          <a:prstGeom prst="rect">
            <a:avLst/>
          </a:prstGeom>
        </p:spPr>
      </p:pic>
      <p:pic>
        <p:nvPicPr>
          <p:cNvPr id="13" name="Picture 12" descr="A black background with orange lights&#10;&#10;Description automatically generated">
            <a:extLst>
              <a:ext uri="{FF2B5EF4-FFF2-40B4-BE49-F238E27FC236}">
                <a16:creationId xmlns:a16="http://schemas.microsoft.com/office/drawing/2014/main" id="{8F910695-593B-8A22-4AFF-771521C40D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11" t="-4" r="25900" b="21919"/>
          <a:stretch/>
        </p:blipFill>
        <p:spPr>
          <a:xfrm>
            <a:off x="0" y="1708277"/>
            <a:ext cx="4428000" cy="291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7254FD-7603-C0B9-026A-81DD43309889}"/>
              </a:ext>
            </a:extLst>
          </p:cNvPr>
          <p:cNvSpPr txBox="1"/>
          <p:nvPr/>
        </p:nvSpPr>
        <p:spPr>
          <a:xfrm>
            <a:off x="4706238" y="4746271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MT"/>
              </a:rPr>
              <a:t>U</a:t>
            </a:r>
            <a:r>
              <a:rPr lang="en-US" sz="1800" dirty="0">
                <a:effectLst/>
                <a:latin typeface="ArialMT"/>
              </a:rPr>
              <a:t>p-the-ramp sampling: counts per second</a:t>
            </a:r>
          </a:p>
          <a:p>
            <a:r>
              <a:rPr lang="en-US" dirty="0">
                <a:latin typeface="ArialMT"/>
              </a:rPr>
              <a:t>5.573s/sample</a:t>
            </a:r>
            <a:r>
              <a:rPr lang="en-US" sz="1800" dirty="0">
                <a:effectLst/>
                <a:latin typeface="ArialMT"/>
              </a:rPr>
              <a:t> </a:t>
            </a:r>
            <a:endParaRPr lang="en-US" dirty="0">
              <a:effectLst/>
            </a:endParaRPr>
          </a:p>
          <a:p>
            <a:endParaRPr lang="en-C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00E20-0ADE-F0CA-5128-FA57F6B33F82}"/>
              </a:ext>
            </a:extLst>
          </p:cNvPr>
          <p:cNvSpPr txBox="1"/>
          <p:nvPr/>
        </p:nvSpPr>
        <p:spPr>
          <a:xfrm>
            <a:off x="114460" y="472177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CCD: total number of counts</a:t>
            </a:r>
          </a:p>
        </p:txBody>
      </p:sp>
    </p:spTree>
    <p:extLst>
      <p:ext uri="{BB962C8B-B14F-4D97-AF65-F5344CB8AC3E}">
        <p14:creationId xmlns:p14="http://schemas.microsoft.com/office/powerpoint/2010/main" val="1057623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1563-79ED-B8FD-283B-784C3BD8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Modal noise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94438-B980-7718-7154-B11C95D0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94B28-3999-E871-4D69-4B5E3C92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Close-up of a machine&#10;&#10;Description automatically generated">
            <a:extLst>
              <a:ext uri="{FF2B5EF4-FFF2-40B4-BE49-F238E27FC236}">
                <a16:creationId xmlns:a16="http://schemas.microsoft.com/office/drawing/2014/main" id="{CB0B24CE-FE35-E4A1-90DF-972F3935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28" y="1073195"/>
            <a:ext cx="3534772" cy="1827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BF74D2-C163-18C5-8911-276464F4BED7}"/>
              </a:ext>
            </a:extLst>
          </p:cNvPr>
          <p:cNvSpPr txBox="1"/>
          <p:nvPr/>
        </p:nvSpPr>
        <p:spPr>
          <a:xfrm>
            <a:off x="0" y="1113648"/>
            <a:ext cx="9058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Optical fibers are wave-guides,</a:t>
            </a:r>
          </a:p>
          <a:p>
            <a:r>
              <a:rPr lang="en-US" dirty="0"/>
              <a:t>the number of propagating modes depends on </a:t>
            </a:r>
          </a:p>
          <a:p>
            <a:r>
              <a:rPr lang="en-US" dirty="0"/>
              <a:t>the ratio of the</a:t>
            </a:r>
            <a:r>
              <a:rPr lang="en-CL" dirty="0"/>
              <a:t> fiber core to the wavelength.</a:t>
            </a:r>
          </a:p>
          <a:p>
            <a:r>
              <a:rPr lang="en-CL" dirty="0"/>
              <a:t>In the IR there are much less modes, </a:t>
            </a:r>
          </a:p>
          <a:p>
            <a:r>
              <a:rPr lang="en-CL" dirty="0"/>
              <a:t>and “modal noise” (interference between the modes) </a:t>
            </a:r>
          </a:p>
          <a:p>
            <a:r>
              <a:rPr lang="en-US" dirty="0"/>
              <a:t>p</a:t>
            </a:r>
            <a:r>
              <a:rPr lang="en-CL" dirty="0"/>
              <a:t>lays an important role.</a:t>
            </a:r>
          </a:p>
          <a:p>
            <a:endParaRPr lang="en-CL" dirty="0"/>
          </a:p>
          <a:p>
            <a:r>
              <a:rPr lang="en-CL" dirty="0"/>
              <a:t>This is why NIRPS (but not HARPS) has a fiber-stretcher to “scramble” the modes and </a:t>
            </a:r>
          </a:p>
          <a:p>
            <a:r>
              <a:rPr lang="en-CL" dirty="0"/>
              <a:t>reduce the measurable effect of the modal noise.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B075B6-5B5C-E969-A99C-07F9688D9F80}"/>
              </a:ext>
            </a:extLst>
          </p:cNvPr>
          <p:cNvGrpSpPr/>
          <p:nvPr/>
        </p:nvGrpSpPr>
        <p:grpSpPr>
          <a:xfrm>
            <a:off x="38100" y="3648256"/>
            <a:ext cx="7162800" cy="3209744"/>
            <a:chOff x="38100" y="3648256"/>
            <a:chExt cx="7162800" cy="3209744"/>
          </a:xfrm>
        </p:grpSpPr>
        <p:pic>
          <p:nvPicPr>
            <p:cNvPr id="9" name="Picture 8" descr="A graph showing a wave of blue lines&#10;&#10;Description automatically generated">
              <a:extLst>
                <a:ext uri="{FF2B5EF4-FFF2-40B4-BE49-F238E27FC236}">
                  <a16:creationId xmlns:a16="http://schemas.microsoft.com/office/drawing/2014/main" id="{E003E33E-245E-A322-EB3C-8289E7D29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" y="3648256"/>
              <a:ext cx="7162800" cy="32097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E10635-E117-DB87-7292-835D95E130F6}"/>
                </a:ext>
              </a:extLst>
            </p:cNvPr>
            <p:cNvSpPr txBox="1"/>
            <p:nvPr/>
          </p:nvSpPr>
          <p:spPr>
            <a:xfrm>
              <a:off x="5308600" y="6095079"/>
              <a:ext cx="1549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</a:t>
              </a:r>
              <a:r>
                <a:rPr lang="en-CL" sz="1200" dirty="0"/>
                <a:t>y Yolanda Frensch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304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C779D2-94F9-A280-F6FA-19692E356D14}"/>
              </a:ext>
            </a:extLst>
          </p:cNvPr>
          <p:cNvSpPr txBox="1"/>
          <p:nvPr/>
        </p:nvSpPr>
        <p:spPr>
          <a:xfrm>
            <a:off x="1320800" y="2839861"/>
            <a:ext cx="66736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The same pipeline supports: </a:t>
            </a:r>
          </a:p>
          <a:p>
            <a:r>
              <a:rPr lang="en-CL" dirty="0"/>
              <a:t>HARPS, HARPS-N, SOPHIE, CORALIE, ESPRESSO, NIRPS</a:t>
            </a:r>
          </a:p>
          <a:p>
            <a:r>
              <a:rPr lang="en-US" dirty="0"/>
              <a:t>w</a:t>
            </a:r>
            <a:r>
              <a:rPr lang="en-CL" dirty="0"/>
              <a:t>ith optimized instrument-dependent configuration files.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9C976-549E-980D-F61F-58797B510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123D1-351A-72FD-31DD-0FD9E7065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7FD5D4-470B-6AF8-F8BF-9DC2EE57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Pipeline</a:t>
            </a:r>
          </a:p>
        </p:txBody>
      </p:sp>
      <p:pic>
        <p:nvPicPr>
          <p:cNvPr id="9" name="Picture 8" descr="A diagram of a workflow&#10;&#10;Description automatically generated">
            <a:extLst>
              <a:ext uri="{FF2B5EF4-FFF2-40B4-BE49-F238E27FC236}">
                <a16:creationId xmlns:a16="http://schemas.microsoft.com/office/drawing/2014/main" id="{ACC59821-91AE-0949-131A-756B27B3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78" y="1058678"/>
            <a:ext cx="7772400" cy="57993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DDD42-71A5-760F-DAF7-9572D4FE6CB0}"/>
              </a:ext>
            </a:extLst>
          </p:cNvPr>
          <p:cNvSpPr txBox="1"/>
          <p:nvPr/>
        </p:nvSpPr>
        <p:spPr>
          <a:xfrm>
            <a:off x="927556" y="4397791"/>
            <a:ext cx="277511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NIRPS only: </a:t>
            </a:r>
          </a:p>
          <a:p>
            <a:endParaRPr lang="en-CL" dirty="0"/>
          </a:p>
          <a:p>
            <a:r>
              <a:rPr lang="en-US" dirty="0"/>
              <a:t>A</a:t>
            </a:r>
            <a:r>
              <a:rPr lang="en-CL" dirty="0"/>
              <a:t>dded telluric corrections</a:t>
            </a:r>
          </a:p>
          <a:p>
            <a:r>
              <a:rPr lang="en-CL" dirty="0"/>
              <a:t>OH subtraction</a:t>
            </a:r>
          </a:p>
        </p:txBody>
      </p:sp>
    </p:spTree>
    <p:extLst>
      <p:ext uri="{BB962C8B-B14F-4D97-AF65-F5344CB8AC3E}">
        <p14:creationId xmlns:p14="http://schemas.microsoft.com/office/powerpoint/2010/main" val="29038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7FF3D-0490-0B4C-A585-D8715E968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DC9A8-DDE0-FE2E-C11B-40C23053F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085458-CAE7-AA63-211E-4BD7A3A1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Pipeline</a:t>
            </a:r>
          </a:p>
        </p:txBody>
      </p:sp>
      <p:pic>
        <p:nvPicPr>
          <p:cNvPr id="6" name="Picture 5" descr="A diagram of fiber optic cables&#10;&#10;Description automatically generated">
            <a:extLst>
              <a:ext uri="{FF2B5EF4-FFF2-40B4-BE49-F238E27FC236}">
                <a16:creationId xmlns:a16="http://schemas.microsoft.com/office/drawing/2014/main" id="{B2FD4022-2DBC-9738-94D9-3EECE1B5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894" y="1073195"/>
            <a:ext cx="2722995" cy="57144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2999A9-9496-376C-4980-C3CE9446041A}"/>
              </a:ext>
            </a:extLst>
          </p:cNvPr>
          <p:cNvGrpSpPr/>
          <p:nvPr/>
        </p:nvGrpSpPr>
        <p:grpSpPr>
          <a:xfrm>
            <a:off x="0" y="1073195"/>
            <a:ext cx="6373091" cy="5442805"/>
            <a:chOff x="0" y="1073195"/>
            <a:chExt cx="6373091" cy="5442805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4373C24-C9E2-930C-68AD-8E8871D1A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89" t="5119" r="978" b="-129"/>
            <a:stretch/>
          </p:blipFill>
          <p:spPr>
            <a:xfrm>
              <a:off x="0" y="1073195"/>
              <a:ext cx="4540683" cy="5442805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69BF1005-D25F-3A1D-CCD1-002C6E7294BF}"/>
                </a:ext>
              </a:extLst>
            </p:cNvPr>
            <p:cNvSpPr/>
            <p:nvPr/>
          </p:nvSpPr>
          <p:spPr bwMode="auto">
            <a:xfrm rot="10433660">
              <a:off x="4710545" y="1551709"/>
              <a:ext cx="1662546" cy="26323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42755-80EE-4398-280C-53CCC326FE2A}"/>
              </a:ext>
            </a:extLst>
          </p:cNvPr>
          <p:cNvGrpSpPr/>
          <p:nvPr/>
        </p:nvGrpSpPr>
        <p:grpSpPr>
          <a:xfrm>
            <a:off x="-5205" y="1073195"/>
            <a:ext cx="6670036" cy="5784805"/>
            <a:chOff x="-5205" y="1073195"/>
            <a:chExt cx="6670036" cy="5784805"/>
          </a:xfrm>
        </p:grpSpPr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D028E1C-1718-4D38-7EE1-151E0A30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05" y="1073195"/>
              <a:ext cx="4978317" cy="5784805"/>
            </a:xfrm>
            <a:prstGeom prst="rect">
              <a:avLst/>
            </a:prstGeom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AB989956-10B0-FD4D-4482-50B823F593A4}"/>
                </a:ext>
              </a:extLst>
            </p:cNvPr>
            <p:cNvSpPr/>
            <p:nvPr/>
          </p:nvSpPr>
          <p:spPr bwMode="auto">
            <a:xfrm rot="13112237">
              <a:off x="4846172" y="3792119"/>
              <a:ext cx="1818659" cy="22827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A21091-1B2F-6182-27D5-74565498A2E6}"/>
              </a:ext>
            </a:extLst>
          </p:cNvPr>
          <p:cNvGrpSpPr/>
          <p:nvPr/>
        </p:nvGrpSpPr>
        <p:grpSpPr>
          <a:xfrm>
            <a:off x="0" y="1975032"/>
            <a:ext cx="6382375" cy="3477255"/>
            <a:chOff x="0" y="1975032"/>
            <a:chExt cx="6382375" cy="347725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5AF380-1182-5EBA-2CE7-C0ED88050345}"/>
                </a:ext>
              </a:extLst>
            </p:cNvPr>
            <p:cNvGrpSpPr/>
            <p:nvPr/>
          </p:nvGrpSpPr>
          <p:grpSpPr>
            <a:xfrm>
              <a:off x="0" y="1975032"/>
              <a:ext cx="6382375" cy="3477255"/>
              <a:chOff x="0" y="1975032"/>
              <a:chExt cx="6382375" cy="3477255"/>
            </a:xfrm>
          </p:grpSpPr>
          <p:pic>
            <p:nvPicPr>
              <p:cNvPr id="16" name="Picture 15" descr="A graph of a curve&#10;&#10;Description automatically generated">
                <a:extLst>
                  <a:ext uri="{FF2B5EF4-FFF2-40B4-BE49-F238E27FC236}">
                    <a16:creationId xmlns:a16="http://schemas.microsoft.com/office/drawing/2014/main" id="{4CA7AFCA-5D03-89C7-B012-EF727F3DF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975032"/>
                <a:ext cx="5500255" cy="3477255"/>
              </a:xfrm>
              <a:prstGeom prst="rect">
                <a:avLst/>
              </a:prstGeom>
            </p:spPr>
          </p:pic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BE11CE5D-DD5B-7B19-A0DD-BB6F5A1B3D53}"/>
                  </a:ext>
                </a:extLst>
              </p:cNvPr>
              <p:cNvSpPr/>
              <p:nvPr/>
            </p:nvSpPr>
            <p:spPr bwMode="auto">
              <a:xfrm rot="10800000">
                <a:off x="5500255" y="2978707"/>
                <a:ext cx="882120" cy="235527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L" sz="1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B2CE7-0FFD-3AE0-81A0-34DBCBBB301F}"/>
                </a:ext>
              </a:extLst>
            </p:cNvPr>
            <p:cNvSpPr txBox="1"/>
            <p:nvPr/>
          </p:nvSpPr>
          <p:spPr>
            <a:xfrm>
              <a:off x="2145650" y="5190677"/>
              <a:ext cx="93006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L" sz="1100" dirty="0"/>
                <a:t>Wavelength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75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249505-0AB4-A38D-3808-3A55ADEC0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0808B2-A01E-5B95-A448-EF20CAC36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911B1-D184-E372-C531-F51207C4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C9FAF-E711-C921-E383-717655DB4721}"/>
              </a:ext>
            </a:extLst>
          </p:cNvPr>
          <p:cNvSpPr txBox="1"/>
          <p:nvPr/>
        </p:nvSpPr>
        <p:spPr>
          <a:xfrm>
            <a:off x="148353" y="1965527"/>
            <a:ext cx="8847294" cy="369331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Very smooth operation strategy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NIRPS &amp; HARPS can be operated either together, or individually.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NIRPS acquisition is always performed with the support of adaptive optics.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An image quality of up to 0.1” is routinely obtained in the acquisition camera.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HARPS centering and guiding is preliminary to the start of NIRPS acquisition.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  <a:p>
            <a:pPr marL="285750" indent="-285750">
              <a:buFont typeface="Wingdings" pitchFamily="2" charset="2"/>
              <a:buChar char="q"/>
            </a:pPr>
            <a:r>
              <a:rPr lang="en-CL" dirty="0"/>
              <a:t>Both instrument pipelines are running at the telescope and are distributed to users</a:t>
            </a:r>
          </a:p>
          <a:p>
            <a:pPr marL="285750" indent="-285750">
              <a:buFont typeface="Wingdings" pitchFamily="2" charset="2"/>
              <a:buChar char="q"/>
            </a:pP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192682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95F179-3195-AE10-B106-DA85F3944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1FAC1-936C-54E2-64D3-4470626A9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98002E-F569-0FFC-2ED9-3CD1F233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HARPS acquisition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F0E8AE1-017C-FEA7-09E0-D53E002E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298353"/>
            <a:ext cx="7772400" cy="492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1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4AC7FE-647D-7283-8F16-BC12F85BB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38AA5-28CF-A460-8065-358C5F7D3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CD1342-500E-0339-19AD-3FB28EC6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-235527"/>
            <a:ext cx="8317706" cy="1073195"/>
          </a:xfrm>
        </p:spPr>
        <p:txBody>
          <a:bodyPr/>
          <a:lstStyle/>
          <a:p>
            <a:r>
              <a:rPr lang="en-CL" dirty="0"/>
              <a:t>HARPS SCIENCE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2ADE830-C64E-69A6-C526-47A2860F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47" y="600006"/>
            <a:ext cx="7772400" cy="63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48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CFA090-DCFC-C69C-2EF3-FCFFEF220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170B36-F10C-5B0C-419A-309E9F29A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06FD66-0E0D-F121-DEFA-4AF9AA04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HARPS OB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CE2AE80-9743-DDD1-0D6B-81B1C7ED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76" y="1245766"/>
            <a:ext cx="7772400" cy="52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2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09F858-00EB-BB49-6FE9-9B792C8E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5993B-EA10-E73D-7484-4B6B231DB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BCDF5-2365-B941-6FB8-CD297B7B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NIRPS + HARPS ACQUISITION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E77DE937-E8E8-1552-B68A-B68C264B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89" y="1415834"/>
            <a:ext cx="7772400" cy="44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0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27DFB4-2FDD-C10B-47F3-59A68C38F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F9E84-09F2-23A5-95CF-A3E83FEA9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E91A7C-F178-5258-3A7F-AEB31889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NIRPS + HARPS SCIENCE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5DE3169-28F2-06EA-AE18-38F5FBC4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8" y="1073195"/>
            <a:ext cx="6644420" cy="54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94B97D-FD00-001B-5E5E-F58C9D23E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50756-8EF9-89F0-FF89-5FE999F99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349372-BC9B-9A1C-578A-0D98B3D0C27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L" dirty="0"/>
              <a:t>Basics of HARPS &amp; NIRPS</a:t>
            </a:r>
            <a:br>
              <a:rPr lang="en-CL" dirty="0"/>
            </a:br>
            <a:r>
              <a:rPr lang="en-CL" dirty="0"/>
              <a:t>high resolution spectrographs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F6A9B25-A0A7-FA1E-7613-01141A1662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61367" y="1834747"/>
              <a:ext cx="4168173" cy="353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972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35201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82839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971nm – 1854nm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499115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82000(HAM) / 75000(HEM)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r>
                            <a:rPr lang="en-CL" sz="1400" dirty="0"/>
                            <a:t>Adaptive Optics assisted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171595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0.4” (HAM), 0.9” 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499115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Hawaii 4RG, 4K x 4K, 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3591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Vacuum (&lt;10</a:t>
                          </a:r>
                          <a:r>
                            <a:rPr lang="en-CL" sz="1400" baseline="30000" dirty="0"/>
                            <a:t>-5</a:t>
                          </a:r>
                          <a:r>
                            <a:rPr lang="en-CL" sz="1400" baseline="0" dirty="0"/>
                            <a:t> mbars)</a:t>
                          </a:r>
                        </a:p>
                        <a:p>
                          <a:r>
                            <a:rPr lang="en-CL" sz="1400" baseline="0" dirty="0"/>
                            <a:t>Cryogenic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80</m:t>
                              </m:r>
                              <m:r>
                                <a:rPr lang="en-CL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0.001</m:t>
                              </m:r>
                            </m:oMath>
                          </a14:m>
                          <a:r>
                            <a:rPr lang="en-CL" sz="1400" baseline="0" dirty="0"/>
                            <a:t>K)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1302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F6A9B25-A0A7-FA1E-7613-01141A166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277239"/>
                  </p:ext>
                </p:extLst>
              </p:nvPr>
            </p:nvGraphicFramePr>
            <p:xfrm>
              <a:off x="4861367" y="1834747"/>
              <a:ext cx="4168173" cy="3538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972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35201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82839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971nm – 1854nm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82000(HAM) / 75000(HEM)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r>
                            <a:rPr lang="en-CL" sz="1400" dirty="0"/>
                            <a:t>Adaptive Optics assisted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171595"/>
                      </a:ext>
                    </a:extLst>
                  </a:tr>
                  <a:tr h="351868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0.4” (HAM), 0.9” (HEM)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Hawaii 4RG, 4K x 4K, 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3591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L"/>
                        </a:p>
                      </a:txBody>
                      <a:tcPr>
                        <a:blipFill>
                          <a:blip r:embed="rId2"/>
                          <a:stretch>
                            <a:fillRect l="-86932" t="-423256" r="-1705" b="-1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13021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</a:t>
                          </a:r>
                        </a:p>
                      </a:txBody>
                      <a:tcPr>
                        <a:solidFill>
                          <a:srgbClr val="FF0000">
                            <a:alpha val="50231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15BDCB0-9F88-F61F-E240-54A9566CB2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460" y="1827026"/>
              <a:ext cx="4457540" cy="354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8770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28770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380nm – 690nm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115000 (HAM) / </a:t>
                          </a:r>
                        </a:p>
                        <a:p>
                          <a:r>
                            <a:rPr lang="en-CL" sz="1400" dirty="0"/>
                            <a:t>80000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38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1” (HAM), 1.4”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x E2V, 2K x 4K, </a:t>
                          </a:r>
                        </a:p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Vacuum (&lt;10</a:t>
                          </a:r>
                          <a:r>
                            <a:rPr lang="en-CL" sz="1400" baseline="30000" dirty="0"/>
                            <a:t>-5</a:t>
                          </a:r>
                          <a:r>
                            <a:rPr lang="en-CL" sz="1400" baseline="0" dirty="0"/>
                            <a:t> mbars)</a:t>
                          </a:r>
                        </a:p>
                        <a:p>
                          <a:r>
                            <a:rPr lang="en-CL" sz="1400" baseline="0" dirty="0"/>
                            <a:t>Ambient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</m:t>
                              </m:r>
                              <m:r>
                                <a:rPr lang="en-CL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0.001</m:t>
                              </m:r>
                            </m:oMath>
                          </a14:m>
                          <a:r>
                            <a:rPr lang="en-CL" sz="1400" baseline="0" dirty="0"/>
                            <a:t>K)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 /</a:t>
                          </a:r>
                        </a:p>
                        <a:p>
                          <a:r>
                            <a:rPr lang="en-CL" sz="1400" dirty="0"/>
                            <a:t>Polarimetry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15BDCB0-9F88-F61F-E240-54A9566CB2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9155088"/>
                  </p:ext>
                </p:extLst>
              </p:nvPr>
            </p:nvGraphicFramePr>
            <p:xfrm>
              <a:off x="114460" y="1827026"/>
              <a:ext cx="4457540" cy="354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8770">
                      <a:extLst>
                        <a:ext uri="{9D8B030D-6E8A-4147-A177-3AD203B41FA5}">
                          <a16:colId xmlns:a16="http://schemas.microsoft.com/office/drawing/2014/main" val="2202515231"/>
                        </a:ext>
                      </a:extLst>
                    </a:gridCol>
                    <a:gridCol w="2228770">
                      <a:extLst>
                        <a:ext uri="{9D8B030D-6E8A-4147-A177-3AD203B41FA5}">
                          <a16:colId xmlns:a16="http://schemas.microsoft.com/office/drawing/2014/main" val="3487935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Wavelength coverage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b="0" dirty="0">
                              <a:solidFill>
                                <a:schemeClr val="tx1"/>
                              </a:solidFill>
                            </a:rPr>
                            <a:t>380nm – 690nm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8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Spectral resolution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115000 (HAM) / </a:t>
                          </a:r>
                        </a:p>
                        <a:p>
                          <a:r>
                            <a:rPr lang="en-CL" sz="1400" dirty="0"/>
                            <a:t>80000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29415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Light feed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Fiber optics x 2</a:t>
                          </a:r>
                        </a:p>
                        <a:p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38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Aperture on sky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1” (HAM), 1.4” (EGGS)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934231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Detector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x E2V, 2K x 4K, </a:t>
                          </a:r>
                        </a:p>
                        <a:p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15µm pixels</a:t>
                          </a:r>
                          <a:endParaRPr lang="en-CL" sz="1400" dirty="0"/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07720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Environment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L"/>
                        </a:p>
                      </a:txBody>
                      <a:tcPr>
                        <a:blipFill>
                          <a:blip r:embed="rId3"/>
                          <a:stretch>
                            <a:fillRect l="-101143" t="-443902" r="-1714" b="-15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256791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Observing modes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L" sz="1400" dirty="0"/>
                            <a:t>Simultaneous reference / Simultaneous sky /</a:t>
                          </a:r>
                        </a:p>
                        <a:p>
                          <a:r>
                            <a:rPr lang="en-CL" sz="1400" dirty="0"/>
                            <a:t>Polarimetry</a:t>
                          </a:r>
                        </a:p>
                      </a:txBody>
                      <a:tcPr>
                        <a:solidFill>
                          <a:srgbClr val="92D050">
                            <a:alpha val="52427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1892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5C623F5-EAC2-92DB-E7ED-7B50388E38FD}"/>
              </a:ext>
            </a:extLst>
          </p:cNvPr>
          <p:cNvSpPr txBox="1"/>
          <p:nvPr/>
        </p:nvSpPr>
        <p:spPr>
          <a:xfrm>
            <a:off x="1423684" y="1126215"/>
            <a:ext cx="1622560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3200" b="1" dirty="0">
                <a:solidFill>
                  <a:schemeClr val="tx1"/>
                </a:solidFill>
              </a:rPr>
              <a:t>HARPS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869C1-5861-7998-40DE-48D7AABD8214}"/>
              </a:ext>
            </a:extLst>
          </p:cNvPr>
          <p:cNvSpPr txBox="1"/>
          <p:nvPr/>
        </p:nvSpPr>
        <p:spPr>
          <a:xfrm>
            <a:off x="6097758" y="1126215"/>
            <a:ext cx="1439818" cy="58477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CL" sz="3200" b="1" dirty="0"/>
              <a:t>NIRPS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C13472F-4C6C-4C45-96C4-257BB91B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0" y="5384276"/>
            <a:ext cx="2039041" cy="1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NIRPS_BackEndOpticalDesign">
            <a:extLst>
              <a:ext uri="{FF2B5EF4-FFF2-40B4-BE49-F238E27FC236}">
                <a16:creationId xmlns:a16="http://schemas.microsoft.com/office/drawing/2014/main" id="{ABAFC763-12F5-3BEE-66A5-2D74145BF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75" y="5410848"/>
            <a:ext cx="1534083" cy="14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NIRPS instrument">
            <a:extLst>
              <a:ext uri="{FF2B5EF4-FFF2-40B4-BE49-F238E27FC236}">
                <a16:creationId xmlns:a16="http://schemas.microsoft.com/office/drawing/2014/main" id="{536CCE89-083C-3771-66B9-7885585B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29" y="5374356"/>
            <a:ext cx="2247945" cy="1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2BC8B1F-BF0D-D933-ABD5-A1C186D7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19" y="5355628"/>
            <a:ext cx="2039041" cy="15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771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3082E-B7FD-F319-C616-47729D998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D00F6-4D2D-C1A4-AF77-3FEA3708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3C19B9-A759-CAEB-2FEB-3B7848B4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NIRPS + HARPS OB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B47591E-CEDD-8995-11F7-EE7F25A9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94" y="1091434"/>
            <a:ext cx="7772400" cy="53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14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25CEBB-DFE9-1E5D-50D6-C7BC2B088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5ABE8-308A-DEA2-38C9-DCFAD09C9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26C883-3A41-EE51-E2D3-E5474467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NIRPS Operation panels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840F5DE-FA11-D438-5732-D5F50956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DCD0D-5292-52D0-0E02-38C9FA94B54B}"/>
              </a:ext>
            </a:extLst>
          </p:cNvPr>
          <p:cNvSpPr txBox="1"/>
          <p:nvPr/>
        </p:nvSpPr>
        <p:spPr>
          <a:xfrm>
            <a:off x="180109" y="2756722"/>
            <a:ext cx="94128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2800" dirty="0"/>
              <a:t>BOB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AAEE9-E343-F5A5-61AD-571371352C32}"/>
              </a:ext>
            </a:extLst>
          </p:cNvPr>
          <p:cNvSpPr txBox="1"/>
          <p:nvPr/>
        </p:nvSpPr>
        <p:spPr>
          <a:xfrm>
            <a:off x="1883125" y="2756228"/>
            <a:ext cx="7024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2800" dirty="0"/>
              <a:t>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34368-5C0E-5D43-7006-A1069946B7D2}"/>
              </a:ext>
            </a:extLst>
          </p:cNvPr>
          <p:cNvSpPr txBox="1"/>
          <p:nvPr/>
        </p:nvSpPr>
        <p:spPr>
          <a:xfrm>
            <a:off x="2973486" y="2325341"/>
            <a:ext cx="14045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2800" dirty="0"/>
              <a:t>Center </a:t>
            </a:r>
          </a:p>
          <a:p>
            <a:r>
              <a:rPr lang="en-CL" sz="2800" dirty="0"/>
              <a:t>&amp; guide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1FBD5-E31E-07B4-8779-17CDA9F241F4}"/>
              </a:ext>
            </a:extLst>
          </p:cNvPr>
          <p:cNvSpPr txBox="1"/>
          <p:nvPr/>
        </p:nvSpPr>
        <p:spPr>
          <a:xfrm>
            <a:off x="4765963" y="2721674"/>
            <a:ext cx="270138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2800" dirty="0"/>
              <a:t>Adaptive Optics</a:t>
            </a:r>
          </a:p>
        </p:txBody>
      </p:sp>
    </p:spTree>
    <p:extLst>
      <p:ext uri="{BB962C8B-B14F-4D97-AF65-F5344CB8AC3E}">
        <p14:creationId xmlns:p14="http://schemas.microsoft.com/office/powerpoint/2010/main" val="591322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F18E59-03F0-FD16-4E1C-B560FE0C9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6018C-77C6-D60F-765F-96CD85E5F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4555E7-070F-8430-CAF1-4FD94925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NIRPS AO panel</a:t>
            </a:r>
          </a:p>
        </p:txBody>
      </p:sp>
      <p:pic>
        <p:nvPicPr>
          <p:cNvPr id="20486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81961E5-1C24-4136-D7EA-59C6A017C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2" t="2" r="12611" b="19505"/>
          <a:stretch/>
        </p:blipFill>
        <p:spPr bwMode="auto">
          <a:xfrm>
            <a:off x="826294" y="1244612"/>
            <a:ext cx="7398327" cy="50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15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A9D9A-ACB6-BDCD-06ED-5A72CF81F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66019-4C77-16EF-9461-4BE488728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1A5A8F-CA36-C06A-3FE7-67104165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Final remarks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18D342-24DB-762E-3E2E-CACB5FB0F104}"/>
              </a:ext>
            </a:extLst>
          </p:cNvPr>
          <p:cNvSpPr txBox="1"/>
          <p:nvPr/>
        </p:nvSpPr>
        <p:spPr>
          <a:xfrm>
            <a:off x="180413" y="1916532"/>
            <a:ext cx="87831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L" dirty="0"/>
              <a:t>Both instruments are at the top of their rank, </a:t>
            </a:r>
          </a:p>
          <a:p>
            <a:r>
              <a:rPr lang="en-CL" dirty="0"/>
              <a:t>     inherit an experience several decades long, </a:t>
            </a:r>
          </a:p>
          <a:p>
            <a:r>
              <a:rPr lang="en-CL" dirty="0"/>
              <a:t>     and are the product of continuous innovation.</a:t>
            </a:r>
          </a:p>
          <a:p>
            <a:pPr marL="285750" indent="-285750">
              <a:buFont typeface="Wingdings" pitchFamily="2" charset="2"/>
              <a:buChar char="Ø"/>
            </a:pPr>
            <a:endParaRPr lang="en-CL" dirty="0"/>
          </a:p>
          <a:p>
            <a:pPr marL="285750" indent="-285750">
              <a:buFont typeface="Wingdings" pitchFamily="2" charset="2"/>
              <a:buChar char="Ø"/>
            </a:pPr>
            <a:r>
              <a:rPr lang="en-CL" dirty="0"/>
              <a:t>The ensemble HARPS + NIRPS is the first Extreme-Precision RV instrument </a:t>
            </a:r>
          </a:p>
          <a:p>
            <a:r>
              <a:rPr lang="en-CL" dirty="0"/>
              <a:t>	ranging from 380nm to 1850nm.</a:t>
            </a:r>
          </a:p>
          <a:p>
            <a:endParaRPr lang="en-CL" dirty="0"/>
          </a:p>
          <a:p>
            <a:pPr marL="285750" indent="-285750">
              <a:buFont typeface="Wingdings" pitchFamily="2" charset="2"/>
              <a:buChar char="Ø"/>
            </a:pPr>
            <a:r>
              <a:rPr lang="en-CL" dirty="0"/>
              <a:t>HARPS is the spectrograph with the longest baseline for LFC calibrations to date.</a:t>
            </a:r>
          </a:p>
          <a:p>
            <a:pPr marL="285750" indent="-285750">
              <a:buFont typeface="Wingdings" pitchFamily="2" charset="2"/>
              <a:buChar char="Ø"/>
            </a:pPr>
            <a:endParaRPr lang="en-CL" dirty="0"/>
          </a:p>
          <a:p>
            <a:pPr marL="285750" indent="-285750">
              <a:buFont typeface="Wingdings" pitchFamily="2" charset="2"/>
              <a:buChar char="Ø"/>
            </a:pPr>
            <a:r>
              <a:rPr lang="en-CL" dirty="0"/>
              <a:t>Despite the overall complexity the operation scheme is very easy.</a:t>
            </a:r>
          </a:p>
          <a:p>
            <a:pPr marL="285750" indent="-285750">
              <a:buFont typeface="Wingdings" pitchFamily="2" charset="2"/>
              <a:buChar char="Ø"/>
            </a:pPr>
            <a:endParaRPr lang="en-CL" dirty="0"/>
          </a:p>
          <a:p>
            <a:pPr marL="285750" indent="-285750">
              <a:buFont typeface="Wingdings" pitchFamily="2" charset="2"/>
              <a:buChar char="Ø"/>
            </a:pPr>
            <a:r>
              <a:rPr lang="en-CL" dirty="0"/>
              <a:t>Both instruments have online pipelines that supply final science data products.</a:t>
            </a:r>
          </a:p>
          <a:p>
            <a:pPr marL="285750" indent="-285750">
              <a:buFont typeface="Wingdings" pitchFamily="2" charset="2"/>
              <a:buChar char="Ø"/>
            </a:pPr>
            <a:endParaRPr lang="en-CL" dirty="0"/>
          </a:p>
          <a:p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83666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3C5625-B8D1-6EF6-2AA2-2A5B22E3C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7BDAD-ED19-98F1-9689-0FBD7924F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4E7EF2-899E-6C05-0DDB-A54E3E5F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HARPS &amp; NIRPS</a:t>
            </a:r>
            <a:br>
              <a:rPr lang="en-CL" dirty="0"/>
            </a:br>
            <a:r>
              <a:rPr lang="en-CL" dirty="0"/>
              <a:t>Inherit from a rich past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8ABA3-69A7-9495-3876-9F5D895C9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81" y="1073195"/>
            <a:ext cx="2266119" cy="3403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A7103-C973-8446-F9A0-DFB816CA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963"/>
            <a:ext cx="3715475" cy="2794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869B3-A568-3B17-971F-2778C1191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185" y="4135293"/>
            <a:ext cx="3630276" cy="2722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45781-18FE-A81B-EF71-7255ED9F5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457" y="4035990"/>
            <a:ext cx="3766543" cy="2822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543D55-53BF-3953-BB93-F2F60AEBC7CF}"/>
              </a:ext>
            </a:extLst>
          </p:cNvPr>
          <p:cNvSpPr txBox="1"/>
          <p:nvPr/>
        </p:nvSpPr>
        <p:spPr>
          <a:xfrm>
            <a:off x="3715475" y="1079963"/>
            <a:ext cx="1270412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CORAVEL</a:t>
            </a:r>
          </a:p>
          <a:p>
            <a:r>
              <a:rPr lang="en-CL" dirty="0"/>
              <a:t>250m/s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81D15-649A-38B4-0F45-2A1B6779A9C2}"/>
              </a:ext>
            </a:extLst>
          </p:cNvPr>
          <p:cNvSpPr txBox="1"/>
          <p:nvPr/>
        </p:nvSpPr>
        <p:spPr>
          <a:xfrm>
            <a:off x="5842000" y="1079963"/>
            <a:ext cx="103105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ELODIE</a:t>
            </a:r>
          </a:p>
          <a:p>
            <a:r>
              <a:rPr lang="en-CL" dirty="0"/>
              <a:t>10m/s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D4127-72E3-C62C-65FD-18031F8B18A3}"/>
              </a:ext>
            </a:extLst>
          </p:cNvPr>
          <p:cNvSpPr txBox="1"/>
          <p:nvPr/>
        </p:nvSpPr>
        <p:spPr>
          <a:xfrm>
            <a:off x="2897613" y="4153211"/>
            <a:ext cx="1197764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CORALIE</a:t>
            </a:r>
          </a:p>
          <a:p>
            <a:r>
              <a:rPr lang="en-CL" dirty="0"/>
              <a:t>5m/s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12DEB-5283-225F-2047-483D0A9F9881}"/>
              </a:ext>
            </a:extLst>
          </p:cNvPr>
          <p:cNvSpPr txBox="1"/>
          <p:nvPr/>
        </p:nvSpPr>
        <p:spPr>
          <a:xfrm>
            <a:off x="4383797" y="5583622"/>
            <a:ext cx="979755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dirty="0"/>
              <a:t>HARPS</a:t>
            </a:r>
          </a:p>
          <a:p>
            <a:r>
              <a:rPr lang="en-CL" dirty="0"/>
              <a:t>1m/s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62201-52A4-FC42-23A5-E15C5202BFD8}"/>
              </a:ext>
            </a:extLst>
          </p:cNvPr>
          <p:cNvSpPr txBox="1"/>
          <p:nvPr/>
        </p:nvSpPr>
        <p:spPr>
          <a:xfrm>
            <a:off x="4572000" y="6363730"/>
            <a:ext cx="6976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b="1" dirty="0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DEA7D-B20C-0AD5-C0A1-132BB1ED1347}"/>
              </a:ext>
            </a:extLst>
          </p:cNvPr>
          <p:cNvSpPr txBox="1"/>
          <p:nvPr/>
        </p:nvSpPr>
        <p:spPr>
          <a:xfrm>
            <a:off x="3068917" y="4924909"/>
            <a:ext cx="6976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55E3D1-ACAD-5386-38C0-CAE21AEF14B2}"/>
              </a:ext>
            </a:extLst>
          </p:cNvPr>
          <p:cNvSpPr txBox="1"/>
          <p:nvPr/>
        </p:nvSpPr>
        <p:spPr>
          <a:xfrm>
            <a:off x="6008711" y="1858711"/>
            <a:ext cx="6976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b="1" dirty="0">
                <a:solidFill>
                  <a:srgbClr val="FF0000"/>
                </a:solidFill>
              </a:rPr>
              <a:t>1993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CD0AD-7063-F2C7-2794-C01301C53A6A}"/>
              </a:ext>
            </a:extLst>
          </p:cNvPr>
          <p:cNvSpPr txBox="1"/>
          <p:nvPr/>
        </p:nvSpPr>
        <p:spPr>
          <a:xfrm>
            <a:off x="4016274" y="1828109"/>
            <a:ext cx="6976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L" b="1" dirty="0">
                <a:solidFill>
                  <a:srgbClr val="FF0000"/>
                </a:solidFill>
              </a:rPr>
              <a:t>1981</a:t>
            </a:r>
          </a:p>
        </p:txBody>
      </p:sp>
    </p:spTree>
    <p:extLst>
      <p:ext uri="{BB962C8B-B14F-4D97-AF65-F5344CB8AC3E}">
        <p14:creationId xmlns:p14="http://schemas.microsoft.com/office/powerpoint/2010/main" val="52684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36DBD7-C3F3-F7BF-595D-AD0CD4F23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67BBE-02C1-E058-B948-BE79068E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84724-032B-15ED-D43D-2FF4DD7C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344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699C8-A927-3E7F-9A67-98FF20B1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87" y="3867806"/>
            <a:ext cx="4160882" cy="2990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2AAC2-64EC-6502-22FB-F5BDFD94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483" y="1930309"/>
            <a:ext cx="2017986" cy="1937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D9DD7-8C49-A28E-889F-EB13475CA77F}"/>
              </a:ext>
            </a:extLst>
          </p:cNvPr>
          <p:cNvSpPr txBox="1"/>
          <p:nvPr/>
        </p:nvSpPr>
        <p:spPr>
          <a:xfrm>
            <a:off x="2601853" y="5516954"/>
            <a:ext cx="1842172" cy="1200329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CL" sz="2400" b="1" dirty="0"/>
              <a:t>Nobel prize</a:t>
            </a:r>
          </a:p>
          <a:p>
            <a:pPr algn="ctr"/>
            <a:r>
              <a:rPr lang="en-CL" sz="2400" b="1" dirty="0"/>
              <a:t>in Physics </a:t>
            </a:r>
          </a:p>
          <a:p>
            <a:pPr algn="ctr"/>
            <a:r>
              <a:rPr lang="en-CL" sz="2400" b="1" dirty="0"/>
              <a:t>2019</a:t>
            </a:r>
          </a:p>
        </p:txBody>
      </p:sp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82E30007-4E69-0CCA-6BE3-7B2643816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03334"/>
            <a:ext cx="2094291" cy="28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FFA514-F06A-8311-BDE4-0290BAC4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La Silla School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1BFEB-D6A2-37AF-D69C-5B43BF85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7D489-BFA3-0B2C-CAFD-5F45388C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Planets detections (RV only)</a:t>
            </a:r>
          </a:p>
        </p:txBody>
      </p:sp>
      <p:pic>
        <p:nvPicPr>
          <p:cNvPr id="6" name="Picture 5" descr="A graph showing a number of black dots&#10;&#10;Description automatically generated">
            <a:extLst>
              <a:ext uri="{FF2B5EF4-FFF2-40B4-BE49-F238E27FC236}">
                <a16:creationId xmlns:a16="http://schemas.microsoft.com/office/drawing/2014/main" id="{2B0EB2CE-FB1A-6EDE-4E36-C04881B7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13" y="1200704"/>
            <a:ext cx="6710287" cy="52524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12716-2982-DFF4-1E05-74863113EEC1}"/>
              </a:ext>
            </a:extLst>
          </p:cNvPr>
          <p:cNvCxnSpPr>
            <a:cxnSpLocks/>
          </p:cNvCxnSpPr>
          <p:nvPr/>
        </p:nvCxnSpPr>
        <p:spPr bwMode="auto">
          <a:xfrm>
            <a:off x="3072809" y="3115340"/>
            <a:ext cx="4136065" cy="300539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AF1126-A9C3-A514-6888-E57F6F77D466}"/>
              </a:ext>
            </a:extLst>
          </p:cNvPr>
          <p:cNvSpPr txBox="1"/>
          <p:nvPr/>
        </p:nvSpPr>
        <p:spPr>
          <a:xfrm>
            <a:off x="767817" y="1717118"/>
            <a:ext cx="1809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Moore’s law for </a:t>
            </a:r>
          </a:p>
          <a:p>
            <a:r>
              <a:rPr lang="en-US" dirty="0"/>
              <a:t>E</a:t>
            </a:r>
            <a:r>
              <a:rPr lang="en-CL" dirty="0"/>
              <a:t>xo-planets ? </a:t>
            </a:r>
          </a:p>
          <a:p>
            <a:endParaRPr lang="en-CL" dirty="0"/>
          </a:p>
          <a:p>
            <a:endParaRPr lang="en-CL" dirty="0"/>
          </a:p>
          <a:p>
            <a:r>
              <a:rPr lang="en-CL" dirty="0"/>
              <a:t>Flattening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AD5A5-688D-0870-A6F3-3A82BCE6652B}"/>
              </a:ext>
            </a:extLst>
          </p:cNvPr>
          <p:cNvSpPr txBox="1"/>
          <p:nvPr/>
        </p:nvSpPr>
        <p:spPr>
          <a:xfrm>
            <a:off x="71529" y="3526898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There is more </a:t>
            </a:r>
          </a:p>
          <a:p>
            <a:r>
              <a:rPr lang="en-CL" dirty="0"/>
              <a:t>than just the planet…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B62C30-5880-F896-AEA7-0441996DD352}"/>
              </a:ext>
            </a:extLst>
          </p:cNvPr>
          <p:cNvSpPr/>
          <p:nvPr/>
        </p:nvSpPr>
        <p:spPr bwMode="auto">
          <a:xfrm>
            <a:off x="2724541" y="3194446"/>
            <a:ext cx="415159" cy="365126"/>
          </a:xfrm>
          <a:prstGeom prst="ellipse">
            <a:avLst/>
          </a:prstGeom>
          <a:solidFill>
            <a:schemeClr val="bg1">
              <a:alpha val="0"/>
            </a:schemeClr>
          </a:solidFill>
          <a:ln w="38100" cap="flat" cmpd="thinThick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L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98470-E401-0196-C3D9-500B81CA0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52" y="4481652"/>
            <a:ext cx="2592219" cy="163908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62635B-4D7D-EC9E-7685-C55193788C80}"/>
              </a:ext>
            </a:extLst>
          </p:cNvPr>
          <p:cNvCxnSpPr>
            <a:cxnSpLocks/>
          </p:cNvCxnSpPr>
          <p:nvPr/>
        </p:nvCxnSpPr>
        <p:spPr bwMode="auto">
          <a:xfrm>
            <a:off x="6285186" y="5667806"/>
            <a:ext cx="285881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1DCB0AC-5158-DADD-2641-E34D9FD197C4}"/>
              </a:ext>
            </a:extLst>
          </p:cNvPr>
          <p:cNvSpPr txBox="1"/>
          <p:nvPr/>
        </p:nvSpPr>
        <p:spPr>
          <a:xfrm>
            <a:off x="8071943" y="5657296"/>
            <a:ext cx="56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123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652"/>
            <a:ext cx="8229600" cy="88099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“planetary signature” ...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3472"/>
            <a:ext cx="2633921" cy="365125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La Silla School 2025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>
                <a:solidFill>
                  <a:srgbClr val="FFFF00"/>
                </a:solidFill>
              </a:rPr>
              <a:t>8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4"/>
          <p:cNvSpPr>
            <a:spLocks noGrp="1"/>
          </p:cNvSpPr>
          <p:nvPr>
            <p:ph idx="1"/>
          </p:nvPr>
        </p:nvSpPr>
        <p:spPr bwMode="auto">
          <a:xfrm>
            <a:off x="0" y="4220787"/>
            <a:ext cx="6922068" cy="213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normAutofit/>
          </a:bodyPr>
          <a:lstStyle/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2400" b="0" dirty="0">
                <a:solidFill>
                  <a:srgbClr val="33FF33"/>
                </a:solidFill>
                <a:latin typeface="Tahoma" charset="0"/>
                <a:sym typeface="Tahoma" charset="0"/>
              </a:rPr>
              <a:t>Jupiter 		@ 5 AU 	: 12.7 </a:t>
            </a:r>
            <a:r>
              <a:rPr lang="en-US" sz="2400" b="0" dirty="0" err="1">
                <a:solidFill>
                  <a:srgbClr val="33FF33"/>
                </a:solidFill>
                <a:latin typeface="Tahoma" charset="0"/>
                <a:sym typeface="Tahoma" charset="0"/>
              </a:rPr>
              <a:t>m</a:t>
            </a:r>
            <a:r>
              <a:rPr lang="en-US" sz="2400" b="0" dirty="0">
                <a:solidFill>
                  <a:srgbClr val="33FF33"/>
                </a:solidFill>
                <a:latin typeface="Tahoma" charset="0"/>
                <a:sym typeface="Tahoma" charset="0"/>
              </a:rPr>
              <a:t> s</a:t>
            </a:r>
            <a:r>
              <a:rPr lang="en-US" sz="2400" b="0" baseline="30000" dirty="0">
                <a:solidFill>
                  <a:srgbClr val="33FF33"/>
                </a:solidFill>
                <a:latin typeface="Tahoma" charset="0"/>
                <a:sym typeface="Tahoma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2400" b="0" dirty="0">
                <a:solidFill>
                  <a:srgbClr val="33FF33"/>
                </a:solidFill>
                <a:latin typeface="Tahoma" charset="0"/>
                <a:sym typeface="Tahoma" charset="0"/>
              </a:rPr>
              <a:t>Super-Earth (5 M</a:t>
            </a:r>
            <a:r>
              <a:rPr lang="en-US" sz="2400" b="0" baseline="-20000" dirty="0">
                <a:solidFill>
                  <a:srgbClr val="33FF33"/>
                </a:solidFill>
                <a:latin typeface="Symbol" charset="2"/>
                <a:sym typeface="Symbol" charset="2"/>
              </a:rPr>
              <a:t></a:t>
            </a:r>
            <a:r>
              <a:rPr lang="en-US" sz="2400" b="0" dirty="0">
                <a:solidFill>
                  <a:srgbClr val="33FF33"/>
                </a:solidFill>
                <a:latin typeface="Tahoma" charset="0"/>
                <a:sym typeface="Tahoma" charset="0"/>
              </a:rPr>
              <a:t>) 	@ .1 AU 	: 1.4 </a:t>
            </a:r>
            <a:r>
              <a:rPr lang="en-US" sz="2400" b="0" dirty="0" err="1">
                <a:solidFill>
                  <a:srgbClr val="33FF33"/>
                </a:solidFill>
                <a:latin typeface="Tahoma" charset="0"/>
                <a:sym typeface="Tahoma" charset="0"/>
              </a:rPr>
              <a:t>m</a:t>
            </a:r>
            <a:r>
              <a:rPr lang="en-US" sz="2400" b="0" dirty="0">
                <a:solidFill>
                  <a:srgbClr val="33FF33"/>
                </a:solidFill>
                <a:latin typeface="Tahoma" charset="0"/>
                <a:sym typeface="Tahoma" charset="0"/>
              </a:rPr>
              <a:t> s</a:t>
            </a:r>
            <a:r>
              <a:rPr lang="en-US" sz="2400" b="0" baseline="30000" dirty="0">
                <a:solidFill>
                  <a:srgbClr val="33FF33"/>
                </a:solidFill>
                <a:latin typeface="Tahoma" charset="0"/>
                <a:sym typeface="Tahoma" charset="0"/>
              </a:rPr>
              <a:t>-1 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2400" b="0" dirty="0">
                <a:solidFill>
                  <a:srgbClr val="FFFF00"/>
                </a:solidFill>
                <a:latin typeface="Tahoma" charset="0"/>
                <a:sym typeface="Tahoma" charset="0"/>
              </a:rPr>
              <a:t>Super-Earth (5 M</a:t>
            </a:r>
            <a:r>
              <a:rPr lang="en-US" sz="2400" b="0" baseline="-20000" dirty="0">
                <a:solidFill>
                  <a:srgbClr val="FFFF00"/>
                </a:solidFill>
                <a:latin typeface="Symbol" charset="2"/>
                <a:sym typeface="Symbol" charset="2"/>
              </a:rPr>
              <a:t></a:t>
            </a:r>
            <a:r>
              <a:rPr lang="en-US" sz="2400" b="0" dirty="0">
                <a:solidFill>
                  <a:srgbClr val="FFFF00"/>
                </a:solidFill>
                <a:latin typeface="Tahoma" charset="0"/>
                <a:sym typeface="Tahoma" charset="0"/>
              </a:rPr>
              <a:t>) 	@ 1 AU 	: 0.45 </a:t>
            </a:r>
            <a:r>
              <a:rPr lang="en-US" sz="2400" b="0" dirty="0" err="1">
                <a:solidFill>
                  <a:srgbClr val="FFFF00"/>
                </a:solidFill>
                <a:latin typeface="Tahoma" charset="0"/>
                <a:sym typeface="Tahoma" charset="0"/>
              </a:rPr>
              <a:t>m</a:t>
            </a:r>
            <a:r>
              <a:rPr lang="en-US" sz="2400" b="0" dirty="0">
                <a:solidFill>
                  <a:srgbClr val="FFFF00"/>
                </a:solidFill>
                <a:latin typeface="Tahoma" charset="0"/>
                <a:sym typeface="Tahoma" charset="0"/>
              </a:rPr>
              <a:t> s</a:t>
            </a:r>
            <a:r>
              <a:rPr lang="en-US" sz="2400" b="0" baseline="30000" dirty="0">
                <a:solidFill>
                  <a:srgbClr val="FFFF00"/>
                </a:solidFill>
                <a:latin typeface="Tahoma" charset="0"/>
                <a:sym typeface="Tahoma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2400" b="0" dirty="0">
                <a:solidFill>
                  <a:srgbClr val="FF0000"/>
                </a:solidFill>
                <a:latin typeface="Tahoma" charset="0"/>
                <a:sym typeface="Tahoma" charset="0"/>
              </a:rPr>
              <a:t>Earth 		@ 1 AU 	: 9 cm s</a:t>
            </a:r>
            <a:r>
              <a:rPr lang="en-US" sz="2400" b="0" baseline="30000" dirty="0">
                <a:solidFill>
                  <a:srgbClr val="FF0000"/>
                </a:solidFill>
                <a:latin typeface="Tahoma" charset="0"/>
                <a:sym typeface="Tahoma" charset="0"/>
              </a:rPr>
              <a:t>-1</a:t>
            </a:r>
          </a:p>
        </p:txBody>
      </p:sp>
      <p:graphicFrame>
        <p:nvGraphicFramePr>
          <p:cNvPr id="23554" name="Object 11"/>
          <p:cNvGraphicFramePr>
            <a:graphicFrameLocks noChangeAspect="1"/>
          </p:cNvGraphicFramePr>
          <p:nvPr/>
        </p:nvGraphicFramePr>
        <p:xfrm>
          <a:off x="457200" y="1339577"/>
          <a:ext cx="37211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19300" imgH="457200" progId="Equation.3">
                  <p:embed/>
                </p:oleObj>
              </mc:Choice>
              <mc:Fallback>
                <p:oleObj name="Equation" r:id="rId2" imgW="2019300" imgH="457200" progId="Equation.3">
                  <p:embed/>
                  <p:pic>
                    <p:nvPicPr>
                      <p:cNvPr id="2355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39577"/>
                        <a:ext cx="3721100" cy="842963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Arrow 8"/>
          <p:cNvSpPr/>
          <p:nvPr/>
        </p:nvSpPr>
        <p:spPr>
          <a:xfrm>
            <a:off x="4702828" y="1535243"/>
            <a:ext cx="865209" cy="3628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8611" y="1116516"/>
            <a:ext cx="31838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The inclination angle “</a:t>
            </a:r>
            <a:r>
              <a:rPr lang="en-US" sz="2200" dirty="0" err="1">
                <a:solidFill>
                  <a:schemeClr val="bg1"/>
                </a:solidFill>
              </a:rPr>
              <a:t>i</a:t>
            </a:r>
            <a:r>
              <a:rPr lang="en-US" sz="2200" dirty="0">
                <a:solidFill>
                  <a:schemeClr val="bg1"/>
                </a:solidFill>
              </a:rPr>
              <a:t>” </a:t>
            </a:r>
          </a:p>
          <a:p>
            <a:r>
              <a:rPr lang="en-US" sz="2200" dirty="0">
                <a:solidFill>
                  <a:schemeClr val="bg1"/>
                </a:solidFill>
              </a:rPr>
              <a:t>is unknown =&gt; only the</a:t>
            </a:r>
          </a:p>
          <a:p>
            <a:r>
              <a:rPr lang="en-US" sz="2200" dirty="0">
                <a:solidFill>
                  <a:schemeClr val="bg1"/>
                </a:solidFill>
              </a:rPr>
              <a:t>minimum mass can be </a:t>
            </a:r>
          </a:p>
          <a:p>
            <a:r>
              <a:rPr lang="en-US" sz="2200" dirty="0">
                <a:solidFill>
                  <a:schemeClr val="bg1"/>
                </a:solidFill>
              </a:rPr>
              <a:t>determined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1974705" y="2439225"/>
            <a:ext cx="686089" cy="3210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7426" y="2942773"/>
            <a:ext cx="37016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It is easier to detect planets </a:t>
            </a:r>
          </a:p>
          <a:p>
            <a:r>
              <a:rPr lang="en-US" sz="2200" dirty="0">
                <a:solidFill>
                  <a:schemeClr val="bg1"/>
                </a:solidFill>
              </a:rPr>
              <a:t>around colder, smaller stars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3908" y="4706629"/>
            <a:ext cx="1673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Orbiting a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Solar-type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star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6606714" y="4940692"/>
            <a:ext cx="630708" cy="3768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6019800" y="4220787"/>
            <a:ext cx="533400" cy="19620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1F5CA47C-28E2-F75C-2749-C4701CA4C2D1}"/>
              </a:ext>
            </a:extLst>
          </p:cNvPr>
          <p:cNvSpPr/>
          <p:nvPr/>
        </p:nvSpPr>
        <p:spPr>
          <a:xfrm rot="10800000">
            <a:off x="4702828" y="3146055"/>
            <a:ext cx="865209" cy="3628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3BCD2-B83A-BC54-A758-97BCEB7E6498}"/>
              </a:ext>
            </a:extLst>
          </p:cNvPr>
          <p:cNvSpPr txBox="1"/>
          <p:nvPr/>
        </p:nvSpPr>
        <p:spPr>
          <a:xfrm>
            <a:off x="5870608" y="2979895"/>
            <a:ext cx="2759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200" dirty="0">
                <a:solidFill>
                  <a:schemeClr val="bg1"/>
                </a:solidFill>
              </a:rPr>
              <a:t>Motivation for a NIR </a:t>
            </a:r>
          </a:p>
          <a:p>
            <a:r>
              <a:rPr lang="en-CL" sz="2200" dirty="0">
                <a:solidFill>
                  <a:schemeClr val="bg1"/>
                </a:solidFill>
              </a:rPr>
              <a:t>planet searcher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D5DB-A3CE-BFE5-A497-6F300289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Constraints on spectrograph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D7677-A33B-7060-2A99-439BEB88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School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3EAF5-8B78-BEA9-0613-C6424BE4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C893-3FB6-7145-8BC0-ED39A0900091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7114-D72C-DB13-7919-A8F258F8536C}"/>
              </a:ext>
            </a:extLst>
          </p:cNvPr>
          <p:cNvSpPr txBox="1"/>
          <p:nvPr/>
        </p:nvSpPr>
        <p:spPr>
          <a:xfrm>
            <a:off x="0" y="1104546"/>
            <a:ext cx="46009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Monotype Sorts" pitchFamily="2" charset="2"/>
              <a:buChar char="P"/>
            </a:pPr>
            <a:r>
              <a:rPr lang="en-US" altLang="en-CL" sz="2400" b="1" dirty="0">
                <a:solidFill>
                  <a:schemeClr val="tx2"/>
                </a:solidFill>
              </a:rPr>
              <a:t>  Metrological stability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0C06B1D-9AFD-D3AD-D278-3B05DF57B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68591"/>
              </p:ext>
            </p:extLst>
          </p:nvPr>
        </p:nvGraphicFramePr>
        <p:xfrm>
          <a:off x="134609" y="1558926"/>
          <a:ext cx="8766323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380">
                  <a:extLst>
                    <a:ext uri="{9D8B030D-6E8A-4147-A177-3AD203B41FA5}">
                      <a16:colId xmlns:a16="http://schemas.microsoft.com/office/drawing/2014/main" val="512070147"/>
                    </a:ext>
                  </a:extLst>
                </a:gridCol>
                <a:gridCol w="1307940">
                  <a:extLst>
                    <a:ext uri="{9D8B030D-6E8A-4147-A177-3AD203B41FA5}">
                      <a16:colId xmlns:a16="http://schemas.microsoft.com/office/drawing/2014/main" val="2511846099"/>
                    </a:ext>
                  </a:extLst>
                </a:gridCol>
                <a:gridCol w="1064870">
                  <a:extLst>
                    <a:ext uri="{9D8B030D-6E8A-4147-A177-3AD203B41FA5}">
                      <a16:colId xmlns:a16="http://schemas.microsoft.com/office/drawing/2014/main" val="663167225"/>
                    </a:ext>
                  </a:extLst>
                </a:gridCol>
                <a:gridCol w="1917229">
                  <a:extLst>
                    <a:ext uri="{9D8B030D-6E8A-4147-A177-3AD203B41FA5}">
                      <a16:colId xmlns:a16="http://schemas.microsoft.com/office/drawing/2014/main" val="3713886429"/>
                    </a:ext>
                  </a:extLst>
                </a:gridCol>
                <a:gridCol w="1689904">
                  <a:extLst>
                    <a:ext uri="{9D8B030D-6E8A-4147-A177-3AD203B41FA5}">
                      <a16:colId xmlns:a16="http://schemas.microsoft.com/office/drawing/2014/main" val="159081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Planet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Mass (M</a:t>
                      </a:r>
                      <a:r>
                        <a:rPr lang="en-CL" baseline="-25000" dirty="0"/>
                        <a:t>Jup</a:t>
                      </a:r>
                      <a:r>
                        <a:rPr lang="en-C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K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HARPS/NIRPS </a:t>
                      </a:r>
                    </a:p>
                    <a:p>
                      <a:r>
                        <a:rPr lang="en-US" dirty="0"/>
                        <a:t>s</a:t>
                      </a:r>
                      <a:r>
                        <a:rPr lang="en-CL" dirty="0"/>
                        <a:t>hift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ESPRESSO shift 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35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Mercury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1.74 x 10</a:t>
                      </a:r>
                      <a:r>
                        <a:rPr lang="en-CL" baseline="30000" dirty="0"/>
                        <a:t>-4</a:t>
                      </a: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863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2.56 x 10</a:t>
                      </a:r>
                      <a:r>
                        <a:rPr lang="en-CL" baseline="30000" dirty="0"/>
                        <a:t>-3</a:t>
                      </a: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0.086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79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3.15 x 10</a:t>
                      </a:r>
                      <a:r>
                        <a:rPr lang="en-CL" baseline="30000" dirty="0"/>
                        <a:t>-3</a:t>
                      </a: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94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3.38 x 10</a:t>
                      </a:r>
                      <a:r>
                        <a:rPr lang="en-CL" baseline="30000" dirty="0"/>
                        <a:t>-4</a:t>
                      </a: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10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388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355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Saturn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0.299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85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0.046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684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0.054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77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L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L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L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L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L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HARPS/NIRPS requirem.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12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ESPRESSO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34750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4C85EA4-AEAB-E9E7-93C5-C0437781A48E}"/>
              </a:ext>
            </a:extLst>
          </p:cNvPr>
          <p:cNvSpPr txBox="1"/>
          <p:nvPr/>
        </p:nvSpPr>
        <p:spPr>
          <a:xfrm>
            <a:off x="3821876" y="1135324"/>
            <a:ext cx="4411785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L" sz="2200" b="1" dirty="0"/>
              <a:t>Silicon lattice constant: 0.54nm</a:t>
            </a:r>
          </a:p>
        </p:txBody>
      </p:sp>
    </p:spTree>
    <p:extLst>
      <p:ext uri="{BB962C8B-B14F-4D97-AF65-F5344CB8AC3E}">
        <p14:creationId xmlns:p14="http://schemas.microsoft.com/office/powerpoint/2010/main" val="371080961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C00559F-451C-524C-8324-FBCB0AE24675}" vid="{18CD20FD-EF2A-0141-9ACC-5DA2D8395D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dcmitype/"/>
    <ds:schemaRef ds:uri="fe6bf98e-3663-4d33-9299-74b2d3a86f36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9725</TotalTime>
  <Words>1838</Words>
  <Application>Microsoft Macintosh PowerPoint</Application>
  <PresentationFormat>On-screen Show (4:3)</PresentationFormat>
  <Paragraphs>479</Paragraphs>
  <Slides>43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ArialMT</vt:lpstr>
      <vt:lpstr>Calibri</vt:lpstr>
      <vt:lpstr>Cambria Math</vt:lpstr>
      <vt:lpstr>Monotype Sorts</vt:lpstr>
      <vt:lpstr>Symbol</vt:lpstr>
      <vt:lpstr>Tahoma</vt:lpstr>
      <vt:lpstr>Wingdings</vt:lpstr>
      <vt:lpstr>Default Theme</vt:lpstr>
      <vt:lpstr>Equation</vt:lpstr>
      <vt:lpstr>PowerPoint Presentation</vt:lpstr>
      <vt:lpstr>A bit of History</vt:lpstr>
      <vt:lpstr>HARPS &amp; NIRPS: how do they detect planets ? </vt:lpstr>
      <vt:lpstr>Basics of HARPS &amp; NIRPS high resolution spectrographs</vt:lpstr>
      <vt:lpstr>HARPS &amp; NIRPS Inherit from a rich past</vt:lpstr>
      <vt:lpstr>PowerPoint Presentation</vt:lpstr>
      <vt:lpstr>Planets detections (RV only)</vt:lpstr>
      <vt:lpstr>The “planetary signature” ...</vt:lpstr>
      <vt:lpstr>Constraints on spectrograph design</vt:lpstr>
      <vt:lpstr>Constraints on spectrograph design</vt:lpstr>
      <vt:lpstr>Constraints on spectrograph design</vt:lpstr>
      <vt:lpstr>Constraints on spectrograph design</vt:lpstr>
      <vt:lpstr>Metrological stability I: spectrograph</vt:lpstr>
      <vt:lpstr>Metrological stability II: light injection</vt:lpstr>
      <vt:lpstr>Guiding (without octagonal fibers) </vt:lpstr>
      <vt:lpstr>Octogonal fibers (near field)</vt:lpstr>
      <vt:lpstr>Metrological stability III: Detector Thermal stability</vt:lpstr>
      <vt:lpstr>Metrological stability IV: track the unavoidable</vt:lpstr>
      <vt:lpstr>Constraints on spectrograph design</vt:lpstr>
      <vt:lpstr>Daily Calibrations</vt:lpstr>
      <vt:lpstr>Wavelength calibration</vt:lpstr>
      <vt:lpstr>Hollow cathod lamps (ThAr)</vt:lpstr>
      <vt:lpstr>Limitation of traditional calibrators</vt:lpstr>
      <vt:lpstr>The “ideal calibrator”</vt:lpstr>
      <vt:lpstr>PowerPoint Presentation</vt:lpstr>
      <vt:lpstr>Laser Frequency Comb</vt:lpstr>
      <vt:lpstr>Laser Frequency Comb</vt:lpstr>
      <vt:lpstr>Fabry-Perot       </vt:lpstr>
      <vt:lpstr>Basics of HARPS &amp; NIRPS high resolution spectrographs</vt:lpstr>
      <vt:lpstr>Basics of HARPS &amp; NIRPS high resolution spectrographs</vt:lpstr>
      <vt:lpstr>Modal noise</vt:lpstr>
      <vt:lpstr>Pipeline</vt:lpstr>
      <vt:lpstr>Pipeline</vt:lpstr>
      <vt:lpstr>Operations</vt:lpstr>
      <vt:lpstr>HARPS acquisition</vt:lpstr>
      <vt:lpstr>HARPS SCIENCE</vt:lpstr>
      <vt:lpstr>HARPS OB</vt:lpstr>
      <vt:lpstr>NIRPS + HARPS ACQUISITION</vt:lpstr>
      <vt:lpstr>NIRPS + HARPS SCIENCE</vt:lpstr>
      <vt:lpstr>NIRPS + HARPS OB</vt:lpstr>
      <vt:lpstr>NIRPS Operation panels</vt:lpstr>
      <vt:lpstr>NIRPS AO panel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Gaspare Lo Curto</dc:creator>
  <cp:lastModifiedBy>Gaspare Lo Curto</cp:lastModifiedBy>
  <cp:revision>131</cp:revision>
  <dcterms:created xsi:type="dcterms:W3CDTF">2024-02-07T18:29:37Z</dcterms:created>
  <dcterms:modified xsi:type="dcterms:W3CDTF">2026-02-03T02:23:39Z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