
<file path=[Content_Types].xml><?xml version="1.0" encoding="utf-8"?>
<Types xmlns="http://schemas.openxmlformats.org/package/2006/content-types">
  <Default Extension="(null)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5" r:id="rId3"/>
    <p:sldId id="257" r:id="rId4"/>
    <p:sldId id="262" r:id="rId5"/>
    <p:sldId id="258" r:id="rId6"/>
    <p:sldId id="259" r:id="rId7"/>
    <p:sldId id="260" r:id="rId8"/>
    <p:sldId id="261" r:id="rId9"/>
    <p:sldId id="264" r:id="rId10"/>
    <p:sldId id="263" r:id="rId11"/>
    <p:sldId id="266" r:id="rId12"/>
    <p:sldId id="267" r:id="rId13"/>
    <p:sldId id="268" r:id="rId14"/>
    <p:sldId id="291" r:id="rId15"/>
    <p:sldId id="269" r:id="rId16"/>
    <p:sldId id="270" r:id="rId17"/>
    <p:sldId id="289" r:id="rId18"/>
    <p:sldId id="271" r:id="rId19"/>
    <p:sldId id="272" r:id="rId20"/>
    <p:sldId id="273" r:id="rId21"/>
    <p:sldId id="290" r:id="rId22"/>
    <p:sldId id="274" r:id="rId23"/>
    <p:sldId id="275" r:id="rId24"/>
    <p:sldId id="276" r:id="rId25"/>
    <p:sldId id="277" r:id="rId26"/>
    <p:sldId id="292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93" r:id="rId36"/>
    <p:sldId id="286" r:id="rId37"/>
    <p:sldId id="287" r:id="rId38"/>
    <p:sldId id="288" r:id="rId39"/>
    <p:sldId id="294" r:id="rId40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4"/>
    <p:restoredTop sz="94670"/>
  </p:normalViewPr>
  <p:slideViewPr>
    <p:cSldViewPr snapToGrid="0">
      <p:cViewPr>
        <p:scale>
          <a:sx n="122" d="100"/>
          <a:sy n="122" d="100"/>
        </p:scale>
        <p:origin x="156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74378-8C1F-8B45-9D51-BEF220BA5B4D}" type="datetimeFigureOut">
              <a:rPr lang="en-CL" smtClean="0"/>
              <a:t>10-02-26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6743B-3AF4-6B40-9D7E-209EE9E5C24F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2967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/>
              <a:t>Show the delay lines and explain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743B-3AF4-6B40-9D7E-209EE9E5C24F}" type="slidenum">
              <a:rPr lang="en-CL" smtClean="0"/>
              <a:t>16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4363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/>
              <a:t>S</a:t>
            </a:r>
            <a:r>
              <a:rPr lang="en-US" dirty="0"/>
              <a:t>h</a:t>
            </a:r>
            <a:r>
              <a:rPr lang="en-CL" dirty="0"/>
              <a:t>ow Around the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36743B-3AF4-6B40-9D7E-209EE9E5C24F}" type="slidenum">
              <a:rPr lang="en-CL" smtClean="0"/>
              <a:t>32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1450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6158-33E5-47C2-E85A-213BBE04C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11A22-AFB3-CFB5-F649-250B823A4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F0B37-8408-E9CF-231C-D089E5A1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93C92-DEC0-5489-0271-703AB720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4E57-2236-43B8-FB90-D5F9E7D8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204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6F9D0-3670-8450-DAF9-6D52A3BE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4679C-9D6A-7D00-41DE-6FC6FEB5B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08DBC-9EEC-D81A-D03B-AB1E8E76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FB241-D7FC-22AB-695B-F1DBF74B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3D7-1857-8F69-E2BF-BF2A52A1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85141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996FB-925C-4645-A7F9-29F1DF6FA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FC56D5-700F-85C5-82EB-85DFE646D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EA3A2-65C0-FF4E-214C-FA6003CD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E2AC8-3F16-3DB6-83BA-3D8473CD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75751-BDEE-597C-1630-9D3AC514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47684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1954-8626-D400-860C-06B6E981E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E3C57-689D-712A-536B-9C90AF956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02936-02FE-2923-7CC3-CBA326E8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E43AE-7A70-6CE8-FC84-FB0172C5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FF187-81F6-FBB2-CC1E-3C18A0E4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3977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E45E-7D82-AB2C-7148-146DACB8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119AE-9531-7B96-67AD-F6E548143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A88DE-4850-0819-671C-E3F2EF00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935D9-7C48-C378-2546-7A430E8F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89317-8E4F-F6C3-C3F2-7E7BAA1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71281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95A50-AF4D-C8E3-F6C5-DAE2D792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21791-2119-C5D5-DD8B-83EDB0E28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82ED9-7AF2-2711-1357-38001988A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E73A6-1E01-E1BE-8474-EEF0BED5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7D00E-4EED-7E58-3EB5-6F5D6F83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8B95C-E19D-0E4A-9E4A-B6C67190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7936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F8E8-2DC6-3A57-2265-7CC24C69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77F08-2F73-B7C6-A447-5F17D0882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7ACB0-DC29-8663-5E6B-4641CC0F0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A9970-BD21-D0CC-999C-C32FD765B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91E5F7-ED0D-5ED2-059C-17D19CCA1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57E75-4CD4-147C-10CA-F6098961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12A3E-CC97-D5EA-CCC0-4AE62E55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94671-7447-B5F7-3072-CFDCD68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527423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A05A-B2D3-9EF1-3631-FAC6683D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5B559D-05A5-D27D-763C-6087B335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A40A1-A24C-AD39-BCFF-35BA55A0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9DDFD-6985-D80A-6162-0530AF8A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674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74165-8A8C-41E6-5C65-6DDD0D370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2A970-CED2-316C-1346-460410DC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3E218-9E1F-2E2F-D821-BB0C2662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41879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FE76-80BB-00EC-0E1A-424AF77C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C0B58-37A7-BA08-0038-24455578F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D8231-BAAC-FBAD-9821-9D48D21BF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42C91-5C77-6435-A507-C3955ADA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91B3C-B040-E0CA-79D3-1E933BCDE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71E4E-100D-7E62-C6F4-E099E739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26133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7808-14C9-9151-1E0F-C0CD9BE0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7C0D5-CCAA-B492-7BC5-A14E94375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D967C-AF1E-CF5A-B304-720D55781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DAA07-DD52-A8A0-8B7D-0C8A5B3D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5D697-7BC4-805A-9048-815E438E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5CFEE-8537-A94D-B38F-989D4E9D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33315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8917B-30E7-6320-3B51-559DB335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4E3A9-71E3-4AB0-0C63-BF678FB30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2C8F0-FA6D-D41A-2245-C4DAE43B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E9397-4C41-9806-AC93-40D25BA3A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DF1AD-0E3E-9A3F-86EC-A9F0DDCCA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75342B-504C-F74D-B07A-453CE023810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45054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(null)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(null)"/><Relationship Id="rId2" Type="http://schemas.openxmlformats.org/officeDocument/2006/relationships/image" Target="../media/image35.(null)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(null)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c2oMnTB08E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R4EzyUv_fs?feature=oembed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9051C-86F4-01A6-1856-BE75E3419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L" dirty="0">
                <a:solidFill>
                  <a:schemeClr val="bg1"/>
                </a:solidFill>
              </a:rPr>
              <a:t>An Introduction to Interferometry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79EDD-2964-A834-360B-16237267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en-CL" dirty="0">
                <a:solidFill>
                  <a:schemeClr val="bg1"/>
                </a:solidFill>
              </a:rPr>
              <a:t>Dr. Aaron Labdon</a:t>
            </a:r>
          </a:p>
        </p:txBody>
      </p:sp>
    </p:spTree>
    <p:extLst>
      <p:ext uri="{BB962C8B-B14F-4D97-AF65-F5344CB8AC3E}">
        <p14:creationId xmlns:p14="http://schemas.microsoft.com/office/powerpoint/2010/main" val="1096834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A4020-3E70-EB1E-1BC3-F16E84F3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B3B5-4430-8C1C-EF91-05CBBB970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Unless you have an array…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D3B434-ADCE-3546-B796-8F4CD247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632D6-3524-7B33-A33E-E5FED17D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6A822517-C179-983A-B926-4CA8BB5F9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A738DB78-AAAE-CAC9-C85F-1FAD2276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47CC0B-3505-D5AF-DDE1-93C6344C573C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E44C8DA-76CE-4D33-C48B-686BC5654C41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37FE2-B92A-1ABF-651B-EA04AC3E18CA}"/>
              </a:ext>
            </a:extLst>
          </p:cNvPr>
          <p:cNvCxnSpPr>
            <a:cxnSpLocks/>
          </p:cNvCxnSpPr>
          <p:nvPr/>
        </p:nvCxnSpPr>
        <p:spPr>
          <a:xfrm>
            <a:off x="8569921" y="2714396"/>
            <a:ext cx="0" cy="171909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02BA442-747F-AFB1-7A02-36AE65FC1FB7}"/>
              </a:ext>
            </a:extLst>
          </p:cNvPr>
          <p:cNvSpPr txBox="1"/>
          <p:nvPr/>
        </p:nvSpPr>
        <p:spPr>
          <a:xfrm>
            <a:off x="7664950" y="3300232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1.6 cm</a:t>
            </a:r>
          </a:p>
        </p:txBody>
      </p:sp>
      <p:pic>
        <p:nvPicPr>
          <p:cNvPr id="6" name="Picture 5" descr="A close-up of a building&#10;&#10;AI-generated content may be incorrect.">
            <a:extLst>
              <a:ext uri="{FF2B5EF4-FFF2-40B4-BE49-F238E27FC236}">
                <a16:creationId xmlns:a16="http://schemas.microsoft.com/office/drawing/2014/main" id="{49743D35-764A-A621-2551-496AABD4E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45008"/>
            <a:ext cx="4038598" cy="2271038"/>
          </a:xfrm>
          <a:prstGeom prst="rect">
            <a:avLst/>
          </a:prstGeom>
        </p:spPr>
      </p:pic>
      <p:pic>
        <p:nvPicPr>
          <p:cNvPr id="9" name="Picture 8" descr="Close-up of a person's eye&#10;&#10;AI-generated content may be incorrect.">
            <a:extLst>
              <a:ext uri="{FF2B5EF4-FFF2-40B4-BE49-F238E27FC236}">
                <a16:creationId xmlns:a16="http://schemas.microsoft.com/office/drawing/2014/main" id="{4F98042A-49B8-DB69-A8FA-BBEEE24C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084" y="2714396"/>
            <a:ext cx="3055116" cy="17190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0FD858-9B62-466D-54B1-D66445B20B5D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0FD858-9B62-466D-54B1-D66445B20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6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4C1071-6D24-9BE2-A672-F64523807B3B}"/>
                  </a:ext>
                </a:extLst>
              </p:cNvPr>
              <p:cNvSpPr txBox="1"/>
              <p:nvPr/>
            </p:nvSpPr>
            <p:spPr>
              <a:xfrm>
                <a:off x="6507430" y="1829241"/>
                <a:ext cx="1104533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4C1071-6D24-9BE2-A672-F64523807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430" y="1829241"/>
                <a:ext cx="1104533" cy="815416"/>
              </a:xfrm>
              <a:prstGeom prst="rect">
                <a:avLst/>
              </a:prstGeom>
              <a:blipFill>
                <a:blip r:embed="rId7"/>
                <a:stretch>
                  <a:fillRect l="-7955" r="-5682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291F2-D923-3349-F471-658D46B592FA}"/>
              </a:ext>
            </a:extLst>
          </p:cNvPr>
          <p:cNvCxnSpPr>
            <a:cxnSpLocks/>
          </p:cNvCxnSpPr>
          <p:nvPr/>
        </p:nvCxnSpPr>
        <p:spPr>
          <a:xfrm>
            <a:off x="5072768" y="1851739"/>
            <a:ext cx="1118255" cy="880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4BC6AD-AD93-4433-6117-298B318B9BA3}"/>
              </a:ext>
            </a:extLst>
          </p:cNvPr>
          <p:cNvSpPr txBox="1"/>
          <p:nvPr/>
        </p:nvSpPr>
        <p:spPr>
          <a:xfrm>
            <a:off x="1103586" y="4897821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CL" dirty="0"/>
              <a:t>ax B = 200 m</a:t>
            </a:r>
          </a:p>
        </p:txBody>
      </p:sp>
    </p:spTree>
    <p:extLst>
      <p:ext uri="{BB962C8B-B14F-4D97-AF65-F5344CB8AC3E}">
        <p14:creationId xmlns:p14="http://schemas.microsoft.com/office/powerpoint/2010/main" val="1287247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E01F5-462F-0E4F-E418-9326212C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BD0C-53C3-5B66-8F06-C40009C4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E1E1F-6E85-D372-0CB7-2FFC1F6B8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5A99D-AEEF-EFA5-A5A3-558A36A9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71596-F5AE-38D8-D715-9AA98F93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machine in a factory&#10;&#10;AI-generated content may be incorrect.">
            <a:extLst>
              <a:ext uri="{FF2B5EF4-FFF2-40B4-BE49-F238E27FC236}">
                <a16:creationId xmlns:a16="http://schemas.microsoft.com/office/drawing/2014/main" id="{68AB4B92-A103-3461-42C2-F81C9186B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236" y="628335"/>
            <a:ext cx="4216282" cy="28006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9025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0EA8-C147-9DB9-1FFC-73A89FD2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Youngs Double Slit Experiment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DD5-F8BC-1FF9-3FA4-4E56DE9A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D4F7B-3ECF-BB41-57BC-CB6240AD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2B57D-C97D-3729-31D7-19B055B6A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28" y="1704404"/>
            <a:ext cx="8566772" cy="44975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745D12-6576-0630-FB86-926053097995}"/>
                  </a:ext>
                </a:extLst>
              </p:cNvPr>
              <p:cNvSpPr txBox="1"/>
              <p:nvPr/>
            </p:nvSpPr>
            <p:spPr>
              <a:xfrm>
                <a:off x="743038" y="2651235"/>
                <a:ext cx="1362937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745D12-6576-0630-FB86-926053097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038" y="2651235"/>
                <a:ext cx="1362937" cy="524182"/>
              </a:xfrm>
              <a:prstGeom prst="rect">
                <a:avLst/>
              </a:prstGeom>
              <a:blipFill>
                <a:blip r:embed="rId3"/>
                <a:stretch>
                  <a:fillRect l="-3704" t="-2326" r="-3704" b="-13953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35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CFD4-D3EA-A4C1-6BE7-DC446B80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Youngs Double Slit Experiment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71E7D-6103-1E34-86D8-1E0D176C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960C6-803A-DFBA-C399-1C49D8D0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4DCB6-BE19-04D2-2C5F-5745C09DFB1B}"/>
              </a:ext>
            </a:extLst>
          </p:cNvPr>
          <p:cNvSpPr txBox="1"/>
          <p:nvPr/>
        </p:nvSpPr>
        <p:spPr>
          <a:xfrm>
            <a:off x="1030014" y="2291255"/>
            <a:ext cx="5403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There is a direct relation between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source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distance between the slits/telescopes (d or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interference fringes</a:t>
            </a:r>
          </a:p>
        </p:txBody>
      </p:sp>
      <p:pic>
        <p:nvPicPr>
          <p:cNvPr id="10" name="Picture 9" descr="A diagram of different colors of waves&#10;&#10;AI-generated content may be incorrect.">
            <a:extLst>
              <a:ext uri="{FF2B5EF4-FFF2-40B4-BE49-F238E27FC236}">
                <a16:creationId xmlns:a16="http://schemas.microsoft.com/office/drawing/2014/main" id="{46D35514-4065-4A39-089C-A0817241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30" y="1690688"/>
            <a:ext cx="4204138" cy="42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2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E1F46-EE82-422D-A93A-C4C4D30A2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1564-3CF2-419B-5108-986EC4A0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Youngs Double Slit Experiment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4B797-B3D9-286C-6032-14687DDB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49594-E3A1-9089-B96F-17C42037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232C8-34E4-6E1A-4A50-66632FAE155A}"/>
              </a:ext>
            </a:extLst>
          </p:cNvPr>
          <p:cNvSpPr txBox="1"/>
          <p:nvPr/>
        </p:nvSpPr>
        <p:spPr>
          <a:xfrm>
            <a:off x="1030014" y="2291255"/>
            <a:ext cx="5403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There is a direct relation between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source properties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strike="sngStrike" dirty="0"/>
              <a:t>The distance between the slits/telescopes (d or 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interference fringes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D18CA2-024C-DAD9-81ED-2013F6253442}"/>
              </a:ext>
            </a:extLst>
          </p:cNvPr>
          <p:cNvSpPr txBox="1"/>
          <p:nvPr/>
        </p:nvSpPr>
        <p:spPr>
          <a:xfrm>
            <a:off x="1030014" y="4092151"/>
            <a:ext cx="43805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But…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sources are assumed to be uniform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CL" dirty="0"/>
              <a:t>oint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L" dirty="0"/>
              <a:t>The sources must be coherent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L" dirty="0"/>
              <a:t>Or cannot interfere </a:t>
            </a:r>
          </a:p>
        </p:txBody>
      </p:sp>
      <p:pic>
        <p:nvPicPr>
          <p:cNvPr id="10" name="Picture 9" descr="A diagram of different colors of waves&#10;&#10;AI-generated content may be incorrect.">
            <a:extLst>
              <a:ext uri="{FF2B5EF4-FFF2-40B4-BE49-F238E27FC236}">
                <a16:creationId xmlns:a16="http://schemas.microsoft.com/office/drawing/2014/main" id="{AEBEE713-E091-C685-79E0-E2F5AF3E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30" y="1690688"/>
            <a:ext cx="4204138" cy="42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2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1B67A-13F1-FC97-2019-A1AC5E24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29AF-FB2C-4FEA-278A-4FF74282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How to Achieve Coherence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FFFB0-86AF-685C-E5D6-D7C4944A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CE091-09C1-4D01-2EEF-A3C31887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680C6351-A953-2886-6485-D591949FE407}"/>
              </a:ext>
            </a:extLst>
          </p:cNvPr>
          <p:cNvSpPr/>
          <p:nvPr/>
        </p:nvSpPr>
        <p:spPr>
          <a:xfrm>
            <a:off x="7854696" y="3127246"/>
            <a:ext cx="502920" cy="502920"/>
          </a:xfrm>
          <a:prstGeom prst="teardrop">
            <a:avLst>
              <a:gd name="adj" fmla="val 26659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D9D01C9B-834B-6FAC-6F88-30287C9865A3}"/>
              </a:ext>
            </a:extLst>
          </p:cNvPr>
          <p:cNvSpPr/>
          <p:nvPr/>
        </p:nvSpPr>
        <p:spPr>
          <a:xfrm>
            <a:off x="4147616" y="3310128"/>
            <a:ext cx="502920" cy="502920"/>
          </a:xfrm>
          <a:prstGeom prst="teardrop">
            <a:avLst>
              <a:gd name="adj" fmla="val 26659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BA2896-9F66-3A5C-E914-2D00B2E3A571}"/>
              </a:ext>
            </a:extLst>
          </p:cNvPr>
          <p:cNvSpPr/>
          <p:nvPr/>
        </p:nvSpPr>
        <p:spPr>
          <a:xfrm>
            <a:off x="9809018" y="1235033"/>
            <a:ext cx="368135" cy="36813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753B73-4F8E-7B27-542E-4FA9E8F70F65}"/>
              </a:ext>
            </a:extLst>
          </p:cNvPr>
          <p:cNvCxnSpPr>
            <a:stCxn id="5" idx="2"/>
          </p:cNvCxnSpPr>
          <p:nvPr/>
        </p:nvCxnSpPr>
        <p:spPr>
          <a:xfrm>
            <a:off x="8106156" y="3630166"/>
            <a:ext cx="0" cy="43119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CF0D8-F8C3-03B3-43AF-B0848854F789}"/>
              </a:ext>
            </a:extLst>
          </p:cNvPr>
          <p:cNvCxnSpPr/>
          <p:nvPr/>
        </p:nvCxnSpPr>
        <p:spPr>
          <a:xfrm>
            <a:off x="8106156" y="4061361"/>
            <a:ext cx="2070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9105A1-DFF4-88C1-ECAE-083FD27F4D18}"/>
              </a:ext>
            </a:extLst>
          </p:cNvPr>
          <p:cNvCxnSpPr>
            <a:cxnSpLocks/>
          </p:cNvCxnSpPr>
          <p:nvPr/>
        </p:nvCxnSpPr>
        <p:spPr>
          <a:xfrm>
            <a:off x="10177153" y="4061361"/>
            <a:ext cx="0" cy="15602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0D7589-9E2C-D1E7-5468-4BDA35533932}"/>
              </a:ext>
            </a:extLst>
          </p:cNvPr>
          <p:cNvCxnSpPr>
            <a:cxnSpLocks/>
          </p:cNvCxnSpPr>
          <p:nvPr/>
        </p:nvCxnSpPr>
        <p:spPr>
          <a:xfrm flipH="1" flipV="1">
            <a:off x="6745184" y="4845132"/>
            <a:ext cx="3431970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1FD10-D3FB-F268-F56A-36D1B9BB215B}"/>
              </a:ext>
            </a:extLst>
          </p:cNvPr>
          <p:cNvCxnSpPr/>
          <p:nvPr/>
        </p:nvCxnSpPr>
        <p:spPr>
          <a:xfrm>
            <a:off x="4394385" y="3813048"/>
            <a:ext cx="4691" cy="248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FF6F5B-3A0D-973B-ACFA-2897B724E747}"/>
              </a:ext>
            </a:extLst>
          </p:cNvPr>
          <p:cNvCxnSpPr/>
          <p:nvPr/>
        </p:nvCxnSpPr>
        <p:spPr>
          <a:xfrm>
            <a:off x="2323388" y="4061361"/>
            <a:ext cx="20709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5C79A-FC97-0001-9ADF-6B455BC7AD41}"/>
              </a:ext>
            </a:extLst>
          </p:cNvPr>
          <p:cNvCxnSpPr>
            <a:cxnSpLocks/>
          </p:cNvCxnSpPr>
          <p:nvPr/>
        </p:nvCxnSpPr>
        <p:spPr>
          <a:xfrm>
            <a:off x="2309533" y="4061360"/>
            <a:ext cx="0" cy="156020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8A65C2-E1BB-EC99-E835-95102C7D25DD}"/>
              </a:ext>
            </a:extLst>
          </p:cNvPr>
          <p:cNvCxnSpPr/>
          <p:nvPr/>
        </p:nvCxnSpPr>
        <p:spPr>
          <a:xfrm flipH="1">
            <a:off x="2309534" y="4845131"/>
            <a:ext cx="347374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3764B6-FE5D-33FD-644F-569225C0BFFF}"/>
              </a:ext>
            </a:extLst>
          </p:cNvPr>
          <p:cNvGrpSpPr/>
          <p:nvPr/>
        </p:nvGrpSpPr>
        <p:grpSpPr>
          <a:xfrm>
            <a:off x="2544181" y="4451057"/>
            <a:ext cx="415636" cy="394074"/>
            <a:chOff x="1470713" y="3222781"/>
            <a:chExt cx="415636" cy="394074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7B768E19-2DEB-9457-742E-4C3361024819}"/>
                </a:ext>
              </a:extLst>
            </p:cNvPr>
            <p:cNvSpPr/>
            <p:nvPr/>
          </p:nvSpPr>
          <p:spPr>
            <a:xfrm>
              <a:off x="1470713" y="3222781"/>
              <a:ext cx="415636" cy="273131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A17A6D-9C83-123A-5470-7D28377A8C63}"/>
                </a:ext>
              </a:extLst>
            </p:cNvPr>
            <p:cNvSpPr/>
            <p:nvPr/>
          </p:nvSpPr>
          <p:spPr>
            <a:xfrm>
              <a:off x="1470713" y="3483028"/>
              <a:ext cx="121494" cy="123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4EA6A07-CCEB-6988-7D02-6931F83E6977}"/>
                </a:ext>
              </a:extLst>
            </p:cNvPr>
            <p:cNvSpPr/>
            <p:nvPr/>
          </p:nvSpPr>
          <p:spPr>
            <a:xfrm>
              <a:off x="1761656" y="3493533"/>
              <a:ext cx="121494" cy="123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BEAB1A-5A39-BF73-6016-786CCE33774D}"/>
              </a:ext>
            </a:extLst>
          </p:cNvPr>
          <p:cNvGrpSpPr/>
          <p:nvPr/>
        </p:nvGrpSpPr>
        <p:grpSpPr>
          <a:xfrm>
            <a:off x="6995996" y="4451057"/>
            <a:ext cx="415636" cy="394074"/>
            <a:chOff x="1470713" y="3222781"/>
            <a:chExt cx="415636" cy="394074"/>
          </a:xfrm>
          <a:solidFill>
            <a:schemeClr val="tx2">
              <a:lumMod val="50000"/>
              <a:lumOff val="50000"/>
            </a:schemeClr>
          </a:solidFill>
        </p:grpSpPr>
        <p:sp>
          <p:nvSpPr>
            <p:cNvPr id="24" name="Trapezoid 23">
              <a:extLst>
                <a:ext uri="{FF2B5EF4-FFF2-40B4-BE49-F238E27FC236}">
                  <a16:creationId xmlns:a16="http://schemas.microsoft.com/office/drawing/2014/main" id="{8BF6128F-188E-0B29-94DF-D2C4390C05E8}"/>
                </a:ext>
              </a:extLst>
            </p:cNvPr>
            <p:cNvSpPr/>
            <p:nvPr/>
          </p:nvSpPr>
          <p:spPr>
            <a:xfrm>
              <a:off x="1470713" y="3222781"/>
              <a:ext cx="415636" cy="273131"/>
            </a:xfrm>
            <a:prstGeom prst="trapezoid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6E090D6-3C9E-3C67-F508-D9FEDB18DEBE}"/>
                </a:ext>
              </a:extLst>
            </p:cNvPr>
            <p:cNvSpPr/>
            <p:nvPr/>
          </p:nvSpPr>
          <p:spPr>
            <a:xfrm>
              <a:off x="1470713" y="3483028"/>
              <a:ext cx="121494" cy="123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26303A1-C1C1-4EF4-B232-1E1632AD1943}"/>
                </a:ext>
              </a:extLst>
            </p:cNvPr>
            <p:cNvSpPr/>
            <p:nvPr/>
          </p:nvSpPr>
          <p:spPr>
            <a:xfrm>
              <a:off x="1761656" y="3493533"/>
              <a:ext cx="121494" cy="123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2AD4522-DA2F-4BEF-2F22-C0A125F51035}"/>
              </a:ext>
            </a:extLst>
          </p:cNvPr>
          <p:cNvSpPr txBox="1"/>
          <p:nvPr/>
        </p:nvSpPr>
        <p:spPr>
          <a:xfrm>
            <a:off x="5772773" y="6060097"/>
            <a:ext cx="1125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Combiner Lab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90CA70-A7B4-1D79-A101-F01445874C61}"/>
              </a:ext>
            </a:extLst>
          </p:cNvPr>
          <p:cNvSpPr txBox="1"/>
          <p:nvPr/>
        </p:nvSpPr>
        <p:spPr>
          <a:xfrm>
            <a:off x="4466774" y="3772167"/>
            <a:ext cx="1136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Telescope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4BE32F-1AF0-64CA-0201-A1889F2D0092}"/>
              </a:ext>
            </a:extLst>
          </p:cNvPr>
          <p:cNvSpPr txBox="1"/>
          <p:nvPr/>
        </p:nvSpPr>
        <p:spPr>
          <a:xfrm>
            <a:off x="8153400" y="3707263"/>
            <a:ext cx="1692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Telescope 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24E952-7CE1-1DCA-266B-A28FFF1B7022}"/>
              </a:ext>
            </a:extLst>
          </p:cNvPr>
          <p:cNvCxnSpPr/>
          <p:nvPr/>
        </p:nvCxnSpPr>
        <p:spPr>
          <a:xfrm flipH="1" flipV="1">
            <a:off x="6685807" y="5598323"/>
            <a:ext cx="349134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C81C50-FEDD-CEF4-A12C-DDCA7AC6AF8E}"/>
              </a:ext>
            </a:extLst>
          </p:cNvPr>
          <p:cNvCxnSpPr/>
          <p:nvPr/>
        </p:nvCxnSpPr>
        <p:spPr>
          <a:xfrm flipH="1" flipV="1">
            <a:off x="2321626" y="5598322"/>
            <a:ext cx="3491346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066DE95-FD34-A524-983E-4576AA596A0B}"/>
              </a:ext>
            </a:extLst>
          </p:cNvPr>
          <p:cNvSpPr/>
          <p:nvPr/>
        </p:nvSpPr>
        <p:spPr>
          <a:xfrm>
            <a:off x="5783283" y="5145695"/>
            <a:ext cx="961901" cy="9144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AED5A5-1FF6-8DAF-6B91-BFC6BFC96258}"/>
              </a:ext>
            </a:extLst>
          </p:cNvPr>
          <p:cNvSpPr txBox="1"/>
          <p:nvPr/>
        </p:nvSpPr>
        <p:spPr>
          <a:xfrm>
            <a:off x="3341701" y="4891779"/>
            <a:ext cx="1125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Delay Line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6F0AE6-5B95-CBAB-5361-6BFBA9ABC5A3}"/>
              </a:ext>
            </a:extLst>
          </p:cNvPr>
          <p:cNvSpPr txBox="1"/>
          <p:nvPr/>
        </p:nvSpPr>
        <p:spPr>
          <a:xfrm>
            <a:off x="8230257" y="4891779"/>
            <a:ext cx="11250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Delay Line 2</a:t>
            </a:r>
          </a:p>
        </p:txBody>
      </p:sp>
    </p:spTree>
    <p:extLst>
      <p:ext uri="{BB962C8B-B14F-4D97-AF65-F5344CB8AC3E}">
        <p14:creationId xmlns:p14="http://schemas.microsoft.com/office/powerpoint/2010/main" val="91521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54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5400000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45833E-6 -4.44444E-6 L -0.64531 0.00255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6" y="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04 -0.00139 L 0.21133 -0.0013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04 -0.00139 L 0.21132 -0.0013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64B8-475F-DB0E-C20D-890360F2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Delay Lines – An Engineering Wonder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CB030-3FB0-5DF8-96B4-4251FEAE9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CFE64-4DE9-D8E7-E876-17091774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0238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66590-DA7E-BC0E-E121-7DCA24F8E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4F69-56EA-FFBF-8493-CF17CB777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What are the Observables?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A9541-8445-D62E-2F5B-A5456E137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8E329-7647-C192-AB98-DCB0A616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FCF9B-C0BA-0694-04A2-60946B5B8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E335E-8610-AE1D-7157-49188E52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40" r="38426"/>
          <a:stretch>
            <a:fillRect/>
          </a:stretch>
        </p:blipFill>
        <p:spPr>
          <a:xfrm rot="16200000">
            <a:off x="7671870" y="-246580"/>
            <a:ext cx="2852735" cy="44984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4201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497C-5EC1-7B62-C2FA-D26471DD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Now you have an Interference Pattern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98A71-F19C-C3B0-7C85-C64C270C9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C8353-C3FD-B8A3-CB0E-C10A7A5E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C20EF7-1EAC-ECA4-5E8A-1C54275D8E96}"/>
                  </a:ext>
                </a:extLst>
              </p:cNvPr>
              <p:cNvSpPr txBox="1"/>
              <p:nvPr/>
            </p:nvSpPr>
            <p:spPr>
              <a:xfrm>
                <a:off x="6932778" y="4341394"/>
                <a:ext cx="3665491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𝑣𝑦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C20EF7-1EAC-ECA4-5E8A-1C54275D8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778" y="4341394"/>
                <a:ext cx="3665491" cy="726481"/>
              </a:xfrm>
              <a:prstGeom prst="rect">
                <a:avLst/>
              </a:prstGeom>
              <a:blipFill>
                <a:blip r:embed="rId2"/>
                <a:stretch>
                  <a:fillRect l="-690" t="-153448" r="-1724" b="-220690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6807D71-3D1E-7A52-3B55-8B54A014B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" b="100000" l="0" r="100000">
                        <a14:foregroundMark x1="32322" y1="45155" x2="32322" y2="45155"/>
                        <a14:foregroundMark x1="43536" y1="50274" x2="43536" y2="50274"/>
                        <a14:foregroundMark x1="54881" y1="36746" x2="54881" y2="36746"/>
                        <a14:foregroundMark x1="56464" y1="35466" x2="56464" y2="35466"/>
                        <a14:foregroundMark x1="49077" y1="74223" x2="49077" y2="74223"/>
                        <a14:foregroundMark x1="28892" y1="66545" x2="28892" y2="66545"/>
                        <a14:backgroundMark x1="43008" y1="53931" x2="43008" y2="53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0" y="1896825"/>
            <a:ext cx="5339800" cy="38533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3B8B5E-D275-79EB-0347-A4AAD1AEE551}"/>
              </a:ext>
            </a:extLst>
          </p:cNvPr>
          <p:cNvCxnSpPr/>
          <p:nvPr/>
        </p:nvCxnSpPr>
        <p:spPr>
          <a:xfrm flipH="1">
            <a:off x="5095942" y="4695918"/>
            <a:ext cx="186070" cy="1538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7896E3-ACDF-F964-9B20-EE29AE752E12}"/>
              </a:ext>
            </a:extLst>
          </p:cNvPr>
          <p:cNvCxnSpPr/>
          <p:nvPr/>
        </p:nvCxnSpPr>
        <p:spPr>
          <a:xfrm flipH="1" flipV="1">
            <a:off x="2082604" y="4750168"/>
            <a:ext cx="198473" cy="111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73E853-CF3E-DFFD-772C-B858B7BABF64}"/>
              </a:ext>
            </a:extLst>
          </p:cNvPr>
          <p:cNvCxnSpPr/>
          <p:nvPr/>
        </p:nvCxnSpPr>
        <p:spPr>
          <a:xfrm flipH="1">
            <a:off x="2108975" y="4332451"/>
            <a:ext cx="186070" cy="1538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E3DA6A8-4E1F-BDEA-65E0-DD3F825C8D1F}"/>
              </a:ext>
            </a:extLst>
          </p:cNvPr>
          <p:cNvSpPr/>
          <p:nvPr/>
        </p:nvSpPr>
        <p:spPr>
          <a:xfrm>
            <a:off x="1304402" y="4295982"/>
            <a:ext cx="1082284" cy="7718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DCE8F4-2F41-816F-D23A-D9C7CEA183B7}"/>
              </a:ext>
            </a:extLst>
          </p:cNvPr>
          <p:cNvSpPr txBox="1"/>
          <p:nvPr/>
        </p:nvSpPr>
        <p:spPr>
          <a:xfrm>
            <a:off x="3544836" y="4067929"/>
            <a:ext cx="1106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Baseline =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3783C8-8737-289E-B636-630982D29124}"/>
                  </a:ext>
                </a:extLst>
              </p:cNvPr>
              <p:cNvSpPr txBox="1"/>
              <p:nvPr/>
            </p:nvSpPr>
            <p:spPr>
              <a:xfrm>
                <a:off x="4497190" y="2997961"/>
                <a:ext cx="12806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Delay = </a:t>
                </a:r>
                <a:r>
                  <a:rPr lang="en-US" sz="1000" dirty="0" err="1"/>
                  <a:t>Bsin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endParaRPr lang="en-US" sz="1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3783C8-8737-289E-B636-630982D2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90" y="2997961"/>
                <a:ext cx="1280683" cy="246221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CB34E6-C5AC-4E10-B92A-BA57916E2204}"/>
                  </a:ext>
                </a:extLst>
              </p:cNvPr>
              <p:cNvSpPr txBox="1"/>
              <p:nvPr/>
            </p:nvSpPr>
            <p:spPr>
              <a:xfrm>
                <a:off x="3108078" y="3775096"/>
                <a:ext cx="267327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sz="105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CB34E6-C5AC-4E10-B92A-BA57916E2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078" y="3775096"/>
                <a:ext cx="267327" cy="5309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A78D221-2CD2-E5D0-2CC4-01C805F2C92C}"/>
              </a:ext>
            </a:extLst>
          </p:cNvPr>
          <p:cNvSpPr txBox="1"/>
          <p:nvPr/>
        </p:nvSpPr>
        <p:spPr>
          <a:xfrm>
            <a:off x="1104830" y="5051102"/>
            <a:ext cx="1549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Optical Path </a:t>
            </a:r>
            <a:r>
              <a:rPr lang="en-US" sz="1000"/>
              <a:t>Length Compensation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AC30D-C2A5-A2E1-A3A4-EDAC4450D936}"/>
              </a:ext>
            </a:extLst>
          </p:cNvPr>
          <p:cNvSpPr txBox="1"/>
          <p:nvPr/>
        </p:nvSpPr>
        <p:spPr>
          <a:xfrm>
            <a:off x="2253518" y="3870020"/>
            <a:ext cx="400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T1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B8C7C6-783A-CB43-5190-5F597B7283BF}"/>
              </a:ext>
            </a:extLst>
          </p:cNvPr>
          <p:cNvSpPr txBox="1"/>
          <p:nvPr/>
        </p:nvSpPr>
        <p:spPr>
          <a:xfrm>
            <a:off x="5274416" y="3843092"/>
            <a:ext cx="4000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T2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3DA2EC-21B9-898E-0BC5-79723665EC27}"/>
                  </a:ext>
                </a:extLst>
              </p:cNvPr>
              <p:cNvSpPr txBox="1"/>
              <p:nvPr/>
            </p:nvSpPr>
            <p:spPr>
              <a:xfrm>
                <a:off x="8094860" y="3561156"/>
                <a:ext cx="1752403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𝑉</m:t>
                      </m:r>
                      <m:r>
                        <a:rPr lang="en-GB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3DA2EC-21B9-898E-0BC5-79723665E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860" y="3561156"/>
                <a:ext cx="1752403" cy="563872"/>
              </a:xfrm>
              <a:prstGeom prst="rect">
                <a:avLst/>
              </a:prstGeom>
              <a:blipFill>
                <a:blip r:embed="rId7"/>
                <a:stretch>
                  <a:fillRect l="-2158" t="-2222" r="-4317" b="-8889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8DC337C-E18C-6621-4300-91F860FB80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1" b="17007"/>
          <a:stretch/>
        </p:blipFill>
        <p:spPr>
          <a:xfrm>
            <a:off x="8016052" y="2153240"/>
            <a:ext cx="2120711" cy="126748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02FC093-A807-1647-E814-82B14125EC13}"/>
              </a:ext>
            </a:extLst>
          </p:cNvPr>
          <p:cNvSpPr/>
          <p:nvPr/>
        </p:nvSpPr>
        <p:spPr>
          <a:xfrm>
            <a:off x="8165965" y="4335150"/>
            <a:ext cx="2432304" cy="6935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F03710-A583-EE41-F9B1-E8220A35F993}"/>
              </a:ext>
            </a:extLst>
          </p:cNvPr>
          <p:cNvCxnSpPr/>
          <p:nvPr/>
        </p:nvCxnSpPr>
        <p:spPr>
          <a:xfrm flipV="1">
            <a:off x="8897112" y="5051102"/>
            <a:ext cx="283464" cy="5816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5A2C625-ED01-9816-CC6D-1CB884BB4680}"/>
              </a:ext>
            </a:extLst>
          </p:cNvPr>
          <p:cNvSpPr txBox="1"/>
          <p:nvPr/>
        </p:nvSpPr>
        <p:spPr>
          <a:xfrm>
            <a:off x="7244898" y="5659680"/>
            <a:ext cx="269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Just a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13338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78426-74D4-FE21-35EE-69FFACF9D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3B56D-E728-F865-6BCC-0B7908E2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AACD97-C8D8-C297-1378-D73897F8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09F70-771F-7817-B986-68D74E818D89}"/>
                  </a:ext>
                </a:extLst>
              </p:cNvPr>
              <p:cNvSpPr txBox="1"/>
              <p:nvPr/>
            </p:nvSpPr>
            <p:spPr>
              <a:xfrm>
                <a:off x="4263254" y="410375"/>
                <a:ext cx="3665491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𝑣𝑦</m:t>
                                  </m:r>
                                </m:e>
                              </m:d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09F70-771F-7817-B986-68D74E818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254" y="410375"/>
                <a:ext cx="3665491" cy="726481"/>
              </a:xfrm>
              <a:prstGeom prst="rect">
                <a:avLst/>
              </a:prstGeom>
              <a:blipFill>
                <a:blip r:embed="rId2"/>
                <a:stretch>
                  <a:fillRect l="-690" t="-155172" r="-1379" b="-218966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A505DD-359B-6B50-D458-45771DB9958B}"/>
                  </a:ext>
                </a:extLst>
              </p:cNvPr>
              <p:cNvSpPr txBox="1"/>
              <p:nvPr/>
            </p:nvSpPr>
            <p:spPr>
              <a:xfrm>
                <a:off x="2119166" y="1348352"/>
                <a:ext cx="869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A505DD-359B-6B50-D458-45771DB99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166" y="1348352"/>
                <a:ext cx="86902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 descr="A blue light in the dark&#10;&#10;AI-generated content may be incorrect.">
            <a:extLst>
              <a:ext uri="{FF2B5EF4-FFF2-40B4-BE49-F238E27FC236}">
                <a16:creationId xmlns:a16="http://schemas.microsoft.com/office/drawing/2014/main" id="{414C82E5-195E-4FF5-E2E7-BA4E766B67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98" r="18199"/>
          <a:stretch>
            <a:fillRect/>
          </a:stretch>
        </p:blipFill>
        <p:spPr>
          <a:xfrm>
            <a:off x="832301" y="1717684"/>
            <a:ext cx="3430953" cy="340419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B0696F-9903-94FF-9A12-C7E2C3E8CCD0}"/>
              </a:ext>
            </a:extLst>
          </p:cNvPr>
          <p:cNvCxnSpPr/>
          <p:nvPr/>
        </p:nvCxnSpPr>
        <p:spPr>
          <a:xfrm flipH="1">
            <a:off x="5612524" y="935421"/>
            <a:ext cx="641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B51901-9BB4-A9CB-FBB9-9AB4C18102FF}"/>
              </a:ext>
            </a:extLst>
          </p:cNvPr>
          <p:cNvCxnSpPr/>
          <p:nvPr/>
        </p:nvCxnSpPr>
        <p:spPr>
          <a:xfrm flipH="1">
            <a:off x="2988186" y="936534"/>
            <a:ext cx="2806262" cy="6621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DD9CF72-BC26-72DD-E444-A15E815C878C}"/>
              </a:ext>
            </a:extLst>
          </p:cNvPr>
          <p:cNvSpPr/>
          <p:nvPr/>
        </p:nvSpPr>
        <p:spPr>
          <a:xfrm>
            <a:off x="1962491" y="5240878"/>
            <a:ext cx="1170572" cy="117057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5710DDC-8CB5-1798-6E91-F6C606748970}"/>
              </a:ext>
            </a:extLst>
          </p:cNvPr>
          <p:cNvSpPr/>
          <p:nvPr/>
        </p:nvSpPr>
        <p:spPr>
          <a:xfrm>
            <a:off x="7574679" y="5486263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E136AA8-40AE-ECC5-FCFA-1119C25E2DB8}"/>
              </a:ext>
            </a:extLst>
          </p:cNvPr>
          <p:cNvSpPr/>
          <p:nvPr/>
        </p:nvSpPr>
        <p:spPr>
          <a:xfrm>
            <a:off x="9864384" y="5486262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34" name="Picture 33" descr="A blue light in the dark&#10;&#10;AI-generated content may be incorrect.">
            <a:extLst>
              <a:ext uri="{FF2B5EF4-FFF2-40B4-BE49-F238E27FC236}">
                <a16:creationId xmlns:a16="http://schemas.microsoft.com/office/drawing/2014/main" id="{AD0A81FF-E183-93FF-5A79-F5C22828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313" t="45815" r="48292" b="49168"/>
          <a:stretch>
            <a:fillRect/>
          </a:stretch>
        </p:blipFill>
        <p:spPr>
          <a:xfrm>
            <a:off x="8709901" y="3248682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 descr="A blue light in the dark&#10;&#10;AI-generated content may be incorrect.">
            <a:extLst>
              <a:ext uri="{FF2B5EF4-FFF2-40B4-BE49-F238E27FC236}">
                <a16:creationId xmlns:a16="http://schemas.microsoft.com/office/drawing/2014/main" id="{6A321DF0-EC31-C6A8-1BCF-8668F397CB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809" t="46841" r="59796" b="48142"/>
          <a:stretch>
            <a:fillRect/>
          </a:stretch>
        </p:blipFill>
        <p:spPr>
          <a:xfrm>
            <a:off x="7636798" y="3258207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E775F1-8565-F611-1DE1-1D0D238B5F80}"/>
                  </a:ext>
                </a:extLst>
              </p:cNvPr>
              <p:cNvSpPr txBox="1"/>
              <p:nvPr/>
            </p:nvSpPr>
            <p:spPr>
              <a:xfrm>
                <a:off x="7939814" y="1348352"/>
                <a:ext cx="11038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2E775F1-8565-F611-1DE1-1D0D238B5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814" y="1348352"/>
                <a:ext cx="110389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463214F-EEB8-EC0A-CCF3-516946467F51}"/>
              </a:ext>
            </a:extLst>
          </p:cNvPr>
          <p:cNvCxnSpPr/>
          <p:nvPr/>
        </p:nvCxnSpPr>
        <p:spPr>
          <a:xfrm flipH="1">
            <a:off x="4263254" y="935421"/>
            <a:ext cx="641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5BD0B14-2DF6-41DE-D4BE-B37E27E7F8FC}"/>
              </a:ext>
            </a:extLst>
          </p:cNvPr>
          <p:cNvCxnSpPr>
            <a:cxnSpLocks/>
          </p:cNvCxnSpPr>
          <p:nvPr/>
        </p:nvCxnSpPr>
        <p:spPr>
          <a:xfrm>
            <a:off x="4479406" y="939613"/>
            <a:ext cx="3548497" cy="5813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1721F3F1-7B77-510F-9324-7A1D3648F8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1" b="17007"/>
          <a:stretch/>
        </p:blipFill>
        <p:spPr>
          <a:xfrm>
            <a:off x="8109520" y="5240878"/>
            <a:ext cx="1585148" cy="9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2621-FAF9-396D-2B24-485E9D49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Why Do We Need Interferometry?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94277-6042-AD5C-3215-06C38704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65969-2DE9-3087-0516-6AC68F02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8" name="Picture 7" descr="A large building with many round buildings&#10;&#10;AI-generated content may be incorrect.">
            <a:extLst>
              <a:ext uri="{FF2B5EF4-FFF2-40B4-BE49-F238E27FC236}">
                <a16:creationId xmlns:a16="http://schemas.microsoft.com/office/drawing/2014/main" id="{4FC177FA-30A3-57BA-536C-DCD0370B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030" y="746234"/>
            <a:ext cx="4687672" cy="3282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972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CF311-F0BD-6655-3070-872E8D17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873E6-9CDD-9567-576F-E79CF368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EC18D-EBF4-C7D1-6F58-0B5D94ACA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43C983-EE62-10EC-4CC8-6B042F74F6E0}"/>
              </a:ext>
            </a:extLst>
          </p:cNvPr>
          <p:cNvSpPr/>
          <p:nvPr/>
        </p:nvSpPr>
        <p:spPr>
          <a:xfrm>
            <a:off x="1805170" y="3067050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5B7A726-DD18-8163-C338-38D44F71983F}"/>
              </a:ext>
            </a:extLst>
          </p:cNvPr>
          <p:cNvSpPr/>
          <p:nvPr/>
        </p:nvSpPr>
        <p:spPr>
          <a:xfrm>
            <a:off x="3062845" y="3067050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34" name="Picture 33" descr="A blue light in the dark&#10;&#10;AI-generated content may be incorrect.">
            <a:extLst>
              <a:ext uri="{FF2B5EF4-FFF2-40B4-BE49-F238E27FC236}">
                <a16:creationId xmlns:a16="http://schemas.microsoft.com/office/drawing/2014/main" id="{E9EC836E-F5B0-601B-7E6A-F9ABB5D388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13" t="45815" r="48292" b="49168"/>
          <a:stretch>
            <a:fillRect/>
          </a:stretch>
        </p:blipFill>
        <p:spPr>
          <a:xfrm>
            <a:off x="8709901" y="3248682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 descr="A blue light in the dark&#10;&#10;AI-generated content may be incorrect.">
            <a:extLst>
              <a:ext uri="{FF2B5EF4-FFF2-40B4-BE49-F238E27FC236}">
                <a16:creationId xmlns:a16="http://schemas.microsoft.com/office/drawing/2014/main" id="{7777D1A5-71B7-4D72-FBB8-A250AE0C7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09" t="46841" r="59796" b="48142"/>
          <a:stretch>
            <a:fillRect/>
          </a:stretch>
        </p:blipFill>
        <p:spPr>
          <a:xfrm>
            <a:off x="7636798" y="3258207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624578-6D4F-EF5D-F58B-4A51CB28CBED}"/>
              </a:ext>
            </a:extLst>
          </p:cNvPr>
          <p:cNvSpPr/>
          <p:nvPr/>
        </p:nvSpPr>
        <p:spPr>
          <a:xfrm>
            <a:off x="2001031" y="2596312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C91983-0519-1723-4169-66A33E430A46}"/>
              </a:ext>
            </a:extLst>
          </p:cNvPr>
          <p:cNvSpPr/>
          <p:nvPr/>
        </p:nvSpPr>
        <p:spPr>
          <a:xfrm>
            <a:off x="2414447" y="2231187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7E3EA0-3903-D1BE-4ABE-5EC558643F3C}"/>
              </a:ext>
            </a:extLst>
          </p:cNvPr>
          <p:cNvSpPr/>
          <p:nvPr/>
        </p:nvSpPr>
        <p:spPr>
          <a:xfrm>
            <a:off x="2907827" y="2048624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8" name="Picture 7" descr="A blue light in the dark&#10;&#10;AI-generated content may be incorrect.">
            <a:extLst>
              <a:ext uri="{FF2B5EF4-FFF2-40B4-BE49-F238E27FC236}">
                <a16:creationId xmlns:a16="http://schemas.microsoft.com/office/drawing/2014/main" id="{E57AFB91-F9D8-1E64-5D0D-8C7F8C31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33" t="40381" r="56272" b="54602"/>
          <a:stretch>
            <a:fillRect/>
          </a:stretch>
        </p:blipFill>
        <p:spPr>
          <a:xfrm>
            <a:off x="7727074" y="2819128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blue light in the dark&#10;&#10;AI-generated content may be incorrect.">
            <a:extLst>
              <a:ext uri="{FF2B5EF4-FFF2-40B4-BE49-F238E27FC236}">
                <a16:creationId xmlns:a16="http://schemas.microsoft.com/office/drawing/2014/main" id="{6CE2744B-1FF9-C747-6FBC-C6DD744F9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24" t="29656" r="52381" b="65327"/>
          <a:stretch>
            <a:fillRect/>
          </a:stretch>
        </p:blipFill>
        <p:spPr>
          <a:xfrm>
            <a:off x="8045705" y="2489506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A blue light in the dark&#10;&#10;AI-generated content may be incorrect.">
            <a:extLst>
              <a:ext uri="{FF2B5EF4-FFF2-40B4-BE49-F238E27FC236}">
                <a16:creationId xmlns:a16="http://schemas.microsoft.com/office/drawing/2014/main" id="{2E167913-96E4-98DA-F43A-429F22E9B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73" t="23947" r="48832" b="71036"/>
          <a:stretch>
            <a:fillRect/>
          </a:stretch>
        </p:blipFill>
        <p:spPr>
          <a:xfrm>
            <a:off x="8396905" y="2315652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840750-6D86-A35F-4342-B78F662683F2}"/>
              </a:ext>
            </a:extLst>
          </p:cNvPr>
          <p:cNvSpPr/>
          <p:nvPr/>
        </p:nvSpPr>
        <p:spPr>
          <a:xfrm>
            <a:off x="3427970" y="2517336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905D56-8410-8C80-B0DD-1B2C77BF2976}"/>
              </a:ext>
            </a:extLst>
          </p:cNvPr>
          <p:cNvSpPr/>
          <p:nvPr/>
        </p:nvSpPr>
        <p:spPr>
          <a:xfrm>
            <a:off x="3909804" y="2896257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86423DE-1EBE-47B3-63A3-880B9145558C}"/>
              </a:ext>
            </a:extLst>
          </p:cNvPr>
          <p:cNvSpPr/>
          <p:nvPr/>
        </p:nvSpPr>
        <p:spPr>
          <a:xfrm>
            <a:off x="4194175" y="3476291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19ABF8-0BBE-4300-99DE-F896FA4FE6F1}"/>
              </a:ext>
            </a:extLst>
          </p:cNvPr>
          <p:cNvSpPr/>
          <p:nvPr/>
        </p:nvSpPr>
        <p:spPr>
          <a:xfrm>
            <a:off x="4274929" y="4117556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828C46-EE6E-CBBE-8B80-78D7888BF5D6}"/>
              </a:ext>
            </a:extLst>
          </p:cNvPr>
          <p:cNvSpPr/>
          <p:nvPr/>
        </p:nvSpPr>
        <p:spPr>
          <a:xfrm>
            <a:off x="3209021" y="3965284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5B8C9A-EE5D-0452-D630-1CB149A73316}"/>
              </a:ext>
            </a:extLst>
          </p:cNvPr>
          <p:cNvSpPr/>
          <p:nvPr/>
        </p:nvSpPr>
        <p:spPr>
          <a:xfrm>
            <a:off x="2727799" y="4302120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DE8726-C2FD-1C15-1DC8-49072C100AFF}"/>
              </a:ext>
            </a:extLst>
          </p:cNvPr>
          <p:cNvSpPr/>
          <p:nvPr/>
        </p:nvSpPr>
        <p:spPr>
          <a:xfrm>
            <a:off x="2170295" y="4535487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712FFF-D5CF-4093-F1A4-7B46D28A6C24}"/>
              </a:ext>
            </a:extLst>
          </p:cNvPr>
          <p:cNvSpPr/>
          <p:nvPr/>
        </p:nvSpPr>
        <p:spPr>
          <a:xfrm>
            <a:off x="1526418" y="4526290"/>
            <a:ext cx="365125" cy="3651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19" name="Picture 18" descr="A blue light in the dark&#10;&#10;AI-generated content may be incorrect.">
            <a:extLst>
              <a:ext uri="{FF2B5EF4-FFF2-40B4-BE49-F238E27FC236}">
                <a16:creationId xmlns:a16="http://schemas.microsoft.com/office/drawing/2014/main" id="{FCCF323A-7FDD-6EF3-0A38-407BC0278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06" t="32164" r="43699" b="62819"/>
          <a:stretch>
            <a:fillRect/>
          </a:stretch>
        </p:blipFill>
        <p:spPr>
          <a:xfrm>
            <a:off x="8785853" y="2595381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 descr="A blue light in the dark&#10;&#10;AI-generated content may be incorrect.">
            <a:extLst>
              <a:ext uri="{FF2B5EF4-FFF2-40B4-BE49-F238E27FC236}">
                <a16:creationId xmlns:a16="http://schemas.microsoft.com/office/drawing/2014/main" id="{1C856AC8-972D-00EB-696D-8F61C956E5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31" t="37718" r="36574" b="57265"/>
          <a:stretch>
            <a:fillRect/>
          </a:stretch>
        </p:blipFill>
        <p:spPr>
          <a:xfrm>
            <a:off x="9100679" y="2766174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A blue light in the dark&#10;&#10;AI-generated content may be incorrect.">
            <a:extLst>
              <a:ext uri="{FF2B5EF4-FFF2-40B4-BE49-F238E27FC236}">
                <a16:creationId xmlns:a16="http://schemas.microsoft.com/office/drawing/2014/main" id="{58CEF23A-AB88-375B-305B-547B7737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46" t="43081" r="36759" b="51902"/>
          <a:stretch>
            <a:fillRect/>
          </a:stretch>
        </p:blipFill>
        <p:spPr>
          <a:xfrm>
            <a:off x="9350372" y="3047941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 descr="A blue light in the dark&#10;&#10;AI-generated content may be incorrect.">
            <a:extLst>
              <a:ext uri="{FF2B5EF4-FFF2-40B4-BE49-F238E27FC236}">
                <a16:creationId xmlns:a16="http://schemas.microsoft.com/office/drawing/2014/main" id="{B5B89D76-72FC-676E-5033-7A5257137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165" t="45335" r="37440" b="49648"/>
          <a:stretch>
            <a:fillRect/>
          </a:stretch>
        </p:blipFill>
        <p:spPr>
          <a:xfrm>
            <a:off x="9533692" y="3452267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 descr="A blue light in the dark&#10;&#10;AI-generated content may be incorrect.">
            <a:extLst>
              <a:ext uri="{FF2B5EF4-FFF2-40B4-BE49-F238E27FC236}">
                <a16:creationId xmlns:a16="http://schemas.microsoft.com/office/drawing/2014/main" id="{C59BC3DF-4629-A52C-4E38-934DFADC0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17" t="49740" r="46488" b="45243"/>
          <a:stretch>
            <a:fillRect/>
          </a:stretch>
        </p:blipFill>
        <p:spPr>
          <a:xfrm>
            <a:off x="8913890" y="3708537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 descr="A blue light in the dark&#10;&#10;AI-generated content may be incorrect.">
            <a:extLst>
              <a:ext uri="{FF2B5EF4-FFF2-40B4-BE49-F238E27FC236}">
                <a16:creationId xmlns:a16="http://schemas.microsoft.com/office/drawing/2014/main" id="{A3659C5A-F505-E05E-3DC8-293AC65C2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73" t="52248" r="48832" b="42735"/>
          <a:stretch>
            <a:fillRect/>
          </a:stretch>
        </p:blipFill>
        <p:spPr>
          <a:xfrm>
            <a:off x="8652508" y="3867187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A blue light in the dark&#10;&#10;AI-generated content may be incorrect.">
            <a:extLst>
              <a:ext uri="{FF2B5EF4-FFF2-40B4-BE49-F238E27FC236}">
                <a16:creationId xmlns:a16="http://schemas.microsoft.com/office/drawing/2014/main" id="{576FB4C1-1998-55FA-960A-2BE46ADB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77" t="56875" r="51428" b="38108"/>
          <a:stretch>
            <a:fillRect/>
          </a:stretch>
        </p:blipFill>
        <p:spPr>
          <a:xfrm>
            <a:off x="8349295" y="4049749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blue light in the dark&#10;&#10;AI-generated content may be incorrect.">
            <a:extLst>
              <a:ext uri="{FF2B5EF4-FFF2-40B4-BE49-F238E27FC236}">
                <a16:creationId xmlns:a16="http://schemas.microsoft.com/office/drawing/2014/main" id="{2C3B2F11-5071-E948-D3C0-40280364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34" t="58145" r="56971" b="36838"/>
          <a:stretch>
            <a:fillRect/>
          </a:stretch>
        </p:blipFill>
        <p:spPr>
          <a:xfrm>
            <a:off x="7972847" y="4125627"/>
            <a:ext cx="180553" cy="1707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455BD54-E0EE-7C4F-A46B-764D3BD4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L" dirty="0"/>
              <a:t>How to Fill in the Gaps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30AE90-7378-57C3-66A9-9623A63D335A}"/>
              </a:ext>
            </a:extLst>
          </p:cNvPr>
          <p:cNvSpPr txBox="1"/>
          <p:nvPr/>
        </p:nvSpPr>
        <p:spPr>
          <a:xfrm>
            <a:off x="2142974" y="5834848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Telescopes (u,v)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DB79C5-267F-2B14-F94B-6941C1D4472D}"/>
              </a:ext>
            </a:extLst>
          </p:cNvPr>
          <p:cNvSpPr txBox="1"/>
          <p:nvPr/>
        </p:nvSpPr>
        <p:spPr>
          <a:xfrm>
            <a:off x="8019658" y="5752999"/>
            <a:ext cx="123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Image (x,y)</a:t>
            </a:r>
          </a:p>
        </p:txBody>
      </p:sp>
    </p:spTree>
    <p:extLst>
      <p:ext uri="{BB962C8B-B14F-4D97-AF65-F5344CB8AC3E}">
        <p14:creationId xmlns:p14="http://schemas.microsoft.com/office/powerpoint/2010/main" val="40089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69063-2D33-ABA5-55D6-4197B63A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812E-7FD8-430B-E709-594CC7BF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5" name="Picture 4" descr="A collage of images of a person&#10;&#10;AI-generated content may be incorrect.">
            <a:extLst>
              <a:ext uri="{FF2B5EF4-FFF2-40B4-BE49-F238E27FC236}">
                <a16:creationId xmlns:a16="http://schemas.microsoft.com/office/drawing/2014/main" id="{32603406-15A4-0995-FF56-18E00456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498" y="136525"/>
            <a:ext cx="7687003" cy="61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6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A57E8-E849-996D-6E73-DB4AA647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CBED3-81C9-572E-EBDD-F732BF2A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D81E7-FC91-8E41-AD83-14B674187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3"/>
          <a:stretch>
            <a:fillRect/>
          </a:stretch>
        </p:blipFill>
        <p:spPr>
          <a:xfrm>
            <a:off x="1171421" y="988839"/>
            <a:ext cx="4042900" cy="4880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9AB4C1-0943-6755-F0B0-F439A21C2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3" r="92779"/>
          <a:stretch>
            <a:fillRect/>
          </a:stretch>
        </p:blipFill>
        <p:spPr>
          <a:xfrm>
            <a:off x="511064" y="988838"/>
            <a:ext cx="691979" cy="4880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33A92-2025-7644-D68B-98931FE15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9" t="12814" r="8201" b="51688"/>
          <a:stretch>
            <a:fillRect/>
          </a:stretch>
        </p:blipFill>
        <p:spPr>
          <a:xfrm>
            <a:off x="6356992" y="988838"/>
            <a:ext cx="4663587" cy="48084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2A3135-40D7-E730-B8B1-67505E4A93FC}"/>
              </a:ext>
            </a:extLst>
          </p:cNvPr>
          <p:cNvSpPr txBox="1"/>
          <p:nvPr/>
        </p:nvSpPr>
        <p:spPr>
          <a:xfrm>
            <a:off x="1203043" y="804171"/>
            <a:ext cx="372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66 Antennas – 3 hrs of Observations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BE9031-8B54-737B-13F0-37005C2EE47E}"/>
              </a:ext>
            </a:extLst>
          </p:cNvPr>
          <p:cNvSpPr txBox="1"/>
          <p:nvPr/>
        </p:nvSpPr>
        <p:spPr>
          <a:xfrm>
            <a:off x="7025049" y="914508"/>
            <a:ext cx="357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6 Telescopes 9hrs of Observations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A39DE-B1BB-D895-CBBE-F536CA7B814B}"/>
              </a:ext>
            </a:extLst>
          </p:cNvPr>
          <p:cNvSpPr txBox="1"/>
          <p:nvPr/>
        </p:nvSpPr>
        <p:spPr>
          <a:xfrm>
            <a:off x="2346214" y="501649"/>
            <a:ext cx="169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Radio/Sub-mm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F05E8A-314B-D082-D055-5E45A202AF23}"/>
              </a:ext>
            </a:extLst>
          </p:cNvPr>
          <p:cNvSpPr txBox="1"/>
          <p:nvPr/>
        </p:nvSpPr>
        <p:spPr>
          <a:xfrm>
            <a:off x="8356600" y="635000"/>
            <a:ext cx="9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Optical</a:t>
            </a:r>
          </a:p>
        </p:txBody>
      </p:sp>
    </p:spTree>
    <p:extLst>
      <p:ext uri="{BB962C8B-B14F-4D97-AF65-F5344CB8AC3E}">
        <p14:creationId xmlns:p14="http://schemas.microsoft.com/office/powerpoint/2010/main" val="117544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5199-AF02-F348-2221-5BE992BA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How to Interpret a Visibility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E7FBA5-6A03-0AD6-580A-98BC5BDF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4D174-50FC-C64A-B5E9-3B9621ED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 Silla Summer School - Intro to Interferometry</a:t>
            </a:r>
            <a:endParaRPr lang="en-C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D0E2AF-775C-3AFC-49C8-3B042FDE5130}"/>
              </a:ext>
            </a:extLst>
          </p:cNvPr>
          <p:cNvSpPr/>
          <p:nvPr/>
        </p:nvSpPr>
        <p:spPr>
          <a:xfrm>
            <a:off x="5195961" y="1690688"/>
            <a:ext cx="542373" cy="542373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24A9B8-477E-A1B3-BEA7-E6E8694B7E86}"/>
              </a:ext>
            </a:extLst>
          </p:cNvPr>
          <p:cNvCxnSpPr/>
          <p:nvPr/>
        </p:nvCxnSpPr>
        <p:spPr>
          <a:xfrm flipV="1">
            <a:off x="750771" y="1690688"/>
            <a:ext cx="0" cy="24000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6A5DDC-5A15-2F72-F429-728F18A185BB}"/>
              </a:ext>
            </a:extLst>
          </p:cNvPr>
          <p:cNvCxnSpPr/>
          <p:nvPr/>
        </p:nvCxnSpPr>
        <p:spPr>
          <a:xfrm flipV="1">
            <a:off x="739196" y="4056652"/>
            <a:ext cx="3524450" cy="32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284EB07F-E73E-92C6-6B65-E7161E1747D7}"/>
              </a:ext>
            </a:extLst>
          </p:cNvPr>
          <p:cNvSpPr/>
          <p:nvPr/>
        </p:nvSpPr>
        <p:spPr>
          <a:xfrm>
            <a:off x="760396" y="1751798"/>
            <a:ext cx="3205212" cy="2343337"/>
          </a:xfrm>
          <a:custGeom>
            <a:avLst/>
            <a:gdLst>
              <a:gd name="connsiteX0" fmla="*/ 0 w 3205212"/>
              <a:gd name="connsiteY0" fmla="*/ 0 h 2343337"/>
              <a:gd name="connsiteX1" fmla="*/ 1328286 w 3205212"/>
              <a:gd name="connsiteY1" fmla="*/ 2319688 h 2343337"/>
              <a:gd name="connsiteX2" fmla="*/ 2242686 w 3205212"/>
              <a:gd name="connsiteY2" fmla="*/ 1260909 h 2343337"/>
              <a:gd name="connsiteX3" fmla="*/ 3205212 w 3205212"/>
              <a:gd name="connsiteY3" fmla="*/ 2261937 h 234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5212" h="2343337">
                <a:moveTo>
                  <a:pt x="0" y="0"/>
                </a:moveTo>
                <a:cubicBezTo>
                  <a:pt x="477252" y="1054768"/>
                  <a:pt x="954505" y="2109537"/>
                  <a:pt x="1328286" y="2319688"/>
                </a:cubicBezTo>
                <a:cubicBezTo>
                  <a:pt x="1702067" y="2529839"/>
                  <a:pt x="1929865" y="1270534"/>
                  <a:pt x="2242686" y="1260909"/>
                </a:cubicBezTo>
                <a:cubicBezTo>
                  <a:pt x="2555507" y="1251284"/>
                  <a:pt x="3205212" y="2261937"/>
                  <a:pt x="3205212" y="22619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0896E0-8C75-AAA7-22BC-79D2021AAF7F}"/>
              </a:ext>
            </a:extLst>
          </p:cNvPr>
          <p:cNvSpPr txBox="1"/>
          <p:nvPr/>
        </p:nvSpPr>
        <p:spPr>
          <a:xfrm>
            <a:off x="375386" y="3888606"/>
            <a:ext cx="33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23EF9-B46D-EA5C-5405-D68DE04CF0A7}"/>
              </a:ext>
            </a:extLst>
          </p:cNvPr>
          <p:cNvSpPr txBox="1"/>
          <p:nvPr/>
        </p:nvSpPr>
        <p:spPr>
          <a:xfrm>
            <a:off x="358888" y="1544522"/>
            <a:ext cx="33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0AE740-972E-C862-E868-57076381CBEC}"/>
              </a:ext>
            </a:extLst>
          </p:cNvPr>
          <p:cNvCxnSpPr/>
          <p:nvPr/>
        </p:nvCxnSpPr>
        <p:spPr>
          <a:xfrm flipV="1">
            <a:off x="631713" y="4076718"/>
            <a:ext cx="128682" cy="1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7338F7-1172-866E-0D7F-0A11D19CFFEF}"/>
              </a:ext>
            </a:extLst>
          </p:cNvPr>
          <p:cNvCxnSpPr/>
          <p:nvPr/>
        </p:nvCxnSpPr>
        <p:spPr>
          <a:xfrm flipV="1">
            <a:off x="630108" y="1736173"/>
            <a:ext cx="128682" cy="11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BD792BE-57B2-8B14-C83B-64F4CDEBC1C6}"/>
              </a:ext>
            </a:extLst>
          </p:cNvPr>
          <p:cNvSpPr/>
          <p:nvPr/>
        </p:nvSpPr>
        <p:spPr>
          <a:xfrm>
            <a:off x="704015" y="1718806"/>
            <a:ext cx="142814" cy="161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8674E-51EA-CF03-D61A-D65CC5F4572F}"/>
              </a:ext>
            </a:extLst>
          </p:cNvPr>
          <p:cNvGrpSpPr/>
          <p:nvPr/>
        </p:nvGrpSpPr>
        <p:grpSpPr>
          <a:xfrm>
            <a:off x="5195961" y="5081125"/>
            <a:ext cx="228600" cy="736600"/>
            <a:chOff x="4470400" y="5092700"/>
            <a:chExt cx="228600" cy="7366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05A191-FEE8-10DF-C68B-19A962747D89}"/>
                </a:ext>
              </a:extLst>
            </p:cNvPr>
            <p:cNvSpPr/>
            <p:nvPr/>
          </p:nvSpPr>
          <p:spPr>
            <a:xfrm>
              <a:off x="4470400" y="5092700"/>
              <a:ext cx="228600" cy="495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FF6C351-72FD-E4DC-2488-AC8EE3973025}"/>
                </a:ext>
              </a:extLst>
            </p:cNvPr>
            <p:cNvSpPr/>
            <p:nvPr/>
          </p:nvSpPr>
          <p:spPr>
            <a:xfrm>
              <a:off x="4527844" y="5588000"/>
              <a:ext cx="114300" cy="24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8AE1F9-894F-5DC1-5805-A0C1A883D594}"/>
              </a:ext>
            </a:extLst>
          </p:cNvPr>
          <p:cNvGrpSpPr/>
          <p:nvPr/>
        </p:nvGrpSpPr>
        <p:grpSpPr>
          <a:xfrm>
            <a:off x="5624034" y="5092700"/>
            <a:ext cx="228600" cy="736600"/>
            <a:chOff x="5827870" y="5092700"/>
            <a:chExt cx="228600" cy="7366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2DB14B-D8E9-2475-AFA8-9CEFD494983F}"/>
                </a:ext>
              </a:extLst>
            </p:cNvPr>
            <p:cNvSpPr/>
            <p:nvPr/>
          </p:nvSpPr>
          <p:spPr>
            <a:xfrm>
              <a:off x="5827870" y="5092700"/>
              <a:ext cx="228600" cy="495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8E212C-B11D-9DE8-E914-48374067768E}"/>
                </a:ext>
              </a:extLst>
            </p:cNvPr>
            <p:cNvSpPr/>
            <p:nvPr/>
          </p:nvSpPr>
          <p:spPr>
            <a:xfrm>
              <a:off x="5885314" y="5588000"/>
              <a:ext cx="114300" cy="241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ADB841-F64E-992C-7A99-30CF95D01AED}"/>
              </a:ext>
            </a:extLst>
          </p:cNvPr>
          <p:cNvCxnSpPr/>
          <p:nvPr/>
        </p:nvCxnSpPr>
        <p:spPr>
          <a:xfrm>
            <a:off x="1644447" y="5982308"/>
            <a:ext cx="76454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34DEAD-9CDB-CAD3-F906-DA72C9FF8AAE}"/>
              </a:ext>
            </a:extLst>
          </p:cNvPr>
          <p:cNvSpPr txBox="1"/>
          <p:nvPr/>
        </p:nvSpPr>
        <p:spPr>
          <a:xfrm>
            <a:off x="4742323" y="598230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Baseline (B)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231A86-871A-750A-8FF9-522A729255DD}"/>
              </a:ext>
            </a:extLst>
          </p:cNvPr>
          <p:cNvSpPr txBox="1"/>
          <p:nvPr/>
        </p:nvSpPr>
        <p:spPr>
          <a:xfrm>
            <a:off x="356072" y="27388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FD04E-95F0-8605-EBD9-09C15C1EE39C}"/>
              </a:ext>
            </a:extLst>
          </p:cNvPr>
          <p:cNvSpPr txBox="1"/>
          <p:nvPr/>
        </p:nvSpPr>
        <p:spPr>
          <a:xfrm>
            <a:off x="5284936" y="127363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8655CF1-92B1-75EA-6EAF-A2B162F11F84}"/>
              </a:ext>
            </a:extLst>
          </p:cNvPr>
          <p:cNvCxnSpPr>
            <a:cxnSpLocks/>
          </p:cNvCxnSpPr>
          <p:nvPr/>
        </p:nvCxnSpPr>
        <p:spPr>
          <a:xfrm flipV="1">
            <a:off x="5195961" y="1642971"/>
            <a:ext cx="542373" cy="234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14FE2AB-9F7E-9157-DF74-BAF563FB3CC2}"/>
              </a:ext>
            </a:extLst>
          </p:cNvPr>
          <p:cNvSpPr txBox="1"/>
          <p:nvPr/>
        </p:nvSpPr>
        <p:spPr>
          <a:xfrm>
            <a:off x="2091559" y="4172607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945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0.00234 0.00857 0.00091 0.0037 0.00469 0.01389 L 0.00625 0.01806 C 0.00768 0.02546 0.00664 0.02107 0.01016 0.03079 L 0.01172 0.03495 L 0.01341 0.03912 C 0.01367 0.04051 0.01393 0.0419 0.01419 0.04329 C 0.01628 0.06204 0.01328 0.04445 0.01576 0.07014 C 0.01602 0.07292 0.0168 0.0757 0.01732 0.07847 L 0.01888 0.08681 C 0.01914 0.0882 0.01927 0.08982 0.01966 0.0912 C 0.02018 0.09259 0.02083 0.09375 0.02123 0.09537 C 0.02318 0.10232 0.02018 0.09908 0.02526 0.10787 C 0.02826 0.11343 0.02695 0.11042 0.02917 0.11644 C 0.03112 0.12685 0.02852 0.11389 0.03151 0.12477 C 0.03477 0.13634 0.0293 0.12107 0.03386 0.1331 C 0.03412 0.13495 0.03438 0.13704 0.03464 0.13889 C 0.03464 0.13889 0.03659 0.14931 0.03698 0.15139 L 0.03789 0.15556 C 0.03815 0.15695 0.03815 0.15857 0.03867 0.15995 L 0.04336 0.17245 C 0.04388 0.17384 0.04466 0.175 0.04492 0.17662 C 0.04753 0.19074 0.04349 0.16898 0.04649 0.18658 C 0.04883 0.20046 0.04662 0.19028 0.05052 0.19908 C 0.05156 0.20185 0.05365 0.20764 0.05365 0.20764 L 0.05677 0.22431 C 0.05703 0.2257 0.05703 0.22755 0.05755 0.2287 C 0.05912 0.23148 0.06107 0.2338 0.06224 0.23704 C 0.06289 0.23843 0.06328 0.24005 0.06393 0.2412 C 0.06458 0.24283 0.06563 0.24398 0.06628 0.24537 C 0.06745 0.24815 0.0681 0.25139 0.0694 0.25394 C 0.07018 0.25533 0.07109 0.25648 0.07175 0.2581 C 0.07292 0.26065 0.07383 0.26366 0.07487 0.26644 L 0.07813 0.275 C 0.07865 0.27639 0.07904 0.27801 0.07969 0.27917 C 0.08047 0.28056 0.08138 0.28171 0.08203 0.28333 C 0.08529 0.29028 0.08164 0.28519 0.08594 0.29028 L 0.09076 0.30301 C 0.09128 0.3044 0.09154 0.30625 0.09232 0.30718 L 0.09701 0.31273 C 0.10078 0.32269 0.09857 0.31945 0.10261 0.32408 C 0.10313 0.32546 0.10339 0.32732 0.10417 0.32824 C 0.1056 0.32986 0.10886 0.33102 0.10886 0.33102 C 0.11042 0.33287 0.11185 0.33565 0.11367 0.33658 L 0.11836 0.33958 C 0.12266 0.33426 0.11901 0.33958 0.12227 0.33241 C 0.12305 0.33102 0.12396 0.32986 0.12461 0.32824 C 0.12578 0.3257 0.1263 0.32176 0.12787 0.31991 L 0.13255 0.31412 C 0.13281 0.31273 0.13281 0.31111 0.13333 0.30995 C 0.13399 0.3088 0.13503 0.30833 0.13568 0.30718 C 0.13659 0.30602 0.13724 0.3044 0.13815 0.30301 C 0.14076 0.28889 0.1388 0.30023 0.1405 0.28611 C 0.1405 0.28542 0.14167 0.27755 0.14206 0.27639 C 0.14271 0.27477 0.14375 0.27361 0.1444 0.27222 C 0.14505 0.27083 0.14544 0.26921 0.14596 0.26783 C 0.14701 0.2625 0.14727 0.26019 0.14987 0.25533 C 0.15078 0.25394 0.15156 0.25255 0.15234 0.25116 C 0.15352 0.24838 0.15443 0.24537 0.15547 0.24259 L 0.15703 0.23843 L 0.16016 0.23009 L 0.16172 0.2257 C 0.16315 0.21829 0.16211 0.22292 0.16576 0.2132 L 0.16732 0.20903 C 0.16914 0.19884 0.16797 0.20301 0.17044 0.1963 C 0.17188 0.18889 0.17031 0.19491 0.17357 0.18796 C 0.17422 0.18658 0.17448 0.18472 0.17513 0.1838 C 0.17656 0.18148 0.17839 0.17986 0.17995 0.17801 L 0.18229 0.17523 C 0.18333 0.1757 0.18451 0.1757 0.18542 0.17662 C 0.18646 0.17778 0.18698 0.17963 0.18789 0.18079 C 0.18854 0.18195 0.18945 0.18287 0.19024 0.1838 C 0.19206 0.18866 0.19258 0.1912 0.19649 0.19352 C 0.19727 0.19398 0.19818 0.19421 0.19883 0.19491 C 0.20052 0.19653 0.20208 0.19861 0.20365 0.20046 L 0.20599 0.20324 C 0.20651 0.20486 0.2069 0.20648 0.20755 0.20764 C 0.20912 0.21019 0.21042 0.21065 0.21224 0.21181 C 0.21628 0.22222 0.2112 0.20949 0.21628 0.22014 C 0.21953 0.22732 0.21589 0.22199 0.22018 0.22732 C 0.22214 0.23773 0.21953 0.22477 0.22253 0.23565 C 0.22292 0.23704 0.22279 0.23866 0.22331 0.23982 C 0.22474 0.24306 0.22682 0.24491 0.22813 0.24815 C 0.23034 0.25417 0.22904 0.25139 0.23203 0.25671 C 0.23425 0.26829 0.23047 0.25046 0.2375 0.26921 C 0.23815 0.2706 0.23841 0.27245 0.23919 0.27361 C 0.23984 0.27454 0.24076 0.27454 0.24154 0.275 C 0.24714 0.29005 0.23841 0.26713 0.24544 0.28333 C 0.24662 0.28611 0.24753 0.28889 0.24857 0.29167 C 0.24909 0.29306 0.24987 0.29445 0.25013 0.29607 C 0.25052 0.29745 0.25052 0.29884 0.25104 0.30023 C 0.25156 0.30185 0.25261 0.30278 0.25339 0.3044 C 0.25456 0.30695 0.25495 0.31088 0.25651 0.31273 L 0.2612 0.31852 C 0.26211 0.32315 0.26146 0.32153 0.26289 0.32408 " pathEditMode="relative" ptsTypes="AAAAAAAAAAAAAAAAAAAAAAAAAAAAAAAAAAAAAAAAAAAAAAAAAAAAAAAAAAAAAAAAAAAAAAAAAAAAAAAAAAAAAAAAAAAAAAA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176 L 0.32019 -0.0176 " pathEditMode="relative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176 L -0.2694 -0.017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AF33B-F58E-133F-682A-891FDBA47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A4A48-81CB-D464-206E-CE6BCCE7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How to Interpret a Visibility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D1E9B5-3FA0-DA22-18A3-3BA82050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0612A-EA25-9B52-85EB-2416920C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77E8EF4-39F8-058B-DD67-E5F756DB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6" y="1326903"/>
            <a:ext cx="5854700" cy="4394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061808-539C-1CEE-3DDC-8EBCF5E5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26" y="1326903"/>
            <a:ext cx="5854700" cy="43942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298B239-8FCC-8391-2D48-442581877058}"/>
              </a:ext>
            </a:extLst>
          </p:cNvPr>
          <p:cNvSpPr/>
          <p:nvPr/>
        </p:nvSpPr>
        <p:spPr>
          <a:xfrm>
            <a:off x="4649422" y="2252365"/>
            <a:ext cx="143295" cy="154506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AEE988-FE49-5B92-92EA-6A22B875EA80}"/>
              </a:ext>
            </a:extLst>
          </p:cNvPr>
          <p:cNvSpPr/>
          <p:nvPr/>
        </p:nvSpPr>
        <p:spPr>
          <a:xfrm>
            <a:off x="3138200" y="3524003"/>
            <a:ext cx="443200" cy="44353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CC1B77-6814-F3B4-CAFF-0F7FE8DD549D}"/>
              </a:ext>
            </a:extLst>
          </p:cNvPr>
          <p:cNvSpPr/>
          <p:nvPr/>
        </p:nvSpPr>
        <p:spPr>
          <a:xfrm>
            <a:off x="673524" y="4391106"/>
            <a:ext cx="925679" cy="9263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2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15A2B-4F44-5CF7-1D6C-0FE11BB35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864A-7704-6534-C13E-D7EE5B78E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How to Interpret a Visibility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7FAD1-4F53-EE97-4E86-F2646083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8198E-1418-D156-698D-AB2F1E80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 Silla Summer School - Intro to Interferometry</a:t>
            </a:r>
            <a:endParaRPr lang="en-C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34E10C-1685-B30C-96AE-1FC6E94878C8}"/>
              </a:ext>
            </a:extLst>
          </p:cNvPr>
          <p:cNvSpPr/>
          <p:nvPr/>
        </p:nvSpPr>
        <p:spPr>
          <a:xfrm>
            <a:off x="1233052" y="2337997"/>
            <a:ext cx="2245877" cy="224587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62AC6A-C39A-5B04-B631-90B42B604CEF}"/>
              </a:ext>
            </a:extLst>
          </p:cNvPr>
          <p:cNvSpPr/>
          <p:nvPr/>
        </p:nvSpPr>
        <p:spPr>
          <a:xfrm>
            <a:off x="1518062" y="2651167"/>
            <a:ext cx="1650670" cy="165067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B796C-A0E9-D462-B839-793573F99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08" y="1279402"/>
            <a:ext cx="5854700" cy="4394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D94B359-FDDC-500E-81AF-7395B7D590E9}"/>
              </a:ext>
            </a:extLst>
          </p:cNvPr>
          <p:cNvSpPr/>
          <p:nvPr/>
        </p:nvSpPr>
        <p:spPr>
          <a:xfrm>
            <a:off x="1717963" y="2851068"/>
            <a:ext cx="1250868" cy="12508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C8421F-7819-1D5C-CCB9-392CA1BF6B1E}"/>
              </a:ext>
            </a:extLst>
          </p:cNvPr>
          <p:cNvCxnSpPr>
            <a:cxnSpLocks/>
          </p:cNvCxnSpPr>
          <p:nvPr/>
        </p:nvCxnSpPr>
        <p:spPr>
          <a:xfrm>
            <a:off x="1717963" y="4699655"/>
            <a:ext cx="1250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1FE8EA-E23D-AD7E-8375-C4D0E530483F}"/>
              </a:ext>
            </a:extLst>
          </p:cNvPr>
          <p:cNvCxnSpPr>
            <a:cxnSpLocks/>
          </p:cNvCxnSpPr>
          <p:nvPr/>
        </p:nvCxnSpPr>
        <p:spPr>
          <a:xfrm>
            <a:off x="1518062" y="5091544"/>
            <a:ext cx="165067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275200-3DBB-8DF1-DFD0-1220216ECC68}"/>
              </a:ext>
            </a:extLst>
          </p:cNvPr>
          <p:cNvCxnSpPr>
            <a:cxnSpLocks/>
          </p:cNvCxnSpPr>
          <p:nvPr/>
        </p:nvCxnSpPr>
        <p:spPr>
          <a:xfrm flipV="1">
            <a:off x="1233052" y="5432232"/>
            <a:ext cx="2245877" cy="1556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F58665-1CFE-A1A4-24BA-EA62847016E5}"/>
              </a:ext>
            </a:extLst>
          </p:cNvPr>
          <p:cNvSpPr txBox="1"/>
          <p:nvPr/>
        </p:nvSpPr>
        <p:spPr>
          <a:xfrm>
            <a:off x="1898403" y="465304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1.5 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79A46-FEBA-E241-3A27-E8CB68B92B7F}"/>
              </a:ext>
            </a:extLst>
          </p:cNvPr>
          <p:cNvSpPr txBox="1"/>
          <p:nvPr/>
        </p:nvSpPr>
        <p:spPr>
          <a:xfrm>
            <a:off x="1898402" y="50303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1.6 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12C99-DB90-6746-F681-170577BA399E}"/>
              </a:ext>
            </a:extLst>
          </p:cNvPr>
          <p:cNvSpPr txBox="1"/>
          <p:nvPr/>
        </p:nvSpPr>
        <p:spPr>
          <a:xfrm>
            <a:off x="1897909" y="542227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1.7 um</a:t>
            </a:r>
          </a:p>
        </p:txBody>
      </p:sp>
    </p:spTree>
    <p:extLst>
      <p:ext uri="{BB962C8B-B14F-4D97-AF65-F5344CB8AC3E}">
        <p14:creationId xmlns:p14="http://schemas.microsoft.com/office/powerpoint/2010/main" val="230411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3F7BC-4DA1-E96C-B33F-1DE8BE9B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To 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72B8C-F51C-E1D5-DACA-D3C0BA744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Fringe contract (visibility) contains information about the object</a:t>
            </a:r>
          </a:p>
          <a:p>
            <a:r>
              <a:rPr lang="en-CL" dirty="0"/>
              <a:t>For Simple Objects </a:t>
            </a:r>
          </a:p>
          <a:p>
            <a:pPr lvl="1"/>
            <a:r>
              <a:rPr lang="en-CL" dirty="0"/>
              <a:t>A few telescopes </a:t>
            </a:r>
          </a:p>
          <a:p>
            <a:pPr lvl="1"/>
            <a:r>
              <a:rPr lang="en-CL" dirty="0"/>
              <a:t>Small amount of time </a:t>
            </a:r>
          </a:p>
          <a:p>
            <a:pPr lvl="1"/>
            <a:endParaRPr lang="en-CL" dirty="0"/>
          </a:p>
          <a:p>
            <a:r>
              <a:rPr lang="en-CL" dirty="0"/>
              <a:t>For Complex Objects</a:t>
            </a:r>
          </a:p>
          <a:p>
            <a:pPr lvl="1"/>
            <a:r>
              <a:rPr lang="en-CL" dirty="0"/>
              <a:t>Lots of Telescopes</a:t>
            </a:r>
          </a:p>
          <a:p>
            <a:pPr lvl="1"/>
            <a:r>
              <a:rPr lang="en-CL" dirty="0"/>
              <a:t>Lots of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ED2CA-F315-5733-6132-2C780281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B766-DB5F-E5DE-EADB-DA80C652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6" name="Picture 5" descr="A blue light in the dark&#10;&#10;AI-generated content may be incorrect.">
            <a:extLst>
              <a:ext uri="{FF2B5EF4-FFF2-40B4-BE49-F238E27FC236}">
                <a16:creationId xmlns:a16="http://schemas.microsoft.com/office/drawing/2014/main" id="{1CA696C5-4842-E324-8861-D7168DD86D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98" r="18199"/>
          <a:stretch>
            <a:fillRect/>
          </a:stretch>
        </p:blipFill>
        <p:spPr>
          <a:xfrm>
            <a:off x="8042399" y="3759549"/>
            <a:ext cx="2436415" cy="2417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E72B9-1ECB-4F6F-CDB0-BC90BECAC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342" y="2389789"/>
            <a:ext cx="2651319" cy="20784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7075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60F653-37C0-3C61-76C8-F90FB68A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building&#10;&#10;AI-generated content may be incorrect.">
            <a:extLst>
              <a:ext uri="{FF2B5EF4-FFF2-40B4-BE49-F238E27FC236}">
                <a16:creationId xmlns:a16="http://schemas.microsoft.com/office/drawing/2014/main" id="{290FEBA9-C864-99EC-92A1-CBDCBB40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/>
          <a:stretch>
            <a:fillRect/>
          </a:stretch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1C6AE-39F8-26D3-FB60-920B86434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The VLTI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E48F1-E05C-F388-ACDE-506C1473F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Very Large Telescope Interferometer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CF026-F064-E90F-2A80-6A48993A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2026-02-12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1B52E-4828-C04A-77A8-3AEDDB2B8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La Silla Summer School - Intro to Interferometry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16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52730-A307-6E7D-9FB2-D3CD8D90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CFFBC6-9980-1657-3E72-647F153E0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5" name="Picture 4" descr="Several white containers with a red sky&#10;&#10;AI-generated content may be incorrect.">
            <a:extLst>
              <a:ext uri="{FF2B5EF4-FFF2-40B4-BE49-F238E27FC236}">
                <a16:creationId xmlns:a16="http://schemas.microsoft.com/office/drawing/2014/main" id="{A725D5B1-6DDD-FD34-D55A-10B03E9DE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414" y="2126218"/>
            <a:ext cx="4519984" cy="2641600"/>
          </a:xfrm>
          <a:prstGeom prst="rect">
            <a:avLst/>
          </a:prstGeom>
        </p:spPr>
      </p:pic>
      <p:pic>
        <p:nvPicPr>
          <p:cNvPr id="7" name="Picture 6" descr="A long shot of a building&#10;&#10;AI-generated content may be incorrect.">
            <a:extLst>
              <a:ext uri="{FF2B5EF4-FFF2-40B4-BE49-F238E27FC236}">
                <a16:creationId xmlns:a16="http://schemas.microsoft.com/office/drawing/2014/main" id="{82F8C99E-D714-FD48-2F53-29209D3E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02" y="1827768"/>
            <a:ext cx="4876800" cy="323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86264-CDDE-CE16-C998-DCD359D3F55A}"/>
              </a:ext>
            </a:extLst>
          </p:cNvPr>
          <p:cNvSpPr txBox="1"/>
          <p:nvPr/>
        </p:nvSpPr>
        <p:spPr>
          <a:xfrm>
            <a:off x="2566615" y="465832"/>
            <a:ext cx="1002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4000" dirty="0"/>
              <a:t>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85710-79E9-3A51-5C16-6798371B106F}"/>
              </a:ext>
            </a:extLst>
          </p:cNvPr>
          <p:cNvSpPr txBox="1"/>
          <p:nvPr/>
        </p:nvSpPr>
        <p:spPr>
          <a:xfrm>
            <a:off x="1944315" y="1366103"/>
            <a:ext cx="2846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/>
              <a:t>4 x 8.2m Telescopes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068FD-DC47-F3DC-905E-BEBA58FB701E}"/>
              </a:ext>
            </a:extLst>
          </p:cNvPr>
          <p:cNvSpPr txBox="1"/>
          <p:nvPr/>
        </p:nvSpPr>
        <p:spPr>
          <a:xfrm>
            <a:off x="7836377" y="1588352"/>
            <a:ext cx="2846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2400" dirty="0"/>
              <a:t>4 x 1.8m Telescopes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1D0C-AC29-D68A-B395-4ACA9AFCC008}"/>
              </a:ext>
            </a:extLst>
          </p:cNvPr>
          <p:cNvSpPr txBox="1"/>
          <p:nvPr/>
        </p:nvSpPr>
        <p:spPr>
          <a:xfrm>
            <a:off x="8639252" y="465832"/>
            <a:ext cx="932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4000" dirty="0"/>
              <a:t>ATs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508DF2-AEE7-0065-3C4B-58CDA55AD8FD}"/>
              </a:ext>
            </a:extLst>
          </p:cNvPr>
          <p:cNvSpPr txBox="1"/>
          <p:nvPr/>
        </p:nvSpPr>
        <p:spPr>
          <a:xfrm>
            <a:off x="2122115" y="5453618"/>
            <a:ext cx="193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1 week per Month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455A7F-ACB8-0DEF-8996-6D4C0E2D5EF9}"/>
              </a:ext>
            </a:extLst>
          </p:cNvPr>
          <p:cNvSpPr txBox="1"/>
          <p:nvPr/>
        </p:nvSpPr>
        <p:spPr>
          <a:xfrm>
            <a:off x="8276652" y="5453618"/>
            <a:ext cx="204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3 weeks per Month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21417-A3AF-5DF7-0404-80904A691F3C}"/>
              </a:ext>
            </a:extLst>
          </p:cNvPr>
          <p:cNvSpPr txBox="1"/>
          <p:nvPr/>
        </p:nvSpPr>
        <p:spPr>
          <a:xfrm>
            <a:off x="2220206" y="5084286"/>
            <a:ext cx="16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B = 45 to 140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6FB564-B3A3-DA7C-6BAC-9E773485369F}"/>
              </a:ext>
            </a:extLst>
          </p:cNvPr>
          <p:cNvSpPr txBox="1"/>
          <p:nvPr/>
        </p:nvSpPr>
        <p:spPr>
          <a:xfrm>
            <a:off x="8396332" y="5084286"/>
            <a:ext cx="16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B = 20 to 200 m</a:t>
            </a:r>
          </a:p>
        </p:txBody>
      </p:sp>
    </p:spTree>
    <p:extLst>
      <p:ext uri="{BB962C8B-B14F-4D97-AF65-F5344CB8AC3E}">
        <p14:creationId xmlns:p14="http://schemas.microsoft.com/office/powerpoint/2010/main" val="1641714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AE180-511B-5AE8-2796-45CB1E494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6A065-819D-31C5-B532-51DB46DD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5" name="Online Media 4" descr="Animation of the path of a light ray through GRAVITY">
            <a:hlinkClick r:id="" action="ppaction://media"/>
            <a:extLst>
              <a:ext uri="{FF2B5EF4-FFF2-40B4-BE49-F238E27FC236}">
                <a16:creationId xmlns:a16="http://schemas.microsoft.com/office/drawing/2014/main" id="{69F84E63-09AD-C8A3-A353-F18512F6B1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050" y="206946"/>
            <a:ext cx="10883900" cy="61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087C-EB67-5EE4-D1E2-4D692BFB2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Bigger the Telescope the Smaller the Object you can see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1D0661-8229-2C9D-2C0C-9694C4C3257C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1D0661-8229-2C9D-2C0C-9694C4C32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8CDB3-A0D5-38C6-DD1F-BC88EC23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2508D-72F1-B810-A88B-16B6BB8C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DF02FC01-0113-36E6-1C4C-B1C4965E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95C25308-0841-B62C-A643-877D769B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C8D09F-E709-01E5-A02F-190F8DE55282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557BC9-16B8-E7D9-2126-86883DD5EFC1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</p:spTree>
    <p:extLst>
      <p:ext uri="{BB962C8B-B14F-4D97-AF65-F5344CB8AC3E}">
        <p14:creationId xmlns:p14="http://schemas.microsoft.com/office/powerpoint/2010/main" val="1640028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5B54A-FABD-110E-8337-7796955E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Adaptive Optics on Every Telescope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F2916-97CF-8A51-7155-BCA7FEB5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CA626-1F07-32BF-377C-7D26060C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8" name="Picture 7" descr="Diagram of a waveform diagram&#10;&#10;AI-generated content may be incorrect.">
            <a:extLst>
              <a:ext uri="{FF2B5EF4-FFF2-40B4-BE49-F238E27FC236}">
                <a16:creationId xmlns:a16="http://schemas.microsoft.com/office/drawing/2014/main" id="{263F4BEC-EAF9-B7EE-63E4-A13279A0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595235"/>
            <a:ext cx="4824412" cy="3865765"/>
          </a:xfrm>
          <a:prstGeom prst="rect">
            <a:avLst/>
          </a:prstGeom>
        </p:spPr>
      </p:pic>
      <p:pic>
        <p:nvPicPr>
          <p:cNvPr id="6" name="Picture 5" descr="A comparison of a star formation&#10;&#10;AI-generated content may be incorrect.">
            <a:extLst>
              <a:ext uri="{FF2B5EF4-FFF2-40B4-BE49-F238E27FC236}">
                <a16:creationId xmlns:a16="http://schemas.microsoft.com/office/drawing/2014/main" id="{5F47CF06-671D-5B59-BEA5-782E2FE72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586038"/>
            <a:ext cx="7772400" cy="36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4070-9F08-FDE3-5B57-3E26C41CE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Instruments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81C387-58B9-94D7-4A55-FDD97857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2CA39-D453-2A97-F939-FEF8883A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7813A9-E16E-5EF3-A934-53C416E053CF}"/>
              </a:ext>
            </a:extLst>
          </p:cNvPr>
          <p:cNvSpPr/>
          <p:nvPr/>
        </p:nvSpPr>
        <p:spPr>
          <a:xfrm>
            <a:off x="838200" y="1803400"/>
            <a:ext cx="1981200" cy="952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Telescopes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8EE59F-3BFF-8A80-FCC5-6491770FAEEF}"/>
              </a:ext>
            </a:extLst>
          </p:cNvPr>
          <p:cNvSpPr/>
          <p:nvPr/>
        </p:nvSpPr>
        <p:spPr>
          <a:xfrm>
            <a:off x="3352800" y="1828800"/>
            <a:ext cx="1981200" cy="952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Adaptive Optics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E1BFD65-750B-417D-FC90-0340FC40FE1A}"/>
              </a:ext>
            </a:extLst>
          </p:cNvPr>
          <p:cNvSpPr/>
          <p:nvPr/>
        </p:nvSpPr>
        <p:spPr>
          <a:xfrm>
            <a:off x="5867402" y="1822450"/>
            <a:ext cx="1981200" cy="952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Delay Lines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BE6F7A-D898-1880-562C-2E44DFDB307E}"/>
              </a:ext>
            </a:extLst>
          </p:cNvPr>
          <p:cNvSpPr/>
          <p:nvPr/>
        </p:nvSpPr>
        <p:spPr>
          <a:xfrm>
            <a:off x="9372600" y="1803400"/>
            <a:ext cx="1981200" cy="952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Instruments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E33ED25-6A3B-1204-7D7A-E5B5AF1E1D19}"/>
              </a:ext>
            </a:extLst>
          </p:cNvPr>
          <p:cNvSpPr/>
          <p:nvPr/>
        </p:nvSpPr>
        <p:spPr>
          <a:xfrm>
            <a:off x="2881066" y="2055960"/>
            <a:ext cx="410066" cy="4981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C51DD66-E1CC-3D35-5B07-D5A9296F71F6}"/>
              </a:ext>
            </a:extLst>
          </p:cNvPr>
          <p:cNvSpPr/>
          <p:nvPr/>
        </p:nvSpPr>
        <p:spPr>
          <a:xfrm>
            <a:off x="5395668" y="2030560"/>
            <a:ext cx="410066" cy="4981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668CDC4E-4B17-D4F4-6F09-900A614A7E01}"/>
              </a:ext>
            </a:extLst>
          </p:cNvPr>
          <p:cNvSpPr/>
          <p:nvPr/>
        </p:nvSpPr>
        <p:spPr>
          <a:xfrm>
            <a:off x="7948366" y="2049610"/>
            <a:ext cx="1362567" cy="4981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70AE09-ACD3-5241-ABA6-DD4F133A2378}"/>
              </a:ext>
            </a:extLst>
          </p:cNvPr>
          <p:cNvSpPr/>
          <p:nvPr/>
        </p:nvSpPr>
        <p:spPr>
          <a:xfrm>
            <a:off x="1216276" y="3429000"/>
            <a:ext cx="1508531" cy="4729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PIONEIR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D0802B1-A196-FD6E-E8FA-23B5259E82E4}"/>
              </a:ext>
            </a:extLst>
          </p:cNvPr>
          <p:cNvSpPr/>
          <p:nvPr/>
        </p:nvSpPr>
        <p:spPr>
          <a:xfrm>
            <a:off x="5349471" y="3429000"/>
            <a:ext cx="1508531" cy="4729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GRAVITY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EB13647-5B44-5555-C980-CB29733A2918}"/>
              </a:ext>
            </a:extLst>
          </p:cNvPr>
          <p:cNvSpPr/>
          <p:nvPr/>
        </p:nvSpPr>
        <p:spPr>
          <a:xfrm>
            <a:off x="9188373" y="3429000"/>
            <a:ext cx="1508531" cy="4729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MATISSE</a:t>
            </a:r>
          </a:p>
        </p:txBody>
      </p:sp>
      <p:pic>
        <p:nvPicPr>
          <p:cNvPr id="19" name="Picture 18" descr="A machine in a factory&#10;&#10;AI-generated content may be incorrect.">
            <a:extLst>
              <a:ext uri="{FF2B5EF4-FFF2-40B4-BE49-F238E27FC236}">
                <a16:creationId xmlns:a16="http://schemas.microsoft.com/office/drawing/2014/main" id="{CD688189-FA77-1B9A-75F7-02E1912F0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73" y="4221828"/>
            <a:ext cx="2563759" cy="1814660"/>
          </a:xfrm>
          <a:prstGeom prst="rect">
            <a:avLst/>
          </a:prstGeom>
        </p:spPr>
      </p:pic>
      <p:pic>
        <p:nvPicPr>
          <p:cNvPr id="21" name="Picture 20" descr="A close-up of a machine&#10;&#10;AI-generated content may be incorrect.">
            <a:extLst>
              <a:ext uri="{FF2B5EF4-FFF2-40B4-BE49-F238E27FC236}">
                <a16:creationId xmlns:a16="http://schemas.microsoft.com/office/drawing/2014/main" id="{B67DF5A6-A7B4-3A25-BE44-9FE98493D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53" y="4221828"/>
            <a:ext cx="3313094" cy="1863616"/>
          </a:xfrm>
          <a:prstGeom prst="rect">
            <a:avLst/>
          </a:prstGeom>
        </p:spPr>
      </p:pic>
      <p:pic>
        <p:nvPicPr>
          <p:cNvPr id="23" name="Picture 22" descr="A close-up of a machine&#10;&#10;AI-generated content may be incorrect.">
            <a:extLst>
              <a:ext uri="{FF2B5EF4-FFF2-40B4-BE49-F238E27FC236}">
                <a16:creationId xmlns:a16="http://schemas.microsoft.com/office/drawing/2014/main" id="{D1C6FC18-F5EE-C211-42CD-2B6F2F6BA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810" y="4204296"/>
            <a:ext cx="2443655" cy="19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3C398C-0985-DB77-14CF-7006BD4C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BA18F-8322-4250-F4BF-0D83DD8A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F590E7-16AD-95AE-0F3C-FAE9DF0A54D8}"/>
              </a:ext>
            </a:extLst>
          </p:cNvPr>
          <p:cNvSpPr/>
          <p:nvPr/>
        </p:nvSpPr>
        <p:spPr>
          <a:xfrm>
            <a:off x="1208539" y="507125"/>
            <a:ext cx="1508531" cy="4729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PIONEIR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C9E8F7A-5F12-76E7-41B6-51368A6ABA5B}"/>
              </a:ext>
            </a:extLst>
          </p:cNvPr>
          <p:cNvSpPr/>
          <p:nvPr/>
        </p:nvSpPr>
        <p:spPr>
          <a:xfrm>
            <a:off x="5341734" y="507125"/>
            <a:ext cx="1508531" cy="4729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GRAVITY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FD7681-A469-2F36-B066-B598275302A0}"/>
              </a:ext>
            </a:extLst>
          </p:cNvPr>
          <p:cNvSpPr/>
          <p:nvPr/>
        </p:nvSpPr>
        <p:spPr>
          <a:xfrm>
            <a:off x="9180636" y="507125"/>
            <a:ext cx="1508531" cy="47296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MATISSE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AC5BE9-919D-4019-1600-D040F2F1D04B}"/>
                  </a:ext>
                </a:extLst>
              </p:cNvPr>
              <p:cNvSpPr txBox="1"/>
              <p:nvPr/>
            </p:nvSpPr>
            <p:spPr>
              <a:xfrm>
                <a:off x="1294223" y="1618593"/>
                <a:ext cx="1337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AC5BE9-919D-4019-1600-D040F2F1D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3" y="1618593"/>
                <a:ext cx="1337161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62BD2B-91A9-A84B-DA83-5699A7C65906}"/>
                  </a:ext>
                </a:extLst>
              </p:cNvPr>
              <p:cNvSpPr txBox="1"/>
              <p:nvPr/>
            </p:nvSpPr>
            <p:spPr>
              <a:xfrm>
                <a:off x="5427418" y="1618593"/>
                <a:ext cx="1337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62BD2B-91A9-A84B-DA83-5699A7C65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418" y="1618593"/>
                <a:ext cx="133716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88100-74CF-1689-3EE9-ED9CC68A2854}"/>
                  </a:ext>
                </a:extLst>
              </p:cNvPr>
              <p:cNvSpPr txBox="1"/>
              <p:nvPr/>
            </p:nvSpPr>
            <p:spPr>
              <a:xfrm>
                <a:off x="9088387" y="1618593"/>
                <a:ext cx="1564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=3−5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988100-74CF-1689-3EE9-ED9CC68A2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387" y="1618593"/>
                <a:ext cx="1564787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0A14C-842C-4E41-0C3C-1D3DCDD91D17}"/>
                  </a:ext>
                </a:extLst>
              </p:cNvPr>
              <p:cNvSpPr txBox="1"/>
              <p:nvPr/>
            </p:nvSpPr>
            <p:spPr>
              <a:xfrm>
                <a:off x="9056857" y="1987925"/>
                <a:ext cx="16930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=8−12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8B0A14C-842C-4E41-0C3C-1D3DCDD91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857" y="1987925"/>
                <a:ext cx="1693028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0C278B3-9CAB-FC5B-2F38-ECC0C46156AC}"/>
              </a:ext>
            </a:extLst>
          </p:cNvPr>
          <p:cNvSpPr txBox="1"/>
          <p:nvPr/>
        </p:nvSpPr>
        <p:spPr>
          <a:xfrm>
            <a:off x="669275" y="3059668"/>
            <a:ext cx="25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Low Spectral Resolution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D8F798-5755-2667-B550-6543A89E67DB}"/>
              </a:ext>
            </a:extLst>
          </p:cNvPr>
          <p:cNvSpPr txBox="1"/>
          <p:nvPr/>
        </p:nvSpPr>
        <p:spPr>
          <a:xfrm>
            <a:off x="4598857" y="3059668"/>
            <a:ext cx="29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Medium Spectral Resolution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F3F43C-4B94-940A-6B02-D08115845D5A}"/>
              </a:ext>
            </a:extLst>
          </p:cNvPr>
          <p:cNvSpPr txBox="1"/>
          <p:nvPr/>
        </p:nvSpPr>
        <p:spPr>
          <a:xfrm>
            <a:off x="8528444" y="3059668"/>
            <a:ext cx="29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Medium Spectral Resolution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381-3F0E-03D3-3CA5-8FD7195F88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340" r="38426"/>
          <a:stretch>
            <a:fillRect/>
          </a:stretch>
        </p:blipFill>
        <p:spPr>
          <a:xfrm rot="16200000">
            <a:off x="4911161" y="1633493"/>
            <a:ext cx="2574775" cy="65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71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C8ADA-2A78-6822-5211-8483B7231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EE02-B407-2CAE-F7BE-878BC36E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Science at the VLTI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E1B49-5550-64BD-FBFD-A18291406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B7AFA-2E01-70BB-C95E-33784E79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35E1D-99B7-42A3-4655-06EEDFB5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46700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2F51-2333-D7B4-2B1A-D7CB6395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Galactic Center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55BD3-A397-FE0A-F74B-F36B7E30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40471-78CA-EC6A-B5BB-3823DD02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8D31CBC6-8BBD-DE4E-7214-21E7D331E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388" y="365125"/>
            <a:ext cx="4268205" cy="6045272"/>
          </a:xfrm>
          <a:prstGeom prst="rect">
            <a:avLst/>
          </a:prstGeom>
        </p:spPr>
      </p:pic>
      <p:pic>
        <p:nvPicPr>
          <p:cNvPr id="8" name="Picture 7" descr="A collage of images of a galaxy&#10;&#10;AI-generated content may be incorrect.">
            <a:extLst>
              <a:ext uri="{FF2B5EF4-FFF2-40B4-BE49-F238E27FC236}">
                <a16:creationId xmlns:a16="http://schemas.microsoft.com/office/drawing/2014/main" id="{95DCA863-DC01-0D9A-4551-66AE4393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98" y="1548963"/>
            <a:ext cx="5320004" cy="4494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E6CE7A-EE95-5248-C3C4-7FEEDC857E04}"/>
              </a:ext>
            </a:extLst>
          </p:cNvPr>
          <p:cNvSpPr txBox="1"/>
          <p:nvPr/>
        </p:nvSpPr>
        <p:spPr>
          <a:xfrm>
            <a:off x="1144471" y="6002315"/>
            <a:ext cx="359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GRAVITY Collaboration, et al. 2022</a:t>
            </a:r>
          </a:p>
        </p:txBody>
      </p:sp>
    </p:spTree>
    <p:extLst>
      <p:ext uri="{BB962C8B-B14F-4D97-AF65-F5344CB8AC3E}">
        <p14:creationId xmlns:p14="http://schemas.microsoft.com/office/powerpoint/2010/main" val="1004817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D741A-082F-FAA7-E3DF-87A70FFA6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3652-21EB-1ACF-6EF6-8F6FD0B7A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Galactic Center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8596E-AD6A-E0EA-377E-56C2DBD7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F11EA-12C7-B2BC-B5B4-9770D3F3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C0B3E1EF-70D8-40CE-F1FA-71F2CB770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88" y="365125"/>
            <a:ext cx="4268205" cy="6045272"/>
          </a:xfrm>
          <a:prstGeom prst="rect">
            <a:avLst/>
          </a:prstGeom>
        </p:spPr>
      </p:pic>
      <p:pic>
        <p:nvPicPr>
          <p:cNvPr id="8" name="Picture 7" descr="A collage of images of a galaxy&#10;&#10;AI-generated content may be incorrect.">
            <a:extLst>
              <a:ext uri="{FF2B5EF4-FFF2-40B4-BE49-F238E27FC236}">
                <a16:creationId xmlns:a16="http://schemas.microsoft.com/office/drawing/2014/main" id="{AC8406AF-A802-26B8-D0C4-739CBC6DD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98" y="1548963"/>
            <a:ext cx="5320004" cy="4494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7DE989-7926-52CA-B395-B30EC728FF49}"/>
              </a:ext>
            </a:extLst>
          </p:cNvPr>
          <p:cNvSpPr txBox="1"/>
          <p:nvPr/>
        </p:nvSpPr>
        <p:spPr>
          <a:xfrm>
            <a:off x="1144471" y="6002315"/>
            <a:ext cx="359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GRAVITY Collaboration, et al. 2022</a:t>
            </a:r>
          </a:p>
        </p:txBody>
      </p:sp>
      <p:pic>
        <p:nvPicPr>
          <p:cNvPr id="10" name="Online Media 9" descr="Artist’s animation of S2’s precession effect">
            <a:hlinkClick r:id="" action="ppaction://media"/>
            <a:extLst>
              <a:ext uri="{FF2B5EF4-FFF2-40B4-BE49-F238E27FC236}">
                <a16:creationId xmlns:a16="http://schemas.microsoft.com/office/drawing/2014/main" id="{41026319-9E71-0385-803D-2DBD24EFAF4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23393" y="1636901"/>
            <a:ext cx="7714593" cy="43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6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330F-825E-063D-9F89-894E3E2EA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3647-1BE0-0A9F-B63C-4EE92B14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Red S</a:t>
            </a:r>
            <a:r>
              <a:rPr lang="en-US" dirty="0"/>
              <a:t>u</a:t>
            </a:r>
            <a:r>
              <a:rPr lang="en-CL" dirty="0"/>
              <a:t>per Giants - Betelgeuse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B0A957-3882-2886-5A5D-BE7CF74C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0F9B9-08EC-708A-25F2-C38509FF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C0E9DE5-9229-D599-C78B-BF4134EF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68" y="1362267"/>
            <a:ext cx="6875263" cy="4994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2E4ADB-E49D-97E9-1EE9-723A7770D82C}"/>
              </a:ext>
            </a:extLst>
          </p:cNvPr>
          <p:cNvSpPr txBox="1"/>
          <p:nvPr/>
        </p:nvSpPr>
        <p:spPr>
          <a:xfrm>
            <a:off x="9803524" y="5987018"/>
            <a:ext cx="222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Drevon, J. et al. 2024</a:t>
            </a:r>
          </a:p>
        </p:txBody>
      </p:sp>
    </p:spTree>
    <p:extLst>
      <p:ext uri="{BB962C8B-B14F-4D97-AF65-F5344CB8AC3E}">
        <p14:creationId xmlns:p14="http://schemas.microsoft.com/office/powerpoint/2010/main" val="1143361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452E-BC9A-6399-B08A-3D8CCEC5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F7DE-DCEA-302A-EADA-B57D903B9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Exoplanets</a:t>
            </a:r>
            <a:endParaRPr lang="en-C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A2DD8-D8C6-ECC0-F41D-E6FE1151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DA7B8-03AA-7961-12B0-3E814393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B39BC40-9FA5-C457-6FC4-BC0F04AFA717}"/>
              </a:ext>
            </a:extLst>
          </p:cNvPr>
          <p:cNvGrpSpPr/>
          <p:nvPr/>
        </p:nvGrpSpPr>
        <p:grpSpPr>
          <a:xfrm>
            <a:off x="5174348" y="1366723"/>
            <a:ext cx="6302948" cy="4989627"/>
            <a:chOff x="2620334" y="1437289"/>
            <a:chExt cx="6302948" cy="4989627"/>
          </a:xfrm>
        </p:grpSpPr>
        <p:pic>
          <p:nvPicPr>
            <p:cNvPr id="6" name="Picture 5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71A666CB-573E-0B08-A492-D8DA7AFDF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1762" b="20153"/>
            <a:stretch>
              <a:fillRect/>
            </a:stretch>
          </p:blipFill>
          <p:spPr>
            <a:xfrm>
              <a:off x="2620335" y="1437289"/>
              <a:ext cx="6302947" cy="4537683"/>
            </a:xfrm>
            <a:prstGeom prst="rect">
              <a:avLst/>
            </a:prstGeom>
          </p:spPr>
        </p:pic>
        <p:pic>
          <p:nvPicPr>
            <p:cNvPr id="8" name="Picture 7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5A73D2A4-08D9-CA52-05F7-96C91E692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514" b="-299"/>
            <a:stretch>
              <a:fillRect/>
            </a:stretch>
          </p:blipFill>
          <p:spPr>
            <a:xfrm>
              <a:off x="2620334" y="5974972"/>
              <a:ext cx="6302947" cy="4519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662AA53-E7D5-74E7-42D0-3AE28B76662F}"/>
              </a:ext>
            </a:extLst>
          </p:cNvPr>
          <p:cNvSpPr txBox="1"/>
          <p:nvPr/>
        </p:nvSpPr>
        <p:spPr>
          <a:xfrm>
            <a:off x="9561786" y="6167172"/>
            <a:ext cx="253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Kammerer, J. et al. 2025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30CEF1-389C-E2BB-443B-EEEFBE78B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6"/>
          <a:stretch>
            <a:fillRect/>
          </a:stretch>
        </p:blipFill>
        <p:spPr>
          <a:xfrm>
            <a:off x="1397876" y="1387365"/>
            <a:ext cx="3079531" cy="48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4EED0-0444-E3C1-3493-63A1E572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3EF88-20AA-F877-44E5-D2A555F5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 Forming Disks</a:t>
            </a:r>
            <a:endParaRPr lang="en-C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E22AB-8A49-F25F-7D03-8FC721E2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D3901-F529-E418-4465-33541AEB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7" name="Picture 6" descr="A close-up of a galaxy&#10;&#10;AI-generated content may be incorrect.">
            <a:extLst>
              <a:ext uri="{FF2B5EF4-FFF2-40B4-BE49-F238E27FC236}">
                <a16:creationId xmlns:a16="http://schemas.microsoft.com/office/drawing/2014/main" id="{62D0811A-81BD-3019-3641-ED0F59C2C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488" y="2544781"/>
            <a:ext cx="7772400" cy="3544291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3ED8781F-B6E3-1BEF-F86A-20E8C35D3D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03" t="4788" r="9060" b="1815"/>
          <a:stretch>
            <a:fillRect/>
          </a:stretch>
        </p:blipFill>
        <p:spPr>
          <a:xfrm>
            <a:off x="517634" y="1429406"/>
            <a:ext cx="6127531" cy="31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508F4-1A03-6AA5-704F-3C3178F7B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2436-8E8A-3CF1-83F4-4818A3782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Thank you for Listening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01F40-8A02-803A-00D6-20EE42810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/>
              <a:t>Don’t be scared to use VLTI for your science!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4E71A-65E5-0213-3CA3-6DBDAB62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3F059-720E-EFD4-4AC5-C5B3FC736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4592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A9C4-DE5E-636B-EF58-70D8876FB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5F29-C426-D1F7-9795-79F59E13F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Bigger the Telescope the Smaller the Object you can see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41B1B9-C966-7429-17AA-9A357123FBF9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41B1B9-C966-7429-17AA-9A357123F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lose-up of a person's eye&#10;&#10;AI-generated content may be incorrect.">
            <a:extLst>
              <a:ext uri="{FF2B5EF4-FFF2-40B4-BE49-F238E27FC236}">
                <a16:creationId xmlns:a16="http://schemas.microsoft.com/office/drawing/2014/main" id="{EEC15526-0EAA-BD53-6727-21728FE10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5" y="2713913"/>
            <a:ext cx="3055116" cy="171909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6CAB01-BDF0-BF37-4BF9-393152D1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860717-B096-16DB-9BF4-5B57097D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C4516CCE-1D50-4DD4-3D16-3A8CF2E6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0FB3881A-79CA-4250-082D-6DA20135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D861C7-A76C-F605-5E96-86B441C30DF7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1DDD3B7-8E22-0B9D-EA5D-6A2E164DC284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pic>
        <p:nvPicPr>
          <p:cNvPr id="17" name="Picture 16" descr="A bird's eye view of a city&#10;&#10;AI-generated content may be incorrect.">
            <a:extLst>
              <a:ext uri="{FF2B5EF4-FFF2-40B4-BE49-F238E27FC236}">
                <a16:creationId xmlns:a16="http://schemas.microsoft.com/office/drawing/2014/main" id="{727BFE22-61F0-9B4E-2E39-DC69E2F6F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646" y="2382357"/>
            <a:ext cx="3395943" cy="225909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3FB363-D286-E16B-BE8D-CA4A1B2EB5F0}"/>
              </a:ext>
            </a:extLst>
          </p:cNvPr>
          <p:cNvCxnSpPr/>
          <p:nvPr/>
        </p:nvCxnSpPr>
        <p:spPr>
          <a:xfrm>
            <a:off x="7998373" y="2382357"/>
            <a:ext cx="0" cy="221546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530F74-FAA3-8143-221B-A3C675717DFF}"/>
              </a:ext>
            </a:extLst>
          </p:cNvPr>
          <p:cNvSpPr txBox="1"/>
          <p:nvPr/>
        </p:nvSpPr>
        <p:spPr>
          <a:xfrm>
            <a:off x="7115504" y="323976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1.6 km</a:t>
            </a:r>
          </a:p>
        </p:txBody>
      </p:sp>
    </p:spTree>
    <p:extLst>
      <p:ext uri="{BB962C8B-B14F-4D97-AF65-F5344CB8AC3E}">
        <p14:creationId xmlns:p14="http://schemas.microsoft.com/office/powerpoint/2010/main" val="48850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24CB-5D47-E6C4-1667-6EA07F6A4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20C5-11E6-4F5A-31F4-28A12116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Bigger the Telescope the Smaller the Object you can see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AEF738-8BE6-84DC-CC63-A1E8B5F9AF16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AEF738-8BE6-84DC-CC63-A1E8B5F9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5660A2-66FA-550C-3087-B7590C48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E47EBD-5DB8-D24E-7611-5E67DFB8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EC3B1B36-4E35-42A6-17C9-1B5B208A3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A0F26E38-4D04-43BA-9F3A-727D983E1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30347C-395D-8219-6568-183C85107E2A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EA770EF-7277-DCF3-03A1-3D0F194D88BB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pic>
        <p:nvPicPr>
          <p:cNvPr id="5" name="Picture 4" descr="A silhouette of a child walking&#10;&#10;AI-generated content may be incorrect.">
            <a:extLst>
              <a:ext uri="{FF2B5EF4-FFF2-40B4-BE49-F238E27FC236}">
                <a16:creationId xmlns:a16="http://schemas.microsoft.com/office/drawing/2014/main" id="{331DF108-1BFA-9FB5-F035-33FD850DB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25" b="96634" l="9843" r="89961">
                        <a14:foregroundMark x1="45472" y1="93069" x2="46654" y2="93069"/>
                        <a14:foregroundMark x1="64961" y1="93465" x2="62795" y2="95446"/>
                        <a14:foregroundMark x1="40551" y1="95842" x2="43504" y2="96634"/>
                        <a14:foregroundMark x1="43504" y1="9505" x2="44094" y2="7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9992" y="2807167"/>
            <a:ext cx="2096520" cy="2084139"/>
          </a:xfrm>
          <a:prstGeom prst="rect">
            <a:avLst/>
          </a:prstGeom>
        </p:spPr>
      </p:pic>
      <p:pic>
        <p:nvPicPr>
          <p:cNvPr id="11" name="Picture 10" descr="A large white dome on top of a hill&#10;&#10;AI-generated content may be incorrect.">
            <a:extLst>
              <a:ext uri="{FF2B5EF4-FFF2-40B4-BE49-F238E27FC236}">
                <a16:creationId xmlns:a16="http://schemas.microsoft.com/office/drawing/2014/main" id="{60E57D39-9287-846D-F99C-5E7672FD33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980" b="17857"/>
          <a:stretch>
            <a:fillRect/>
          </a:stretch>
        </p:blipFill>
        <p:spPr>
          <a:xfrm>
            <a:off x="676856" y="2337292"/>
            <a:ext cx="2491314" cy="255401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34AD73-996F-B58B-F381-47B84906D8F0}"/>
              </a:ext>
            </a:extLst>
          </p:cNvPr>
          <p:cNvCxnSpPr/>
          <p:nvPr/>
        </p:nvCxnSpPr>
        <p:spPr>
          <a:xfrm>
            <a:off x="9375228" y="2807167"/>
            <a:ext cx="0" cy="221546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503CCE-25A3-4527-DD01-93AEB046EB6E}"/>
              </a:ext>
            </a:extLst>
          </p:cNvPr>
          <p:cNvSpPr txBox="1"/>
          <p:nvPr/>
        </p:nvSpPr>
        <p:spPr>
          <a:xfrm>
            <a:off x="8492359" y="366457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90 cm</a:t>
            </a:r>
          </a:p>
        </p:txBody>
      </p:sp>
    </p:spTree>
    <p:extLst>
      <p:ext uri="{BB962C8B-B14F-4D97-AF65-F5344CB8AC3E}">
        <p14:creationId xmlns:p14="http://schemas.microsoft.com/office/powerpoint/2010/main" val="191264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2147C-A535-095A-88E8-6E0737CC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7BB8-8737-D6FB-7EB8-7F998666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Bigger the Telescope the Smaller the Object you can see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103FA-7670-90BE-6C37-C8F33FB70FAF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1103FA-7670-90BE-6C37-C8F33FB70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EB7A2-6D6A-7C0F-9E0A-9EB8753A7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BFDB0-D889-0FD7-6A14-FCA3CB91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F3BACB89-09FA-D060-E99A-4BBE97ED6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70E4E8C8-826E-8B02-CC1D-972FC4532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79A517-951F-CF73-606E-1109B3EA1CDC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295BB93-5593-FF09-5399-C85E820255FA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F43BBB-2917-1E4D-9210-59BDAFFB81C4}"/>
              </a:ext>
            </a:extLst>
          </p:cNvPr>
          <p:cNvCxnSpPr/>
          <p:nvPr/>
        </p:nvCxnSpPr>
        <p:spPr>
          <a:xfrm>
            <a:off x="9375228" y="2807167"/>
            <a:ext cx="0" cy="221546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7F8F49-A43C-83FC-70D7-F740262C3E12}"/>
              </a:ext>
            </a:extLst>
          </p:cNvPr>
          <p:cNvSpPr txBox="1"/>
          <p:nvPr/>
        </p:nvSpPr>
        <p:spPr>
          <a:xfrm>
            <a:off x="8492359" y="366457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40 cm</a:t>
            </a:r>
          </a:p>
        </p:txBody>
      </p:sp>
      <p:pic>
        <p:nvPicPr>
          <p:cNvPr id="6" name="Picture 5" descr="A large white building with a blue sky&#10;&#10;AI-generated content may be incorrect.">
            <a:extLst>
              <a:ext uri="{FF2B5EF4-FFF2-40B4-BE49-F238E27FC236}">
                <a16:creationId xmlns:a16="http://schemas.microsoft.com/office/drawing/2014/main" id="{2B7A084A-3BAB-10B4-3522-A8E77B9C5A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211" r="48373" b="15547"/>
          <a:stretch>
            <a:fillRect/>
          </a:stretch>
        </p:blipFill>
        <p:spPr>
          <a:xfrm>
            <a:off x="435088" y="1894296"/>
            <a:ext cx="3016023" cy="3069408"/>
          </a:xfrm>
          <a:prstGeom prst="rect">
            <a:avLst/>
          </a:prstGeom>
        </p:spPr>
      </p:pic>
      <p:pic>
        <p:nvPicPr>
          <p:cNvPr id="13" name="Picture 12" descr="A silhouette of a baby&#10;&#10;AI-generated content may be incorrect.">
            <a:extLst>
              <a:ext uri="{FF2B5EF4-FFF2-40B4-BE49-F238E27FC236}">
                <a16:creationId xmlns:a16="http://schemas.microsoft.com/office/drawing/2014/main" id="{88E808CD-47FB-E36B-A632-C307ADBC9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738" y="2753548"/>
            <a:ext cx="1782532" cy="22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2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94CBD-0062-4F71-01F0-7367AD577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3DA9-BFAB-2069-6BFC-8F9DA512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The Bigger the Telescope the Smaller the Object you can see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979F93-2F0B-7E8B-5E85-EE002F3C2D2B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979F93-2F0B-7E8B-5E85-EE002F3C2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7A475-73F6-4952-8EE0-F0B51C97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67CF7-A063-8EA9-01C7-96C0B91A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29268D21-A023-0D6A-01FF-84259B4BA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5FCAB518-6C67-E4B4-1B7B-1CC7C9EB8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8B6852-D836-19D5-E8F4-42874D84772A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5EA3BC-EAC6-5F67-28E0-0A3477927CA5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406EA7-0EE6-FE09-E789-2698BB478A47}"/>
              </a:ext>
            </a:extLst>
          </p:cNvPr>
          <p:cNvCxnSpPr/>
          <p:nvPr/>
        </p:nvCxnSpPr>
        <p:spPr>
          <a:xfrm>
            <a:off x="9289372" y="2375662"/>
            <a:ext cx="0" cy="221546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769F57D-7D8F-06D1-5B54-93F68B111E1A}"/>
              </a:ext>
            </a:extLst>
          </p:cNvPr>
          <p:cNvSpPr txBox="1"/>
          <p:nvPr/>
        </p:nvSpPr>
        <p:spPr>
          <a:xfrm>
            <a:off x="8350516" y="329872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8 cm</a:t>
            </a:r>
          </a:p>
        </p:txBody>
      </p:sp>
      <p:pic>
        <p:nvPicPr>
          <p:cNvPr id="5" name="Picture 4" descr="A large telescope in a desert&#10;&#10;AI-generated content may be incorrect.">
            <a:extLst>
              <a:ext uri="{FF2B5EF4-FFF2-40B4-BE49-F238E27FC236}">
                <a16:creationId xmlns:a16="http://schemas.microsoft.com/office/drawing/2014/main" id="{2D4AFD9C-D813-47B7-0604-12A3FB24D5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15" t="6365" r="12373"/>
          <a:stretch>
            <a:fillRect/>
          </a:stretch>
        </p:blipFill>
        <p:spPr>
          <a:xfrm>
            <a:off x="304800" y="2057612"/>
            <a:ext cx="3276592" cy="2742775"/>
          </a:xfrm>
          <a:prstGeom prst="rect">
            <a:avLst/>
          </a:prstGeom>
        </p:spPr>
      </p:pic>
      <p:pic>
        <p:nvPicPr>
          <p:cNvPr id="11" name="Picture 10" descr="A close up of a cell phone&#10;&#10;AI-generated content may be incorrect.">
            <a:extLst>
              <a:ext uri="{FF2B5EF4-FFF2-40B4-BE49-F238E27FC236}">
                <a16:creationId xmlns:a16="http://schemas.microsoft.com/office/drawing/2014/main" id="{8D31E25C-64B6-1F3D-EBB2-BAA90702C02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30" t="9662" r="11930" b="6310"/>
          <a:stretch>
            <a:fillRect/>
          </a:stretch>
        </p:blipFill>
        <p:spPr>
          <a:xfrm>
            <a:off x="9573058" y="2150741"/>
            <a:ext cx="2216708" cy="266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1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514F1-B04E-FAC9-29B3-56D80A876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703B-030A-C7D8-E526-93EBB7DAA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Unless you have an array…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DF3373-BC36-C0D7-34ED-6D593F4D7F71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DF3373-BC36-C0D7-34ED-6D593F4D7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1224CD-B79D-5D57-EBF3-57B1BE833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56EBD3-7D42-0C7E-C99A-9CAB794E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488C05C7-8398-0F3E-756C-4B580D453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5A36BFB0-FCAE-9B46-5B28-7AEEFE49A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9C8092-33A3-2159-B79C-D149277FB286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C7B398-BCCB-0CCE-0127-634FDFC2D375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pic>
        <p:nvPicPr>
          <p:cNvPr id="6" name="Picture 5" descr="A close-up of a building&#10;&#10;AI-generated content may be incorrect.">
            <a:extLst>
              <a:ext uri="{FF2B5EF4-FFF2-40B4-BE49-F238E27FC236}">
                <a16:creationId xmlns:a16="http://schemas.microsoft.com/office/drawing/2014/main" id="{72DAEEC1-D8B0-36D3-FA20-EEB209CF7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545008"/>
            <a:ext cx="4038598" cy="227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1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F907A-34CB-F3DE-A476-C94201712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BEBDF-07C2-7160-FEEF-1DC420C6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Unless you have an array…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472EDA-683E-8534-E869-C67CC8EF64A6}"/>
                  </a:ext>
                </a:extLst>
              </p:cNvPr>
              <p:cNvSpPr txBox="1"/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472EDA-683E-8534-E869-C67CC8EF6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768" y="1829241"/>
                <a:ext cx="1118255" cy="815416"/>
              </a:xfrm>
              <a:prstGeom prst="rect">
                <a:avLst/>
              </a:prstGeom>
              <a:blipFill>
                <a:blip r:embed="rId2"/>
                <a:stretch>
                  <a:fillRect l="-6742" r="-5618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5C80EA-0222-900B-4D2B-ED1562B2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2026-02-12</a:t>
            </a:r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AC2465-A732-A728-1A44-953DB51C3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Summer School - Intro to Interferometry</a:t>
            </a:r>
            <a:endParaRPr lang="en-CL"/>
          </a:p>
        </p:txBody>
      </p:sp>
      <p:pic>
        <p:nvPicPr>
          <p:cNvPr id="10" name="Picture 9" descr="A silhouette of a bridge and a building&#10;&#10;AI-generated content may be incorrect.">
            <a:extLst>
              <a:ext uri="{FF2B5EF4-FFF2-40B4-BE49-F238E27FC236}">
                <a16:creationId xmlns:a16="http://schemas.microsoft.com/office/drawing/2014/main" id="{0E3F9D15-7714-FB9F-5F97-338ABCCF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33125"/>
            <a:ext cx="3276600" cy="1092200"/>
          </a:xfrm>
          <a:prstGeom prst="rect">
            <a:avLst/>
          </a:prstGeom>
        </p:spPr>
      </p:pic>
      <p:pic>
        <p:nvPicPr>
          <p:cNvPr id="12" name="Picture 11" descr="A silhouette of a city&#10;&#10;AI-generated content may be incorrect.">
            <a:extLst>
              <a:ext uri="{FF2B5EF4-FFF2-40B4-BE49-F238E27FC236}">
                <a16:creationId xmlns:a16="http://schemas.microsoft.com/office/drawing/2014/main" id="{4D499ECB-91F7-C192-FFA6-D29295A3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738" y="5022629"/>
            <a:ext cx="2023028" cy="11726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0C5966-97AD-A2FA-1852-2DB80926E905}"/>
              </a:ext>
            </a:extLst>
          </p:cNvPr>
          <p:cNvCxnSpPr/>
          <p:nvPr/>
        </p:nvCxnSpPr>
        <p:spPr>
          <a:xfrm>
            <a:off x="3752193" y="5770015"/>
            <a:ext cx="5843752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58538C0-F940-BBEA-1420-924FCC99DCF9}"/>
              </a:ext>
            </a:extLst>
          </p:cNvPr>
          <p:cNvSpPr txBox="1"/>
          <p:nvPr/>
        </p:nvSpPr>
        <p:spPr>
          <a:xfrm>
            <a:off x="6191023" y="5825967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5570 km</a:t>
            </a:r>
          </a:p>
        </p:txBody>
      </p:sp>
      <p:pic>
        <p:nvPicPr>
          <p:cNvPr id="6" name="Picture 5" descr="A close-up of a building&#10;&#10;AI-generated content may be incorrect.">
            <a:extLst>
              <a:ext uri="{FF2B5EF4-FFF2-40B4-BE49-F238E27FC236}">
                <a16:creationId xmlns:a16="http://schemas.microsoft.com/office/drawing/2014/main" id="{9823FFBA-F1E9-2A9C-D167-E9D259ED3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545008"/>
            <a:ext cx="4038598" cy="22710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AD55BA-2B0F-9695-FC30-7222D3BF7354}"/>
                  </a:ext>
                </a:extLst>
              </p:cNvPr>
              <p:cNvSpPr txBox="1"/>
              <p:nvPr/>
            </p:nvSpPr>
            <p:spPr>
              <a:xfrm>
                <a:off x="6507430" y="1829241"/>
                <a:ext cx="1104533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CL" sz="2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AD55BA-2B0F-9695-FC30-7222D3BF7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430" y="1829241"/>
                <a:ext cx="1104533" cy="815416"/>
              </a:xfrm>
              <a:prstGeom prst="rect">
                <a:avLst/>
              </a:prstGeom>
              <a:blipFill>
                <a:blip r:embed="rId6"/>
                <a:stretch>
                  <a:fillRect l="-7955" r="-5682" b="-12308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73009A-C7F2-ED97-CBF3-579951F8E6C3}"/>
              </a:ext>
            </a:extLst>
          </p:cNvPr>
          <p:cNvCxnSpPr>
            <a:cxnSpLocks/>
          </p:cNvCxnSpPr>
          <p:nvPr/>
        </p:nvCxnSpPr>
        <p:spPr>
          <a:xfrm>
            <a:off x="5072768" y="1851739"/>
            <a:ext cx="1118255" cy="880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14D63-F3B7-31AA-152B-C541D8069D61}"/>
                  </a:ext>
                </a:extLst>
              </p:cNvPr>
              <p:cNvSpPr txBox="1"/>
              <p:nvPr/>
            </p:nvSpPr>
            <p:spPr>
              <a:xfrm>
                <a:off x="1196388" y="4889919"/>
                <a:ext cx="2385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dirty="0"/>
                  <a:t>At VLTI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L" dirty="0"/>
                  <a:t>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14D63-F3B7-31AA-152B-C541D8069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388" y="4889919"/>
                <a:ext cx="2385012" cy="369332"/>
              </a:xfrm>
              <a:prstGeom prst="rect">
                <a:avLst/>
              </a:prstGeom>
              <a:blipFill>
                <a:blip r:embed="rId7"/>
                <a:stretch>
                  <a:fillRect l="-2116" t="-3226" b="-22581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895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2837</TotalTime>
  <Words>909</Words>
  <Application>Microsoft Macintosh PowerPoint</Application>
  <PresentationFormat>Widescreen</PresentationFormat>
  <Paragraphs>224</Paragraphs>
  <Slides>39</Slides>
  <Notes>2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Calibri</vt:lpstr>
      <vt:lpstr>Cambria Math</vt:lpstr>
      <vt:lpstr>Office Theme</vt:lpstr>
      <vt:lpstr>An Introduction to Interferometry</vt:lpstr>
      <vt:lpstr>Why Do We Need Interferometry?</vt:lpstr>
      <vt:lpstr>The Bigger the Telescope the Smaller the Object you can see</vt:lpstr>
      <vt:lpstr>The Bigger the Telescope the Smaller the Object you can see</vt:lpstr>
      <vt:lpstr>The Bigger the Telescope the Smaller the Object you can see</vt:lpstr>
      <vt:lpstr>The Bigger the Telescope the Smaller the Object you can see</vt:lpstr>
      <vt:lpstr>The Bigger the Telescope the Smaller the Object you can see</vt:lpstr>
      <vt:lpstr>Unless you have an array…</vt:lpstr>
      <vt:lpstr>Unless you have an array…</vt:lpstr>
      <vt:lpstr>Unless you have an array…</vt:lpstr>
      <vt:lpstr>How Does It Work?</vt:lpstr>
      <vt:lpstr>Youngs Double Slit Experiment</vt:lpstr>
      <vt:lpstr>Youngs Double Slit Experiment</vt:lpstr>
      <vt:lpstr>Youngs Double Slit Experiment</vt:lpstr>
      <vt:lpstr>How to Achieve Coherence</vt:lpstr>
      <vt:lpstr>The Delay Lines – An Engineering Wonder</vt:lpstr>
      <vt:lpstr>What are the Observables?</vt:lpstr>
      <vt:lpstr>Now you have an Interference Pattern</vt:lpstr>
      <vt:lpstr>PowerPoint Presentation</vt:lpstr>
      <vt:lpstr>How to Fill in the Gaps</vt:lpstr>
      <vt:lpstr>PowerPoint Presentation</vt:lpstr>
      <vt:lpstr>PowerPoint Presentation</vt:lpstr>
      <vt:lpstr>How to Interpret a Visibility</vt:lpstr>
      <vt:lpstr>How to Interpret a Visibility</vt:lpstr>
      <vt:lpstr>How to Interpret a Visibility</vt:lpstr>
      <vt:lpstr>To Conclude</vt:lpstr>
      <vt:lpstr>The VLTI</vt:lpstr>
      <vt:lpstr>PowerPoint Presentation</vt:lpstr>
      <vt:lpstr>PowerPoint Presentation</vt:lpstr>
      <vt:lpstr>Adaptive Optics on Every Telescope</vt:lpstr>
      <vt:lpstr>The Instruments</vt:lpstr>
      <vt:lpstr>PowerPoint Presentation</vt:lpstr>
      <vt:lpstr>Science at the VLTI</vt:lpstr>
      <vt:lpstr>Galactic Center</vt:lpstr>
      <vt:lpstr>Galactic Center</vt:lpstr>
      <vt:lpstr>Red Super Giants - Betelgeuse </vt:lpstr>
      <vt:lpstr>Exoplanets</vt:lpstr>
      <vt:lpstr>Planet Forming Disks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Labdon</dc:creator>
  <cp:lastModifiedBy>Aaron Labdon</cp:lastModifiedBy>
  <cp:revision>2</cp:revision>
  <dcterms:created xsi:type="dcterms:W3CDTF">2026-02-10T14:19:31Z</dcterms:created>
  <dcterms:modified xsi:type="dcterms:W3CDTF">2026-02-12T13:37:00Z</dcterms:modified>
</cp:coreProperties>
</file>