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309" r:id="rId4"/>
    <p:sldId id="297" r:id="rId5"/>
    <p:sldId id="298" r:id="rId6"/>
    <p:sldId id="299" r:id="rId7"/>
    <p:sldId id="300" r:id="rId8"/>
    <p:sldId id="305" r:id="rId9"/>
    <p:sldId id="302" r:id="rId10"/>
    <p:sldId id="303" r:id="rId11"/>
    <p:sldId id="304" r:id="rId12"/>
    <p:sldId id="306" r:id="rId13"/>
    <p:sldId id="307" r:id="rId14"/>
    <p:sldId id="308" r:id="rId15"/>
    <p:sldId id="296" r:id="rId16"/>
    <p:sldId id="310" r:id="rId17"/>
    <p:sldId id="311" r:id="rId18"/>
    <p:sldId id="312" r:id="rId19"/>
    <p:sldId id="313" r:id="rId20"/>
    <p:sldId id="294" r:id="rId21"/>
    <p:sldId id="316" r:id="rId22"/>
    <p:sldId id="317" r:id="rId23"/>
    <p:sldId id="318" r:id="rId24"/>
    <p:sldId id="319" r:id="rId25"/>
    <p:sldId id="320" r:id="rId26"/>
    <p:sldId id="321" r:id="rId27"/>
    <p:sldId id="315" r:id="rId28"/>
    <p:sldId id="285" r:id="rId29"/>
  </p:sldIdLst>
  <p:sldSz cx="12192000" cy="6858000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29" autoAdjust="0"/>
    <p:restoredTop sz="94618" autoAdjust="0"/>
  </p:normalViewPr>
  <p:slideViewPr>
    <p:cSldViewPr snapToGrid="0">
      <p:cViewPr varScale="1">
        <p:scale>
          <a:sx n="146" d="100"/>
          <a:sy n="146" d="100"/>
        </p:scale>
        <p:origin x="54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07.02.26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90336D-C8E3-3383-63E9-C4CCAAA1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634B7-176B-801C-E816-2C762102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6F391-9E9D-5245-65CF-E3CFA03D5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9C018-FF84-C96B-EA76-19F07A39AD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556-886A-E522-20D7-EB82D68C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20026" y="3572388"/>
            <a:ext cx="532064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248BAE-D5A4-D471-F717-01AAD766CE3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0BCB-94E0-C8DF-CA0D-110BDFA7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3218" y="3555579"/>
            <a:ext cx="53542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70BC-3860-3818-C0D2-622F18C3264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0195-83B7-B53A-4C4E-05C18913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612-3F82-05E4-30B3-E5078599D064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754F02-1870-6880-20CA-D4782BAD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5410-27F4-850D-DA3F-396D0AF5105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688253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3946" y="1576800"/>
            <a:ext cx="4690207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C6DC24-4FE7-D11D-4BDE-12E056B1B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768621-8630-6BEF-02C9-A783CD05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B671B-11B8-5EB5-1223-D11D2728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B441EE-3C96-1FDB-E79B-71F2D5059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698EEB-8508-290B-719E-40DC2BFCD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2B761F-D416-8958-C975-EAF673477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299F04-C96D-4539-6FD6-68641829E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BC3BE50-95F9-93B1-7C3C-AA620931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22225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Creative Layout 01, Arial, 18 pt, black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CF15C-8172-5EC7-3580-6120E65EE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29384-5E10-BB46-F3D3-C4C9F49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the chapter title and </a:t>
            </a:r>
            <a:br>
              <a:rPr lang="en-GB" noProof="0" dirty="0"/>
            </a:br>
            <a:r>
              <a:rPr lang="en-GB" noProof="0" dirty="0"/>
              <a:t>it can go on 3 to 4 lines.</a:t>
            </a:r>
            <a:br>
              <a:rPr lang="en-GB" noProof="0" dirty="0"/>
            </a:br>
            <a:r>
              <a:rPr lang="en-GB" noProof="0" dirty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A00B84-F826-7AC9-A28F-475EBB97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9"/>
            <a:ext cx="534230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67C5E-C5D4-9326-4183-C80C10ABD343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22225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Creative Layout 2</a:t>
            </a:r>
            <a:br>
              <a:rPr lang="en-GB" noProof="0" dirty="0"/>
            </a:br>
            <a:r>
              <a:rPr lang="en-GB" noProof="0" dirty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06D1A8-9633-66EB-1EA4-752C9039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6DF06-4DA4-1A57-9E2A-7846123C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21E16-7DA0-45EF-EA48-A00C7539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3700" y="2661820"/>
            <a:ext cx="355329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B4866D-C821-28BF-B97B-2070E522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0033-1B27-2ECE-1AC2-4C0A982DA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666372" y="4018732"/>
            <a:ext cx="442795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08496-BF18-B186-3C56-0669606A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3DABF5-8C90-B4EE-E548-ECA7C2C08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8BFF-79D3-5B00-D8CC-413F98089B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 dirty="0"/>
              <a:t>Quote on full background image</a:t>
            </a:r>
          </a:p>
          <a:p>
            <a:pPr lvl="0"/>
            <a:r>
              <a:rPr lang="en-GB" noProof="0" dirty="0"/>
              <a:t>Georgia, Italic, 40 pt, centre aligned</a:t>
            </a:r>
          </a:p>
          <a:p>
            <a:pPr lvl="1"/>
            <a:r>
              <a:rPr lang="en-GB" noProof="0" dirty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Author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4CFC0D-F6B8-6E72-2F7D-409808024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2FAA5C-4C5C-25C0-8AA2-1268DF92F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1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Quote, Georgia, Italic, 30 pt</a:t>
            </a:r>
            <a:br>
              <a:rPr lang="en-GB" noProof="0" dirty="0"/>
            </a:br>
            <a:r>
              <a:rPr lang="en-GB" noProof="0" dirty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5739-CD2F-8DC7-5976-CD1FE8BF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6579" y="3558941"/>
            <a:ext cx="534754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AD787F-CA08-939C-59CD-57F8A27451E0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734D8-8B07-78D5-43B8-8F1E5049E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8099" y="3570460"/>
            <a:ext cx="53245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CCC7B4-F4B9-6134-9B2E-4BEA839EA568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38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CF552-8FB0-CAE7-0584-8327FAA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413DAC-6F2A-B640-BB3F-22EB0960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AEBF-45BD-AB32-079A-1B2E5D11E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B467B1-BC6B-C29B-DB91-4D4076C82656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 err="1"/>
              <a:t>european</a:t>
            </a:r>
            <a:r>
              <a:rPr lang="en-GB" noProof="0" dirty="0"/>
              <a:t>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6607-9460-0FBB-C6E7-86922BA97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F58-7413-92B5-091D-2524216F36B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There could be a </a:t>
            </a:r>
            <a:br>
              <a:rPr lang="en-GB" noProof="0" dirty="0"/>
            </a:br>
            <a:r>
              <a:rPr lang="en-GB" noProof="0" dirty="0"/>
              <a:t>section title as well.</a:t>
            </a:r>
            <a:br>
              <a:rPr lang="en-GB" noProof="0" dirty="0"/>
            </a:br>
            <a:r>
              <a:rPr lang="en-GB" noProof="0" dirty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035807-A58D-C6A4-D7C0-1E12619E1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37D7-F11D-6494-2E15-335F7B85337B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8884" y="451141"/>
            <a:ext cx="497477" cy="6477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C562AB-F20A-0117-8ABB-4C6CAE32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873F94-186D-3156-FEFA-3F0B7F845A2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34766-A3BB-4165-CC57-2BE3C22A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3450F8-6306-9500-F151-BDB19750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full background image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5A207C-46C0-F407-78B2-6640ADE3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000D7-8B88-2B9E-A1D0-2A106D9C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blue background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1649B5-7285-2559-21A4-3C609DF08973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24DA13-9979-4452-B6DE-309D7DC6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5F86A8-A2DE-F488-BBD2-CF6F7532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 dirty="0"/>
              <a:t>1-Column Text + white background</a:t>
            </a:r>
          </a:p>
          <a:p>
            <a:pPr lvl="0"/>
            <a:r>
              <a:rPr lang="en-GB" noProof="0" dirty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5B547A-BEF3-D0B6-BB29-EF55FF35F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0A0426-815F-60A6-72EE-5C21B4DEC1E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13303C-C1E6-DEEA-79FE-604C62A2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2A8D-1DBE-BD85-92F3-EFE59AC18E5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10" imgH="409" progId="TCLayout.ActiveDocument.1">
                  <p:embed/>
                </p:oleObj>
              </mc:Choice>
              <mc:Fallback>
                <p:oleObj name="think-cell Folie" r:id="rId32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F14B-8906-1F35-8706-ADE4F50C4CB2}"/>
              </a:ext>
            </a:extLst>
          </p:cNvPr>
          <p:cNvSpPr txBox="1"/>
          <p:nvPr userDrawn="1"/>
        </p:nvSpPr>
        <p:spPr>
          <a:xfrm>
            <a:off x="5337270" y="1809178"/>
            <a:ext cx="1695355" cy="102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E7D917-1DA2-1D17-CA57-6D03E4089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0655A-129B-FC48-1858-C7C4EA66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esedagha@eso.org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8566E0C-FA6E-54A2-225D-2AF65AECB4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64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0" imgH="409" progId="TCLayout.ActiveDocument.1">
                  <p:embed/>
                </p:oleObj>
              </mc:Choice>
              <mc:Fallback>
                <p:oleObj name="think-cell Folie" r:id="rId4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99AAC83-6D97-6BEC-F0E9-9B61E2688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47" y="2522483"/>
            <a:ext cx="10316307" cy="594791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anchor="ctr"/>
          <a:lstStyle/>
          <a:p>
            <a:r>
              <a:rPr lang="en-GB" sz="3000" dirty="0" err="1">
                <a:solidFill>
                  <a:schemeClr val="bg1"/>
                </a:solidFill>
              </a:rPr>
              <a:t>Introducción</a:t>
            </a:r>
            <a:r>
              <a:rPr lang="en-GB" sz="3000" dirty="0">
                <a:solidFill>
                  <a:schemeClr val="bg1"/>
                </a:solidFill>
              </a:rPr>
              <a:t> a la </a:t>
            </a:r>
            <a:r>
              <a:rPr lang="en-GB" sz="3000" dirty="0" err="1">
                <a:solidFill>
                  <a:schemeClr val="bg1"/>
                </a:solidFill>
              </a:rPr>
              <a:t>espectroscopía</a:t>
            </a:r>
            <a:r>
              <a:rPr lang="en-GB" sz="3000" dirty="0">
                <a:solidFill>
                  <a:schemeClr val="bg1"/>
                </a:solidFill>
              </a:rPr>
              <a:t> y </a:t>
            </a:r>
            <a:r>
              <a:rPr lang="en-GB" sz="3000" dirty="0" err="1">
                <a:solidFill>
                  <a:schemeClr val="bg1"/>
                </a:solidFill>
              </a:rPr>
              <a:t>los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espectrógrafos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C57B5CD-E0DE-E06E-AA7B-0AFFC1873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2697" y="3740726"/>
            <a:ext cx="2366605" cy="941805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Elyar Sedaghati</a:t>
            </a:r>
          </a:p>
          <a:p>
            <a:r>
              <a:rPr lang="en-GB" dirty="0">
                <a:solidFill>
                  <a:schemeClr val="bg1"/>
                </a:solidFill>
              </a:rPr>
              <a:t>ESO Chile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DF2062-2DE8-6125-3A32-7529A00C0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La Silla Observing School 2026</a:t>
            </a:r>
            <a:endParaRPr lang="de-CH" i="1" dirty="0">
              <a:solidFill>
                <a:schemeClr val="bg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D97568-A082-0238-0616-D1B047216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822CE10-9A6A-7EAF-834E-E1555D3B7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Rejilla</a:t>
            </a:r>
            <a:r>
              <a:rPr lang="en-GB" dirty="0"/>
              <a:t> echelle de HARPS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2050" name="Picture 2" descr="ESO - HARPS">
            <a:extLst>
              <a:ext uri="{FF2B5EF4-FFF2-40B4-BE49-F238E27FC236}">
                <a16:creationId xmlns:a16="http://schemas.microsoft.com/office/drawing/2014/main" id="{E4B8000A-910E-CEB5-FA6B-A7A13B5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76" y="1478917"/>
            <a:ext cx="6287247" cy="47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u="sng" dirty="0"/>
              <a:t>¿</a:t>
            </a:r>
            <a:r>
              <a:rPr lang="en-GB" sz="2500" u="sng" dirty="0" err="1"/>
              <a:t>Problema</a:t>
            </a:r>
            <a:r>
              <a:rPr lang="en-GB" sz="2500" u="sng" dirty="0"/>
              <a:t> de </a:t>
            </a:r>
            <a:r>
              <a:rPr lang="en-GB" sz="2500" u="sng" dirty="0" err="1"/>
              <a:t>superposición</a:t>
            </a:r>
            <a:r>
              <a:rPr lang="en-GB" sz="2500" u="sng" dirty="0"/>
              <a:t>?</a:t>
            </a:r>
            <a:r>
              <a:rPr lang="en-GB" sz="2500" b="0" dirty="0"/>
              <a:t> </a:t>
            </a:r>
            <a:r>
              <a:rPr lang="en-GB" sz="2500" b="0" dirty="0" err="1"/>
              <a:t>Solución</a:t>
            </a:r>
            <a:r>
              <a:rPr lang="en-GB" sz="2500" b="0" dirty="0"/>
              <a:t>: </a:t>
            </a:r>
            <a:r>
              <a:rPr lang="en-GB" sz="2500" b="0" dirty="0" err="1"/>
              <a:t>dispersión</a:t>
            </a:r>
            <a:r>
              <a:rPr lang="en-GB" sz="2500" b="0" dirty="0"/>
              <a:t> </a:t>
            </a:r>
            <a:r>
              <a:rPr lang="en-GB" sz="2500" b="0" dirty="0" err="1"/>
              <a:t>cruzada</a:t>
            </a:r>
            <a:r>
              <a:rPr lang="en-GB" sz="2500" b="0" dirty="0"/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074" name="Picture 2" descr="New compact Echelle spectrographs with multichannel time-resolved recording  capabilities - ScienceDirect">
            <a:extLst>
              <a:ext uri="{FF2B5EF4-FFF2-40B4-BE49-F238E27FC236}">
                <a16:creationId xmlns:a16="http://schemas.microsoft.com/office/drawing/2014/main" id="{A0AA44D1-D6FE-BA65-BAC6-E8565E3C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4" y="1485425"/>
            <a:ext cx="3697049" cy="21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9F47E7-28AA-7A23-C3D7-7174EFA7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344" y="3139888"/>
            <a:ext cx="3956077" cy="324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FDBA5-031D-D1BD-B788-D6F38A9F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95" y="1534879"/>
            <a:ext cx="3225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difracción</a:t>
            </a:r>
            <a:r>
              <a:rPr lang="en-GB" dirty="0"/>
              <a:t> (</a:t>
            </a:r>
            <a:r>
              <a:rPr lang="en-GB" dirty="0" err="1"/>
              <a:t>transmisión</a:t>
            </a:r>
            <a:r>
              <a:rPr lang="en-GB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5B9B1A0-3EE2-0A7B-E78D-1841F272D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10317164" cy="21716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/>
              <a:t>Las </a:t>
            </a:r>
            <a:r>
              <a:rPr lang="en-GB" dirty="0" err="1"/>
              <a:t>rejillas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funcionan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transmisión</a:t>
            </a:r>
            <a:r>
              <a:rPr lang="en-GB" dirty="0"/>
              <a:t>, que </a:t>
            </a:r>
            <a:r>
              <a:rPr lang="en-GB" dirty="0" err="1"/>
              <a:t>puede</a:t>
            </a:r>
            <a:r>
              <a:rPr lang="en-GB" dirty="0"/>
              <a:t> ser de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tipos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difracción</a:t>
            </a:r>
            <a:r>
              <a:rPr lang="en-GB" dirty="0"/>
              <a:t> de </a:t>
            </a:r>
            <a:r>
              <a:rPr lang="en-GB" dirty="0" err="1"/>
              <a:t>transmisión</a:t>
            </a:r>
            <a:r>
              <a:rPr lang="en-GB" dirty="0"/>
              <a:t> simple</a:t>
            </a:r>
          </a:p>
          <a:p>
            <a:pPr lvl="1"/>
            <a:r>
              <a:rPr lang="en-GB" dirty="0" err="1"/>
              <a:t>Grisms</a:t>
            </a:r>
            <a:r>
              <a:rPr lang="en-GB" dirty="0"/>
              <a:t>: </a:t>
            </a:r>
            <a:r>
              <a:rPr lang="en-GB" dirty="0" err="1"/>
              <a:t>añaden</a:t>
            </a:r>
            <a:r>
              <a:rPr lang="en-GB" dirty="0"/>
              <a:t> un </a:t>
            </a:r>
            <a:r>
              <a:rPr lang="en-GB" dirty="0" err="1"/>
              <a:t>prisma</a:t>
            </a:r>
            <a:r>
              <a:rPr lang="en-GB" dirty="0"/>
              <a:t> a la </a:t>
            </a:r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transmisión</a:t>
            </a:r>
            <a:r>
              <a:rPr lang="en-GB" dirty="0"/>
              <a:t> para </a:t>
            </a:r>
            <a:r>
              <a:rPr lang="en-GB" dirty="0" err="1"/>
              <a:t>obtener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dispersión</a:t>
            </a:r>
            <a:r>
              <a:rPr lang="en-GB" dirty="0"/>
              <a:t> sin </a:t>
            </a:r>
            <a:r>
              <a:rPr lang="en-GB" dirty="0" err="1"/>
              <a:t>desviación</a:t>
            </a:r>
            <a:endParaRPr lang="en-GB" dirty="0"/>
          </a:p>
          <a:p>
            <a:pPr lvl="1"/>
            <a:r>
              <a:rPr lang="en-GB" dirty="0" err="1"/>
              <a:t>Rejillas</a:t>
            </a:r>
            <a:r>
              <a:rPr lang="en-GB" dirty="0"/>
              <a:t> </a:t>
            </a:r>
            <a:r>
              <a:rPr lang="en-GB" dirty="0" err="1"/>
              <a:t>holográficas</a:t>
            </a:r>
            <a:r>
              <a:rPr lang="en-GB" dirty="0"/>
              <a:t> de </a:t>
            </a:r>
            <a:r>
              <a:rPr lang="en-GB" dirty="0" err="1"/>
              <a:t>fase</a:t>
            </a:r>
            <a:r>
              <a:rPr lang="en-GB" dirty="0"/>
              <a:t> </a:t>
            </a:r>
            <a:r>
              <a:rPr lang="en-GB" dirty="0" err="1"/>
              <a:t>volumétrica</a:t>
            </a:r>
            <a:r>
              <a:rPr lang="en-GB" dirty="0"/>
              <a:t> (VPH): </a:t>
            </a:r>
            <a:r>
              <a:rPr lang="en-GB" dirty="0" err="1"/>
              <a:t>utilizan</a:t>
            </a:r>
            <a:r>
              <a:rPr lang="en-GB" dirty="0"/>
              <a:t> </a:t>
            </a:r>
            <a:r>
              <a:rPr lang="en-GB" dirty="0" err="1"/>
              <a:t>modulaciones</a:t>
            </a:r>
            <a:r>
              <a:rPr lang="en-GB" dirty="0"/>
              <a:t> del </a:t>
            </a:r>
            <a:r>
              <a:rPr lang="en-GB" dirty="0" err="1"/>
              <a:t>índice</a:t>
            </a:r>
            <a:r>
              <a:rPr lang="en-GB" dirty="0"/>
              <a:t> de </a:t>
            </a:r>
            <a:r>
              <a:rPr lang="en-GB" dirty="0" err="1"/>
              <a:t>refracción</a:t>
            </a:r>
            <a:r>
              <a:rPr lang="en-GB" dirty="0"/>
              <a:t> para </a:t>
            </a:r>
            <a:r>
              <a:rPr lang="en-GB" dirty="0" err="1"/>
              <a:t>lograr</a:t>
            </a:r>
            <a:r>
              <a:rPr lang="en-GB" dirty="0"/>
              <a:t> la </a:t>
            </a:r>
            <a:r>
              <a:rPr lang="en-GB" dirty="0" err="1"/>
              <a:t>dispersión</a:t>
            </a:r>
            <a:r>
              <a:rPr lang="en-GB" dirty="0"/>
              <a:t>. ¡Tienen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eficiencia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alta</a:t>
            </a:r>
            <a:r>
              <a:rPr lang="en-GB" dirty="0"/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C0689-338A-F075-F32D-56E78B7A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4" y="3719279"/>
            <a:ext cx="5397500" cy="233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49649-A8B7-6F80-3B02-D9F693E73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65" y="3404953"/>
            <a:ext cx="5076273" cy="32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Ejemplos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89C8-E94B-B536-EDFB-B6131183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50" y="1346059"/>
            <a:ext cx="4475629" cy="2516616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96E3F6D-3887-0EBB-A865-0E5CEB4F4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5968441" cy="4793862"/>
          </a:xfrm>
        </p:spPr>
        <p:txBody>
          <a:bodyPr/>
          <a:lstStyle/>
          <a:p>
            <a:pPr lvl="1"/>
            <a:r>
              <a:rPr lang="en-GB" dirty="0" err="1"/>
              <a:t>Espectrógrafos</a:t>
            </a:r>
            <a:r>
              <a:rPr lang="en-GB" dirty="0"/>
              <a:t> Echelle de </a:t>
            </a:r>
            <a:r>
              <a:rPr lang="en-GB" dirty="0" err="1"/>
              <a:t>dispersión</a:t>
            </a:r>
            <a:r>
              <a:rPr lang="en-GB" dirty="0"/>
              <a:t> </a:t>
            </a:r>
            <a:r>
              <a:rPr lang="en-GB" dirty="0" err="1"/>
              <a:t>cruzada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HARPS+NIRPS (3p6)</a:t>
            </a:r>
          </a:p>
          <a:p>
            <a:pPr lvl="2"/>
            <a:r>
              <a:rPr lang="en-GB" dirty="0"/>
              <a:t>ESPRESSO (VLT/UT)</a:t>
            </a:r>
          </a:p>
          <a:p>
            <a:pPr lvl="2"/>
            <a:r>
              <a:rPr lang="en-GB" dirty="0"/>
              <a:t>UVES (VLT/UT2)</a:t>
            </a:r>
          </a:p>
          <a:p>
            <a:pPr lvl="1"/>
            <a:r>
              <a:rPr lang="en-GB" dirty="0" err="1"/>
              <a:t>Espectrógrafos</a:t>
            </a:r>
            <a:r>
              <a:rPr lang="en-GB" dirty="0"/>
              <a:t> de </a:t>
            </a:r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transmisión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FORS2 (VLT/UT1) – </a:t>
            </a:r>
            <a:r>
              <a:rPr lang="en-GB" dirty="0" err="1"/>
              <a:t>Grism</a:t>
            </a:r>
            <a:r>
              <a:rPr lang="en-GB" dirty="0"/>
              <a:t> + VPH</a:t>
            </a:r>
          </a:p>
          <a:p>
            <a:pPr lvl="2"/>
            <a:r>
              <a:rPr lang="en-GB" dirty="0"/>
              <a:t>EFOSC (NTT) – </a:t>
            </a:r>
            <a:r>
              <a:rPr lang="en-GB" dirty="0" err="1"/>
              <a:t>Grism</a:t>
            </a:r>
            <a:endParaRPr lang="en-GB" dirty="0"/>
          </a:p>
          <a:p>
            <a:pPr lvl="2"/>
            <a:r>
              <a:rPr lang="en-GB" dirty="0"/>
              <a:t>MUSE (VLT/UT4) -- VPH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503B69-D319-5726-CEBA-83D6F5C4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43" y="4217164"/>
            <a:ext cx="5781488" cy="16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3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Espectrógrafos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01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Espectrógrafos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3AD474-DBE9-9B24-5326-EF48D7DD0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18898"/>
            <a:ext cx="10317164" cy="4502478"/>
          </a:xfrm>
        </p:spPr>
        <p:txBody>
          <a:bodyPr/>
          <a:lstStyle/>
          <a:p>
            <a:r>
              <a:rPr lang="en-GB" i="1" u="sng" dirty="0"/>
              <a:t>Un </a:t>
            </a:r>
            <a:r>
              <a:rPr lang="en-GB" i="1" u="sng" dirty="0" err="1"/>
              <a:t>espectrógrafo</a:t>
            </a:r>
            <a:r>
              <a:rPr lang="en-GB" i="1" u="sng" dirty="0"/>
              <a:t> es </a:t>
            </a:r>
            <a:r>
              <a:rPr lang="en-GB" i="1" u="sng" dirty="0" err="1"/>
              <a:t>una</a:t>
            </a:r>
            <a:r>
              <a:rPr lang="en-GB" i="1" u="sng" dirty="0"/>
              <a:t> </a:t>
            </a:r>
            <a:r>
              <a:rPr lang="en-GB" i="1" u="sng" dirty="0" err="1"/>
              <a:t>cámara</a:t>
            </a:r>
            <a:r>
              <a:rPr lang="en-GB" i="1" u="sng" dirty="0"/>
              <a:t> </a:t>
            </a:r>
            <a:r>
              <a:rPr lang="en-GB" i="1" u="sng" dirty="0" err="1"/>
              <a:t>acoplada</a:t>
            </a:r>
            <a:r>
              <a:rPr lang="en-GB" i="1" u="sng" dirty="0"/>
              <a:t> a un </a:t>
            </a:r>
            <a:r>
              <a:rPr lang="en-GB" i="1" u="sng" dirty="0" err="1"/>
              <a:t>elemento</a:t>
            </a:r>
            <a:r>
              <a:rPr lang="en-GB" i="1" u="sng" dirty="0"/>
              <a:t> </a:t>
            </a:r>
            <a:r>
              <a:rPr lang="en-GB" i="1" u="sng" dirty="0" err="1"/>
              <a:t>dispersor</a:t>
            </a:r>
            <a:r>
              <a:rPr lang="en-GB" i="1" u="sng" dirty="0"/>
              <a:t>.</a:t>
            </a:r>
            <a:endParaRPr lang="en-GB" b="1" i="1" u="sng" dirty="0"/>
          </a:p>
          <a:p>
            <a:pPr lvl="1"/>
            <a:r>
              <a:rPr lang="en-GB" dirty="0"/>
              <a:t>Por </a:t>
            </a:r>
            <a:r>
              <a:rPr lang="en-GB" dirty="0" err="1"/>
              <a:t>geometria</a:t>
            </a:r>
            <a:endParaRPr lang="en-GB" dirty="0"/>
          </a:p>
          <a:p>
            <a:pPr lvl="2"/>
            <a:r>
              <a:rPr lang="en-GB" dirty="0" err="1"/>
              <a:t>Franja</a:t>
            </a:r>
            <a:r>
              <a:rPr lang="en-GB" dirty="0"/>
              <a:t> </a:t>
            </a:r>
            <a:r>
              <a:rPr lang="en-GB" dirty="0" err="1"/>
              <a:t>larga</a:t>
            </a:r>
            <a:r>
              <a:rPr lang="en-GB" dirty="0"/>
              <a:t> o </a:t>
            </a:r>
            <a:r>
              <a:rPr lang="en-GB" dirty="0" err="1"/>
              <a:t>franjas</a:t>
            </a:r>
            <a:r>
              <a:rPr lang="en-GB" dirty="0"/>
              <a:t> </a:t>
            </a:r>
            <a:r>
              <a:rPr lang="en-GB" dirty="0" err="1"/>
              <a:t>múltiples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Una o </a:t>
            </a:r>
            <a:r>
              <a:rPr lang="en-GB" dirty="0" err="1"/>
              <a:t>múltiples</a:t>
            </a:r>
            <a:r>
              <a:rPr lang="en-GB" dirty="0"/>
              <a:t> </a:t>
            </a:r>
            <a:r>
              <a:rPr lang="en-GB" dirty="0" err="1"/>
              <a:t>fibras</a:t>
            </a:r>
            <a:r>
              <a:rPr lang="en-GB" dirty="0"/>
              <a:t>.</a:t>
            </a:r>
          </a:p>
          <a:p>
            <a:pPr lvl="2"/>
            <a:r>
              <a:rPr lang="en-GB" dirty="0" err="1"/>
              <a:t>Unidades</a:t>
            </a:r>
            <a:r>
              <a:rPr lang="en-GB" dirty="0"/>
              <a:t> de campo integral (IFU): </a:t>
            </a:r>
            <a:r>
              <a:rPr lang="en-GB" dirty="0" err="1"/>
              <a:t>lentes</a:t>
            </a:r>
            <a:r>
              <a:rPr lang="en-GB" dirty="0"/>
              <a:t> o </a:t>
            </a:r>
            <a:r>
              <a:rPr lang="en-GB" dirty="0" err="1"/>
              <a:t>haces</a:t>
            </a:r>
            <a:r>
              <a:rPr lang="en-GB" dirty="0"/>
              <a:t> de</a:t>
            </a:r>
            <a:br>
              <a:rPr lang="en-GB" dirty="0"/>
            </a:br>
            <a:r>
              <a:rPr lang="en-GB" dirty="0" err="1"/>
              <a:t>fibras</a:t>
            </a:r>
            <a:r>
              <a:rPr lang="en-GB" dirty="0"/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8418A-FFAF-7932-C793-B9C973D6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057" y="1809882"/>
            <a:ext cx="4675744" cy="37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46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Espectrógrafos</a:t>
            </a:r>
            <a:r>
              <a:rPr lang="en-GB" dirty="0"/>
              <a:t> de </a:t>
            </a:r>
            <a:r>
              <a:rPr lang="en-GB" dirty="0" err="1"/>
              <a:t>objeto</a:t>
            </a:r>
            <a:r>
              <a:rPr lang="en-GB" dirty="0"/>
              <a:t> </a:t>
            </a:r>
            <a:r>
              <a:rPr lang="en-GB" dirty="0" err="1"/>
              <a:t>único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C8E8A-2E59-C5BB-277E-300B80F654FC}"/>
              </a:ext>
            </a:extLst>
          </p:cNvPr>
          <p:cNvSpPr txBox="1"/>
          <p:nvPr/>
        </p:nvSpPr>
        <p:spPr>
          <a:xfrm>
            <a:off x="1512793" y="118978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Long-slit + grism/VPH</a:t>
            </a:r>
          </a:p>
        </p:txBody>
      </p:sp>
      <p:pic>
        <p:nvPicPr>
          <p:cNvPr id="8194" name="Picture 2" descr="FORS2 | ESO Chile">
            <a:extLst>
              <a:ext uri="{FF2B5EF4-FFF2-40B4-BE49-F238E27FC236}">
                <a16:creationId xmlns:a16="http://schemas.microsoft.com/office/drawing/2014/main" id="{9FF2D686-C9E8-33AD-6156-968E2A76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3" y="1655734"/>
            <a:ext cx="2466399" cy="24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3CF69-2321-3B67-7D09-50087625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365" y="2521325"/>
            <a:ext cx="2127669" cy="1594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68A3E-C75F-A908-C378-481E75F8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3" y="4336674"/>
            <a:ext cx="3773314" cy="2002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D505D0-010B-386D-66BF-24202593A68E}"/>
              </a:ext>
            </a:extLst>
          </p:cNvPr>
          <p:cNvSpPr txBox="1"/>
          <p:nvPr/>
        </p:nvSpPr>
        <p:spPr>
          <a:xfrm>
            <a:off x="2540352" y="170749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FORS2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7DA8C-51B2-20F6-074A-524FD6D533D8}"/>
              </a:ext>
            </a:extLst>
          </p:cNvPr>
          <p:cNvSpPr txBox="1"/>
          <p:nvPr/>
        </p:nvSpPr>
        <p:spPr>
          <a:xfrm>
            <a:off x="3149954" y="21893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EFOSC2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EDC02-BE60-FDFE-ABC4-9CB3DAAAFEA6}"/>
              </a:ext>
            </a:extLst>
          </p:cNvPr>
          <p:cNvSpPr txBox="1"/>
          <p:nvPr/>
        </p:nvSpPr>
        <p:spPr>
          <a:xfrm>
            <a:off x="5551389" y="1174096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Long-slit + echelle grating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EE8E9E-A797-ECF0-5205-33598FA75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817" y="3851565"/>
            <a:ext cx="1836853" cy="2487706"/>
          </a:xfrm>
          <a:prstGeom prst="rect">
            <a:avLst/>
          </a:prstGeom>
        </p:spPr>
      </p:pic>
      <p:pic>
        <p:nvPicPr>
          <p:cNvPr id="8198" name="Picture 6" descr="Release of UVES Echelle Science Data Products | ESO Chile">
            <a:extLst>
              <a:ext uri="{FF2B5EF4-FFF2-40B4-BE49-F238E27FC236}">
                <a16:creationId xmlns:a16="http://schemas.microsoft.com/office/drawing/2014/main" id="{1F3846F1-28C4-4E2E-01EB-B536544F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03" y="1655734"/>
            <a:ext cx="2707889" cy="20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FA0782-F94F-420F-2FC9-4BA159E3911A}"/>
              </a:ext>
            </a:extLst>
          </p:cNvPr>
          <p:cNvSpPr txBox="1"/>
          <p:nvPr/>
        </p:nvSpPr>
        <p:spPr>
          <a:xfrm>
            <a:off x="8870564" y="1951788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Fiber + echelle grating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6B4555-7BDB-F2DD-67CA-FDF3072A5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249" y="2432132"/>
            <a:ext cx="3340100" cy="2768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EB2DB-AD8A-8D48-C417-FFCA7661F63C}"/>
              </a:ext>
            </a:extLst>
          </p:cNvPr>
          <p:cNvSpPr txBox="1"/>
          <p:nvPr/>
        </p:nvSpPr>
        <p:spPr>
          <a:xfrm>
            <a:off x="4929462" y="179714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UVES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65C71F-FA31-CBA2-38FD-9C4CF44FFE99}"/>
              </a:ext>
            </a:extLst>
          </p:cNvPr>
          <p:cNvSpPr txBox="1"/>
          <p:nvPr/>
        </p:nvSpPr>
        <p:spPr>
          <a:xfrm>
            <a:off x="8316298" y="549923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ESPRESSO, HARPS+NIRPS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6111F-1B25-7890-47BA-DEE1059B5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332" y="4335005"/>
            <a:ext cx="2592268" cy="4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5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Espectrógrafos</a:t>
            </a:r>
            <a:r>
              <a:rPr lang="en-GB" dirty="0"/>
              <a:t> </a:t>
            </a:r>
            <a:r>
              <a:rPr lang="en-GB" dirty="0" err="1"/>
              <a:t>multiobjeto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74FA8-8DD9-4A5A-56D7-442720C0354F}"/>
              </a:ext>
            </a:extLst>
          </p:cNvPr>
          <p:cNvSpPr txBox="1"/>
          <p:nvPr/>
        </p:nvSpPr>
        <p:spPr>
          <a:xfrm>
            <a:off x="1512793" y="1189785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Multi-slit + grism/VPH</a:t>
            </a:r>
          </a:p>
        </p:txBody>
      </p:sp>
      <p:pic>
        <p:nvPicPr>
          <p:cNvPr id="5" name="Picture 2" descr="FORS2 | ESO Chile">
            <a:extLst>
              <a:ext uri="{FF2B5EF4-FFF2-40B4-BE49-F238E27FC236}">
                <a16:creationId xmlns:a16="http://schemas.microsoft.com/office/drawing/2014/main" id="{4F10738B-7CBB-78CF-F5B3-235D4FCD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" y="1655734"/>
            <a:ext cx="1531436" cy="15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FD3B7-2D56-9B21-6E28-4CB3FF5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95" y="1612829"/>
            <a:ext cx="2127669" cy="1594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721C3-0875-94B3-8823-47505365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4" y="3303691"/>
            <a:ext cx="2964752" cy="2108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02AEF4-73E0-8988-9531-AFEC4816B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88" t="3081" r="14018" b="1538"/>
          <a:stretch/>
        </p:blipFill>
        <p:spPr>
          <a:xfrm>
            <a:off x="3510313" y="3404060"/>
            <a:ext cx="2964752" cy="29314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3E0FB2-09EB-635B-690D-3CA268F5C315}"/>
              </a:ext>
            </a:extLst>
          </p:cNvPr>
          <p:cNvSpPr txBox="1"/>
          <p:nvPr/>
        </p:nvSpPr>
        <p:spPr>
          <a:xfrm>
            <a:off x="7229373" y="651920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Multi-fiber + grism/VPH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B707E4-6AC4-DB20-FA8F-9D1895189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408" y="1021252"/>
            <a:ext cx="3877373" cy="31909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087E6F3-EEC6-9C42-1561-9142412E931D}"/>
              </a:ext>
            </a:extLst>
          </p:cNvPr>
          <p:cNvSpPr/>
          <p:nvPr/>
        </p:nvSpPr>
        <p:spPr>
          <a:xfrm>
            <a:off x="9627240" y="974865"/>
            <a:ext cx="1601575" cy="1484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D18AF7-0B94-3EC4-C8D2-22FB2DD86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419" y="4398703"/>
            <a:ext cx="1848493" cy="23424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8B951F-5621-1B1C-4409-97328034D685}"/>
              </a:ext>
            </a:extLst>
          </p:cNvPr>
          <p:cNvSpPr txBox="1"/>
          <p:nvPr/>
        </p:nvSpPr>
        <p:spPr>
          <a:xfrm>
            <a:off x="6870593" y="5072797"/>
            <a:ext cx="3271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FLAMES/MEDUSA (VLT/UT2)</a:t>
            </a:r>
            <a:br>
              <a:rPr lang="en-CL" dirty="0"/>
            </a:br>
            <a:r>
              <a:rPr lang="en-CL" dirty="0"/>
              <a:t>4MOST</a:t>
            </a:r>
            <a:br>
              <a:rPr lang="en-CL" dirty="0"/>
            </a:br>
            <a:r>
              <a:rPr lang="en-CL" dirty="0"/>
              <a:t>MOONS</a:t>
            </a:r>
          </a:p>
        </p:txBody>
      </p:sp>
    </p:spTree>
    <p:extLst>
      <p:ext uri="{BB962C8B-B14F-4D97-AF65-F5344CB8AC3E}">
        <p14:creationId xmlns:p14="http://schemas.microsoft.com/office/powerpoint/2010/main" val="195886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Unidades</a:t>
            </a:r>
            <a:r>
              <a:rPr lang="en-GB" dirty="0"/>
              <a:t> de campo integral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59F70-3B6A-60F8-A74B-B63FEF85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38" y="1395889"/>
            <a:ext cx="7857039" cy="458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78652-2527-180E-5A9C-289503AB7C50}"/>
              </a:ext>
            </a:extLst>
          </p:cNvPr>
          <p:cNvSpPr txBox="1"/>
          <p:nvPr/>
        </p:nvSpPr>
        <p:spPr>
          <a:xfrm>
            <a:off x="698392" y="1529497"/>
            <a:ext cx="3565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FLAMES/ARGUS-IFU (VLT/UT2)</a:t>
            </a:r>
            <a:br>
              <a:rPr lang="en-CL" dirty="0"/>
            </a:br>
            <a:r>
              <a:rPr lang="en-CL" dirty="0"/>
              <a:t>MUSE (VLT/UT4)</a:t>
            </a:r>
          </a:p>
          <a:p>
            <a:r>
              <a:rPr lang="en-CL" dirty="0"/>
              <a:t>KMOS (VLT/UT1)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44C36-271A-7CFB-4A2F-80AC66B9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9" y="2877119"/>
            <a:ext cx="3521705" cy="233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4C694-86AD-C3F8-A636-3D094C12A8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4" t="8022" r="3863" b="7584"/>
          <a:stretch/>
        </p:blipFill>
        <p:spPr>
          <a:xfrm>
            <a:off x="2203262" y="4619162"/>
            <a:ext cx="1667576" cy="16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0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Propiedades</a:t>
            </a:r>
            <a:r>
              <a:rPr lang="en-US" dirty="0"/>
              <a:t> </a:t>
            </a:r>
            <a:r>
              <a:rPr lang="en-US" dirty="0" err="1"/>
              <a:t>espectral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02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F6C02-F149-7DB9-4805-AB02999C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Los </a:t>
            </a:r>
            <a:r>
              <a:rPr lang="en-GB" dirty="0" err="1"/>
              <a:t>propósitos</a:t>
            </a:r>
            <a:r>
              <a:rPr lang="en-GB" dirty="0"/>
              <a:t> de la </a:t>
            </a:r>
            <a:r>
              <a:rPr lang="en-GB" dirty="0" err="1"/>
              <a:t>espectroscopia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635303-3318-D0D1-F7E5-039104F32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3" y="1577975"/>
            <a:ext cx="6164165" cy="4343400"/>
          </a:xfrm>
        </p:spPr>
        <p:txBody>
          <a:bodyPr/>
          <a:lstStyle/>
          <a:p>
            <a:pPr lvl="1"/>
            <a:r>
              <a:rPr lang="en-GB" dirty="0" err="1"/>
              <a:t>Medir</a:t>
            </a:r>
            <a:r>
              <a:rPr lang="en-GB" dirty="0"/>
              <a:t> con </a:t>
            </a:r>
            <a:r>
              <a:rPr lang="en-GB" dirty="0" err="1"/>
              <a:t>precisión</a:t>
            </a:r>
            <a:r>
              <a:rPr lang="en-GB" dirty="0"/>
              <a:t> las longitudes de </a:t>
            </a:r>
            <a:r>
              <a:rPr lang="en-GB" dirty="0" err="1"/>
              <a:t>onda</a:t>
            </a:r>
            <a:r>
              <a:rPr lang="en-GB" dirty="0"/>
              <a:t> de las </a:t>
            </a:r>
            <a:r>
              <a:rPr lang="en-GB" dirty="0" err="1"/>
              <a:t>líneas</a:t>
            </a:r>
            <a:r>
              <a:rPr lang="en-GB" dirty="0"/>
              <a:t> de </a:t>
            </a:r>
            <a:r>
              <a:rPr lang="en-GB" dirty="0" err="1"/>
              <a:t>emisión</a:t>
            </a:r>
            <a:r>
              <a:rPr lang="en-GB" dirty="0"/>
              <a:t> y </a:t>
            </a:r>
            <a:r>
              <a:rPr lang="en-GB" dirty="0" err="1"/>
              <a:t>absorción</a:t>
            </a:r>
            <a:r>
              <a:rPr lang="en-GB" dirty="0"/>
              <a:t>.</a:t>
            </a:r>
          </a:p>
          <a:p>
            <a:pPr lvl="2"/>
            <a:r>
              <a:rPr lang="en-GB" dirty="0" err="1"/>
              <a:t>Velodidades</a:t>
            </a:r>
            <a:r>
              <a:rPr lang="en-GB" dirty="0"/>
              <a:t> radiales, </a:t>
            </a:r>
            <a:r>
              <a:rPr lang="en-GB" dirty="0" err="1"/>
              <a:t>desplazamientos</a:t>
            </a:r>
            <a:r>
              <a:rPr lang="en-GB" dirty="0"/>
              <a:t> al rojo, etc…</a:t>
            </a:r>
          </a:p>
          <a:p>
            <a:pPr lvl="1"/>
            <a:r>
              <a:rPr lang="en-GB" dirty="0" err="1"/>
              <a:t>Medir</a:t>
            </a:r>
            <a:r>
              <a:rPr lang="en-GB" dirty="0"/>
              <a:t> las </a:t>
            </a:r>
            <a:r>
              <a:rPr lang="en-GB" dirty="0" err="1"/>
              <a:t>intensidades</a:t>
            </a:r>
            <a:r>
              <a:rPr lang="en-GB" dirty="0"/>
              <a:t> </a:t>
            </a:r>
            <a:r>
              <a:rPr lang="en-GB" dirty="0" err="1"/>
              <a:t>relativas</a:t>
            </a:r>
            <a:r>
              <a:rPr lang="en-GB" dirty="0"/>
              <a:t> y/o </a:t>
            </a:r>
            <a:r>
              <a:rPr lang="en-GB" dirty="0" err="1"/>
              <a:t>el</a:t>
            </a:r>
            <a:r>
              <a:rPr lang="en-GB" dirty="0"/>
              <a:t> ancho </a:t>
            </a:r>
            <a:r>
              <a:rPr lang="en-GB" dirty="0" err="1"/>
              <a:t>espectral</a:t>
            </a:r>
            <a:r>
              <a:rPr lang="en-GB" dirty="0"/>
              <a:t> (EW) de </a:t>
            </a:r>
            <a:r>
              <a:rPr lang="en-GB" dirty="0" err="1"/>
              <a:t>esas</a:t>
            </a:r>
            <a:r>
              <a:rPr lang="en-GB" dirty="0"/>
              <a:t> </a:t>
            </a:r>
            <a:r>
              <a:rPr lang="en-GB" dirty="0" err="1"/>
              <a:t>líneas</a:t>
            </a:r>
            <a:r>
              <a:rPr lang="en-GB" dirty="0"/>
              <a:t>. </a:t>
            </a:r>
          </a:p>
          <a:p>
            <a:pPr lvl="2"/>
            <a:r>
              <a:rPr lang="en-GB" dirty="0" err="1"/>
              <a:t>Abundancias</a:t>
            </a:r>
            <a:r>
              <a:rPr lang="en-GB" dirty="0"/>
              <a:t>, </a:t>
            </a:r>
            <a:r>
              <a:rPr lang="en-GB" dirty="0" err="1"/>
              <a:t>temperaturas</a:t>
            </a:r>
            <a:r>
              <a:rPr lang="en-GB" dirty="0"/>
              <a:t>, etc… </a:t>
            </a:r>
          </a:p>
          <a:p>
            <a:pPr lvl="1"/>
            <a:r>
              <a:rPr lang="en-GB" dirty="0" err="1"/>
              <a:t>Medir</a:t>
            </a:r>
            <a:r>
              <a:rPr lang="en-GB" dirty="0"/>
              <a:t> las </a:t>
            </a:r>
            <a:r>
              <a:rPr lang="en-GB" dirty="0" err="1"/>
              <a:t>formas</a:t>
            </a:r>
            <a:r>
              <a:rPr lang="en-GB" dirty="0"/>
              <a:t> de </a:t>
            </a:r>
            <a:r>
              <a:rPr lang="en-GB" dirty="0" err="1"/>
              <a:t>esas</a:t>
            </a:r>
            <a:r>
              <a:rPr lang="en-GB" dirty="0"/>
              <a:t> </a:t>
            </a:r>
            <a:r>
              <a:rPr lang="en-GB" dirty="0" err="1"/>
              <a:t>líneas</a:t>
            </a:r>
            <a:r>
              <a:rPr lang="en-GB" dirty="0"/>
              <a:t>. </a:t>
            </a:r>
          </a:p>
          <a:p>
            <a:pPr lvl="2"/>
            <a:r>
              <a:rPr lang="en-GB" dirty="0" err="1"/>
              <a:t>Densidad</a:t>
            </a:r>
            <a:r>
              <a:rPr lang="en-GB" dirty="0"/>
              <a:t>, </a:t>
            </a:r>
            <a:r>
              <a:rPr lang="en-GB" dirty="0" err="1"/>
              <a:t>presión</a:t>
            </a:r>
            <a:r>
              <a:rPr lang="en-GB" dirty="0"/>
              <a:t>, </a:t>
            </a:r>
            <a:r>
              <a:rPr lang="en-GB" dirty="0" err="1"/>
              <a:t>rotación</a:t>
            </a:r>
            <a:r>
              <a:rPr lang="en-GB" dirty="0"/>
              <a:t>, </a:t>
            </a:r>
            <a:r>
              <a:rPr lang="en-GB" dirty="0" err="1"/>
              <a:t>campos</a:t>
            </a:r>
            <a:r>
              <a:rPr lang="en-GB" dirty="0"/>
              <a:t> </a:t>
            </a:r>
            <a:r>
              <a:rPr lang="en-GB" dirty="0" err="1"/>
              <a:t>magnetico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Medir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espectro</a:t>
            </a:r>
            <a:r>
              <a:rPr lang="en-GB" dirty="0"/>
              <a:t> </a:t>
            </a:r>
            <a:r>
              <a:rPr lang="en-GB" dirty="0" err="1"/>
              <a:t>energético</a:t>
            </a:r>
            <a:r>
              <a:rPr lang="en-GB" dirty="0"/>
              <a:t> de la </a:t>
            </a:r>
            <a:r>
              <a:rPr lang="en-GB" dirty="0" err="1"/>
              <a:t>radiación</a:t>
            </a:r>
            <a:r>
              <a:rPr lang="en-GB" dirty="0"/>
              <a:t> continua.</a:t>
            </a:r>
          </a:p>
          <a:p>
            <a:pPr lvl="2"/>
            <a:r>
              <a:rPr lang="en-GB" dirty="0" err="1"/>
              <a:t>Mecanismos</a:t>
            </a:r>
            <a:r>
              <a:rPr lang="en-GB" dirty="0"/>
              <a:t> </a:t>
            </a:r>
            <a:r>
              <a:rPr lang="en-GB" dirty="0" err="1"/>
              <a:t>físicos</a:t>
            </a:r>
            <a:r>
              <a:rPr lang="en-GB" dirty="0"/>
              <a:t>, </a:t>
            </a:r>
            <a:r>
              <a:rPr lang="en-GB" dirty="0" err="1"/>
              <a:t>temperatura</a:t>
            </a:r>
            <a:r>
              <a:rPr lang="en-GB" dirty="0"/>
              <a:t>.</a:t>
            </a:r>
          </a:p>
          <a:p>
            <a:pPr lvl="6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841546-E159-7279-3331-0E8D783B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8FB73E-549F-3C83-C92A-12F35B3AE4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A8E68-D4C9-3B0E-8714-6ACD1B8B8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816" y="1359600"/>
            <a:ext cx="4257657" cy="4561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8D832-DE49-22A9-6E5E-DB398070DABF}"/>
              </a:ext>
            </a:extLst>
          </p:cNvPr>
          <p:cNvSpPr txBox="1"/>
          <p:nvPr/>
        </p:nvSpPr>
        <p:spPr>
          <a:xfrm>
            <a:off x="7264383" y="1500877"/>
            <a:ext cx="32063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¡La </a:t>
            </a:r>
            <a:r>
              <a:rPr lang="en-US" sz="1500" dirty="0" err="1">
                <a:solidFill>
                  <a:schemeClr val="bg1"/>
                </a:solidFill>
              </a:rPr>
              <a:t>espectroscopia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hace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posible</a:t>
            </a:r>
            <a:r>
              <a:rPr lang="en-US" sz="1500" dirty="0">
                <a:solidFill>
                  <a:schemeClr val="bg1"/>
                </a:solidFill>
              </a:rPr>
              <a:t> la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 err="1">
                <a:solidFill>
                  <a:schemeClr val="bg1"/>
                </a:solidFill>
              </a:rPr>
              <a:t>astro</a:t>
            </a:r>
            <a:r>
              <a:rPr lang="en-US" sz="1500" b="1" i="1" dirty="0" err="1">
                <a:solidFill>
                  <a:schemeClr val="bg1"/>
                </a:solidFill>
              </a:rPr>
              <a:t>física</a:t>
            </a:r>
            <a:r>
              <a:rPr lang="en-US" sz="1500" dirty="0">
                <a:solidFill>
                  <a:schemeClr val="bg1"/>
                </a:solidFill>
              </a:rPr>
              <a:t>!</a:t>
            </a:r>
            <a:endParaRPr lang="en-C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dispersion a </a:t>
            </a:r>
            <a:r>
              <a:rPr lang="en-GB" dirty="0" err="1"/>
              <a:t>resolucion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E1A91-A967-66DC-6F8B-1802FD05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4" y="1424641"/>
            <a:ext cx="1661459" cy="2234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58075-3EC0-F3B0-1AE1-DB1D7816AA24}"/>
              </a:ext>
            </a:extLst>
          </p:cNvPr>
          <p:cNvSpPr txBox="1"/>
          <p:nvPr/>
        </p:nvSpPr>
        <p:spPr>
          <a:xfrm>
            <a:off x="3428838" y="1543759"/>
            <a:ext cx="265516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 </a:t>
            </a:r>
            <a:r>
              <a:rPr lang="en-US" dirty="0" err="1"/>
              <a:t>criterio</a:t>
            </a:r>
            <a:r>
              <a:rPr lang="en-US" dirty="0"/>
              <a:t> de Rayleigh...</a:t>
            </a:r>
            <a:endParaRPr lang="en-C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8BA1E-54CB-F5DF-E4E3-8FA70C426C6F}"/>
              </a:ext>
            </a:extLst>
          </p:cNvPr>
          <p:cNvSpPr txBox="1"/>
          <p:nvPr/>
        </p:nvSpPr>
        <p:spPr>
          <a:xfrm>
            <a:off x="2766253" y="2410293"/>
            <a:ext cx="4822154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Dos longitudes de </a:t>
            </a:r>
            <a:r>
              <a:rPr lang="en-US" dirty="0" err="1"/>
              <a:t>onda</a:t>
            </a:r>
            <a:r>
              <a:rPr lang="en-US" dirty="0"/>
              <a:t> 𝜆 y 𝜆+</a:t>
            </a:r>
            <a:r>
              <a:rPr lang="el-GR" dirty="0"/>
              <a:t>Δ𝜆 </a:t>
            </a:r>
            <a:r>
              <a:rPr lang="en-US" dirty="0" err="1"/>
              <a:t>apenas</a:t>
            </a:r>
            <a:r>
              <a:rPr lang="en-US" dirty="0"/>
              <a:t> son</a:t>
            </a:r>
            <a:br>
              <a:rPr lang="en-US" dirty="0"/>
            </a:br>
            <a:r>
              <a:rPr lang="en-US" dirty="0" err="1"/>
              <a:t>separables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orden</a:t>
            </a:r>
            <a:r>
              <a:rPr lang="en-US" dirty="0"/>
              <a:t> m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máximo</a:t>
            </a:r>
            <a:r>
              <a:rPr lang="en-US" dirty="0"/>
              <a:t> de </a:t>
            </a:r>
            <a:br>
              <a:rPr lang="en-US" dirty="0"/>
            </a:br>
            <a:r>
              <a:rPr lang="en-US" dirty="0" err="1"/>
              <a:t>intensidad</a:t>
            </a:r>
            <a:r>
              <a:rPr lang="en-US" dirty="0"/>
              <a:t> principal de 𝜆+</a:t>
            </a:r>
            <a:r>
              <a:rPr lang="el-GR" dirty="0"/>
              <a:t>Δ𝜆 </a:t>
            </a:r>
            <a:r>
              <a:rPr lang="en-US" dirty="0"/>
              <a:t>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en</a:t>
            </a:r>
            <a:br>
              <a:rPr lang="en-US" dirty="0"/>
            </a:b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de 𝜆.</a:t>
            </a:r>
            <a:endParaRPr lang="en-C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68BFF-9BF3-1BCF-BF48-DB6944D2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7" r="28533" b="11592"/>
          <a:stretch/>
        </p:blipFill>
        <p:spPr>
          <a:xfrm>
            <a:off x="7631952" y="562252"/>
            <a:ext cx="3012142" cy="385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F0A09D-5010-7C8B-C1D8-898E3FC014A3}"/>
              </a:ext>
            </a:extLst>
          </p:cNvPr>
          <p:cNvSpPr txBox="1"/>
          <p:nvPr/>
        </p:nvSpPr>
        <p:spPr>
          <a:xfrm>
            <a:off x="626708" y="4786293"/>
            <a:ext cx="4993675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err="1"/>
              <a:t>Resolución</a:t>
            </a:r>
            <a:r>
              <a:rPr lang="en-US" b="1" u="sng" dirty="0"/>
              <a:t> </a:t>
            </a:r>
            <a:r>
              <a:rPr lang="en-US" b="1" u="sng" dirty="0" err="1"/>
              <a:t>espectral</a:t>
            </a:r>
            <a:r>
              <a:rPr lang="en-US" u="sng" dirty="0"/>
              <a:t>:</a:t>
            </a:r>
            <a:r>
              <a:rPr lang="en-US" dirty="0"/>
              <a:t> es la </a:t>
            </a:r>
            <a:r>
              <a:rPr lang="en-US" dirty="0" err="1"/>
              <a:t>diferencia</a:t>
            </a:r>
            <a:r>
              <a:rPr lang="en-US" dirty="0"/>
              <a:t> minima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longitud</a:t>
            </a:r>
            <a:r>
              <a:rPr lang="en-US" dirty="0"/>
              <a:t> de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l-GR" dirty="0"/>
              <a:t>Δ𝜆 </a:t>
            </a:r>
            <a:r>
              <a:rPr lang="en-US" dirty="0"/>
              <a:t>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espectrógrafo</a:t>
            </a:r>
            <a:br>
              <a:rPr lang="en-US" dirty="0"/>
            </a:b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separar</a:t>
            </a:r>
            <a:r>
              <a:rPr lang="en-US" dirty="0"/>
              <a:t> de forma </a:t>
            </a:r>
            <a:r>
              <a:rPr lang="en-US" dirty="0" err="1"/>
              <a:t>fiable</a:t>
            </a:r>
            <a:r>
              <a:rPr lang="en-US" dirty="0"/>
              <a:t>. </a:t>
            </a:r>
            <a:r>
              <a:rPr lang="en-US" dirty="0" err="1"/>
              <a:t>Normalmente</a:t>
            </a:r>
            <a:br>
              <a:rPr lang="en-US" dirty="0"/>
            </a:br>
            <a:r>
              <a:rPr lang="en-US" dirty="0"/>
              <a:t>se </a:t>
            </a:r>
            <a:r>
              <a:rPr lang="en-US" dirty="0" err="1"/>
              <a:t>expresa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nm o </a:t>
            </a:r>
            <a:r>
              <a:rPr lang="en-US" dirty="0" err="1"/>
              <a:t>Å</a:t>
            </a:r>
            <a:r>
              <a:rPr lang="en-US" dirty="0"/>
              <a:t>.</a:t>
            </a:r>
            <a:endParaRPr lang="en-C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7B5CEB-DFB1-6190-4774-FD725633EF49}"/>
                  </a:ext>
                </a:extLst>
              </p:cNvPr>
              <p:cNvSpPr txBox="1"/>
              <p:nvPr/>
            </p:nvSpPr>
            <p:spPr>
              <a:xfrm>
                <a:off x="5811676" y="4774281"/>
                <a:ext cx="5978816" cy="9233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err="1"/>
                  <a:t>Poder</a:t>
                </a:r>
                <a:r>
                  <a:rPr lang="en-US" b="1" u="sng" dirty="0"/>
                  <a:t> de </a:t>
                </a:r>
                <a:r>
                  <a:rPr lang="en-US" b="1" u="sng" dirty="0" err="1"/>
                  <a:t>resolución</a:t>
                </a:r>
                <a:r>
                  <a:rPr lang="en-CL" b="1" u="sng" dirty="0"/>
                  <a:t> (</a:t>
                </a:r>
                <a14:m>
                  <m:oMath xmlns:m="http://schemas.openxmlformats.org/officeDocument/2006/math">
                    <m:r>
                      <a:rPr lang="en-CL" b="1" i="1" u="sng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CL" b="1" u="sng" dirty="0"/>
                  <a:t>)</a:t>
                </a:r>
                <a:r>
                  <a:rPr lang="en-CL" dirty="0"/>
                  <a:t>: </a:t>
                </a:r>
                <a:r>
                  <a:rPr lang="en-US" dirty="0"/>
                  <a:t>es </a:t>
                </a:r>
                <a:r>
                  <a:rPr lang="en-US" dirty="0" err="1"/>
                  <a:t>una</a:t>
                </a:r>
                <a:r>
                  <a:rPr lang="en-US" dirty="0"/>
                  <a:t> </a:t>
                </a:r>
                <a:r>
                  <a:rPr lang="en-US" dirty="0" err="1"/>
                  <a:t>cantidad</a:t>
                </a:r>
                <a:r>
                  <a:rPr lang="en-US" dirty="0"/>
                  <a:t> </a:t>
                </a:r>
                <a:r>
                  <a:rPr lang="en-US" dirty="0" err="1"/>
                  <a:t>adimensional</a:t>
                </a:r>
                <a:br>
                  <a:rPr lang="en-US" dirty="0"/>
                </a:br>
                <a:r>
                  <a:rPr lang="en-US" dirty="0"/>
                  <a:t>que </a:t>
                </a:r>
                <a:r>
                  <a:rPr lang="en-US" dirty="0" err="1"/>
                  <a:t>representa</a:t>
                </a:r>
                <a:r>
                  <a:rPr lang="en-US" dirty="0"/>
                  <a:t> la </a:t>
                </a:r>
                <a:r>
                  <a:rPr lang="en-US" dirty="0" err="1"/>
                  <a:t>relación</a:t>
                </a:r>
                <a:r>
                  <a:rPr lang="en-US" dirty="0"/>
                  <a:t> entre la </a:t>
                </a:r>
                <a:r>
                  <a:rPr lang="en-US" dirty="0" err="1"/>
                  <a:t>longitud</a:t>
                </a:r>
                <a:r>
                  <a:rPr lang="en-US" dirty="0"/>
                  <a:t> de </a:t>
                </a:r>
                <a:r>
                  <a:rPr lang="en-US" dirty="0" err="1"/>
                  <a:t>onda</a:t>
                </a:r>
                <a:r>
                  <a:rPr lang="en-US" dirty="0"/>
                  <a:t> y</a:t>
                </a:r>
                <a:br>
                  <a:rPr lang="en-US" dirty="0"/>
                </a:br>
                <a:r>
                  <a:rPr lang="en-US" dirty="0"/>
                  <a:t>la </a:t>
                </a:r>
                <a:r>
                  <a:rPr lang="en-US" dirty="0" err="1"/>
                  <a:t>resolución</a:t>
                </a:r>
                <a:r>
                  <a:rPr lang="en-US" dirty="0"/>
                  <a:t> </a:t>
                </a:r>
                <a:r>
                  <a:rPr lang="en-US" dirty="0" err="1"/>
                  <a:t>espectral</a:t>
                </a:r>
                <a:r>
                  <a:rPr lang="en-US" dirty="0"/>
                  <a:t> (𝜆/ </a:t>
                </a:r>
                <a:r>
                  <a:rPr lang="el-GR" dirty="0"/>
                  <a:t>Δ𝜆)</a:t>
                </a:r>
                <a:endParaRPr lang="en-CL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7B5CEB-DFB1-6190-4774-FD725633E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76" y="4774281"/>
                <a:ext cx="5978816" cy="923330"/>
              </a:xfrm>
              <a:prstGeom prst="rect">
                <a:avLst/>
              </a:prstGeom>
              <a:blipFill>
                <a:blip r:embed="rId4"/>
                <a:stretch>
                  <a:fillRect l="-633" t="-1316" b="-921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35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Poder</a:t>
            </a:r>
            <a:r>
              <a:rPr lang="en-GB" dirty="0"/>
              <a:t> de </a:t>
            </a:r>
            <a:r>
              <a:rPr lang="en-GB" dirty="0" err="1"/>
              <a:t>resolución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práctica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C7316-BAF6-4258-4583-1A5CBF30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50450"/>
            <a:ext cx="7772400" cy="48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2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 </a:t>
            </a:r>
            <a:r>
              <a:rPr lang="en-GB" dirty="0" err="1"/>
              <a:t>papel</a:t>
            </a:r>
            <a:r>
              <a:rPr lang="en-GB" dirty="0"/>
              <a:t> del detector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F356B-7E10-D3D6-374A-EA598C350B2E}"/>
              </a:ext>
            </a:extLst>
          </p:cNvPr>
          <p:cNvSpPr txBox="1"/>
          <p:nvPr/>
        </p:nvSpPr>
        <p:spPr>
          <a:xfrm>
            <a:off x="438972" y="1409702"/>
            <a:ext cx="5289475" cy="443198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/>
              <a:t>Criterio</a:t>
            </a:r>
            <a:r>
              <a:rPr lang="en-US" b="1" u="sng" dirty="0"/>
              <a:t> de Nyquist </a:t>
            </a:r>
            <a:r>
              <a:rPr lang="en-CL" dirty="0"/>
              <a:t>: </a:t>
            </a:r>
          </a:p>
          <a:p>
            <a:br>
              <a:rPr lang="en-CL" sz="1000" dirty="0"/>
            </a:br>
            <a:r>
              <a:rPr lang="en-US" dirty="0"/>
              <a:t>Para </a:t>
            </a:r>
            <a:r>
              <a:rPr lang="en-US" dirty="0" err="1"/>
              <a:t>recuperar</a:t>
            </a:r>
            <a:r>
              <a:rPr lang="en-US" dirty="0"/>
              <a:t> (</a:t>
            </a:r>
            <a:r>
              <a:rPr lang="en-US" dirty="0" err="1"/>
              <a:t>muestrear</a:t>
            </a:r>
            <a:r>
              <a:rPr lang="en-US" dirty="0"/>
              <a:t>) </a:t>
            </a:r>
            <a:r>
              <a:rPr lang="en-US" dirty="0" err="1"/>
              <a:t>correctamente</a:t>
            </a:r>
            <a:br>
              <a:rPr lang="en-US" dirty="0"/>
            </a:b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perfil</a:t>
            </a:r>
            <a:r>
              <a:rPr lang="en-US" dirty="0"/>
              <a:t> de </a:t>
            </a:r>
            <a:r>
              <a:rPr lang="en-US" dirty="0" err="1"/>
              <a:t>línea</a:t>
            </a:r>
            <a:r>
              <a:rPr lang="en-US" dirty="0"/>
              <a:t> del </a:t>
            </a:r>
            <a:r>
              <a:rPr lang="en-US" dirty="0" err="1"/>
              <a:t>espectrógrafo</a:t>
            </a:r>
            <a:r>
              <a:rPr lang="en-US" dirty="0"/>
              <a:t>, se</a:t>
            </a:r>
            <a:br>
              <a:rPr lang="en-US" dirty="0"/>
            </a:br>
            <a:r>
              <a:rPr lang="en-US" dirty="0" err="1"/>
              <a:t>requiere</a:t>
            </a:r>
            <a:r>
              <a:rPr lang="en-US" dirty="0"/>
              <a:t> un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err="1"/>
              <a:t>absoluto</a:t>
            </a:r>
            <a:r>
              <a:rPr lang="en-US" dirty="0"/>
              <a:t> de 2 </a:t>
            </a:r>
            <a:r>
              <a:rPr lang="en-US" dirty="0" err="1"/>
              <a:t>muestras</a:t>
            </a:r>
            <a:r>
              <a:rPr lang="en-US" dirty="0"/>
              <a:t> (</a:t>
            </a:r>
            <a:r>
              <a:rPr lang="en-US" dirty="0" err="1"/>
              <a:t>píxeles</a:t>
            </a:r>
            <a:r>
              <a:rPr lang="en-US" dirty="0"/>
              <a:t>)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elemento</a:t>
            </a:r>
            <a:r>
              <a:rPr lang="en-US" dirty="0"/>
              <a:t> de </a:t>
            </a:r>
            <a:r>
              <a:rPr lang="en-US" dirty="0" err="1"/>
              <a:t>resolución</a:t>
            </a:r>
            <a:r>
              <a:rPr lang="en-US" dirty="0"/>
              <a:t>.</a:t>
            </a:r>
            <a:br>
              <a:rPr lang="en-CL" dirty="0"/>
            </a:br>
            <a:br>
              <a:rPr lang="en-CL" sz="1000" dirty="0"/>
            </a:br>
            <a:r>
              <a:rPr lang="en-US" dirty="0"/>
              <a:t>Si bien 2 </a:t>
            </a:r>
            <a:r>
              <a:rPr lang="en-US" dirty="0" err="1"/>
              <a:t>píxeles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FWHM de LSF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muestreo</a:t>
            </a:r>
            <a:r>
              <a:rPr lang="en-US" dirty="0"/>
              <a:t> </a:t>
            </a:r>
            <a:r>
              <a:rPr lang="en-US" dirty="0" err="1"/>
              <a:t>crítico</a:t>
            </a:r>
            <a:r>
              <a:rPr lang="en-US" dirty="0"/>
              <a:t>, se </a:t>
            </a:r>
            <a:r>
              <a:rPr lang="en-US" dirty="0" err="1"/>
              <a:t>desean</a:t>
            </a:r>
            <a:r>
              <a:rPr lang="en-US" dirty="0"/>
              <a:t> entre 2,5 y 4,0 </a:t>
            </a:r>
            <a:r>
              <a:rPr lang="en-US" dirty="0" err="1"/>
              <a:t>píxeles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elemento</a:t>
            </a:r>
            <a:r>
              <a:rPr lang="en-US" dirty="0"/>
              <a:t> de </a:t>
            </a:r>
            <a:r>
              <a:rPr lang="en-US" dirty="0" err="1"/>
              <a:t>resolución</a:t>
            </a:r>
            <a:r>
              <a:rPr lang="en-US" dirty="0"/>
              <a:t> para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inferencia</a:t>
            </a:r>
            <a:r>
              <a:rPr lang="en-US" dirty="0"/>
              <a:t> </a:t>
            </a:r>
            <a:r>
              <a:rPr lang="en-US" dirty="0" err="1"/>
              <a:t>fiable</a:t>
            </a:r>
            <a:r>
              <a:rPr lang="en-US" dirty="0"/>
              <a:t> de </a:t>
            </a:r>
            <a:r>
              <a:rPr lang="en-US" dirty="0" err="1"/>
              <a:t>diversos</a:t>
            </a:r>
            <a:r>
              <a:rPr lang="en-US" dirty="0"/>
              <a:t> </a:t>
            </a:r>
            <a:r>
              <a:rPr lang="en-US" dirty="0" err="1"/>
              <a:t>parámetros</a:t>
            </a:r>
            <a:r>
              <a:rPr lang="en-US" dirty="0"/>
              <a:t> </a:t>
            </a:r>
            <a:r>
              <a:rPr lang="en-US" dirty="0" err="1"/>
              <a:t>físicos</a:t>
            </a:r>
            <a:r>
              <a:rPr lang="en-US" dirty="0"/>
              <a:t>.</a:t>
            </a:r>
            <a:br>
              <a:rPr lang="en-CL" dirty="0"/>
            </a:br>
            <a:br>
              <a:rPr lang="en-CL" sz="1000" dirty="0"/>
            </a:br>
            <a:r>
              <a:rPr lang="en-US" dirty="0"/>
              <a:t>While 2 pixels per FWHM of LSF is the critical sampling, 2.5 – 4.0 pixels per resolution element are desired for reliable inference of various physical parameters.</a:t>
            </a:r>
            <a:endParaRPr lang="en-C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8F334-A220-2ABE-E0B5-94EE676B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32" y="1700792"/>
            <a:ext cx="3790761" cy="1574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961C9-521D-BDDC-C5D7-50A88C66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61" y="3271751"/>
            <a:ext cx="3751732" cy="3111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1D6C7-0BE0-C332-E504-517E49734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33" y="127023"/>
            <a:ext cx="3790760" cy="1573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A7EDD1-1A8A-1148-5C73-17FC66012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604" y="6381521"/>
            <a:ext cx="3790761" cy="382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2CEA3-EA3F-552F-76FB-C7BE774E3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039" y="805982"/>
            <a:ext cx="1549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00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señal-ruido</a:t>
            </a:r>
            <a:r>
              <a:rPr lang="en-GB" dirty="0"/>
              <a:t>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2E4F6-6120-617E-A039-674DB349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15" y="1314289"/>
            <a:ext cx="64995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4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señal-ruido</a:t>
            </a:r>
            <a:r>
              <a:rPr lang="en-GB" dirty="0"/>
              <a:t>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35FE8-EE6B-FD8F-6C5E-D0072CD2C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13" y="1314289"/>
            <a:ext cx="64995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20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señal-ruido</a:t>
            </a:r>
            <a:r>
              <a:rPr lang="en-GB" dirty="0"/>
              <a:t>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3291EB-C7A8-A0AE-12FA-3224DBD8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12" y="1314289"/>
            <a:ext cx="64995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calidad</a:t>
            </a:r>
            <a:r>
              <a:rPr lang="en-GB" dirty="0"/>
              <a:t> del </a:t>
            </a:r>
            <a:r>
              <a:rPr lang="en-GB" dirty="0" err="1"/>
              <a:t>espectro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574AF-896E-4C5A-1018-700932256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265443"/>
            <a:ext cx="10317164" cy="4760244"/>
          </a:xfrm>
        </p:spPr>
        <p:txBody>
          <a:bodyPr/>
          <a:lstStyle/>
          <a:p>
            <a:pPr lvl="1"/>
            <a:r>
              <a:rPr lang="en-GB" dirty="0"/>
              <a:t>La </a:t>
            </a:r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i="1" u="sng" dirty="0" err="1"/>
              <a:t>señal</a:t>
            </a:r>
            <a:r>
              <a:rPr lang="en-GB" i="1" u="sng" dirty="0"/>
              <a:t>/</a:t>
            </a:r>
            <a:r>
              <a:rPr lang="en-GB" i="1" u="sng" dirty="0" err="1"/>
              <a:t>ruido</a:t>
            </a:r>
            <a:r>
              <a:rPr lang="en-GB" dirty="0"/>
              <a:t>, </a:t>
            </a:r>
            <a:r>
              <a:rPr lang="en-GB" i="1" u="sng" dirty="0" err="1"/>
              <a:t>el</a:t>
            </a:r>
            <a:r>
              <a:rPr lang="en-GB" i="1" u="sng" dirty="0"/>
              <a:t> </a:t>
            </a:r>
            <a:r>
              <a:rPr lang="en-GB" i="1" u="sng" dirty="0" err="1"/>
              <a:t>poder</a:t>
            </a:r>
            <a:r>
              <a:rPr lang="en-GB" i="1" u="sng" dirty="0"/>
              <a:t> de </a:t>
            </a:r>
            <a:r>
              <a:rPr lang="en-GB" i="1" u="sng" dirty="0" err="1"/>
              <a:t>resolución</a:t>
            </a:r>
            <a:r>
              <a:rPr lang="en-GB" dirty="0"/>
              <a:t> y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i="1" u="sng" dirty="0"/>
              <a:t>Sampling</a:t>
            </a:r>
            <a:r>
              <a:rPr lang="en-GB" dirty="0"/>
              <a:t> son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tres</a:t>
            </a:r>
            <a:r>
              <a:rPr lang="en-GB" dirty="0"/>
              <a:t> </a:t>
            </a:r>
            <a:r>
              <a:rPr lang="en-GB" dirty="0" err="1"/>
              <a:t>parámetros</a:t>
            </a:r>
            <a:r>
              <a:rPr lang="en-GB" dirty="0"/>
              <a:t> </a:t>
            </a:r>
            <a:r>
              <a:rPr lang="en-GB" dirty="0" err="1"/>
              <a:t>principales</a:t>
            </a:r>
            <a:r>
              <a:rPr lang="en-GB" dirty="0"/>
              <a:t> que </a:t>
            </a:r>
            <a:r>
              <a:rPr lang="en-GB" dirty="0" err="1"/>
              <a:t>definen</a:t>
            </a:r>
            <a:r>
              <a:rPr lang="en-GB" dirty="0"/>
              <a:t> la </a:t>
            </a:r>
            <a:r>
              <a:rPr lang="en-GB" dirty="0" err="1"/>
              <a:t>calidad</a:t>
            </a:r>
            <a:r>
              <a:rPr lang="en-GB" dirty="0"/>
              <a:t> </a:t>
            </a:r>
            <a:r>
              <a:rPr lang="en-GB" dirty="0" err="1"/>
              <a:t>espectral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La </a:t>
            </a:r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</a:t>
            </a:r>
            <a:r>
              <a:rPr lang="en-GB" dirty="0"/>
              <a:t>/</a:t>
            </a:r>
            <a:r>
              <a:rPr lang="en-GB" dirty="0" err="1"/>
              <a:t>ruido</a:t>
            </a:r>
            <a:r>
              <a:rPr lang="en-GB" dirty="0"/>
              <a:t> </a:t>
            </a:r>
            <a:r>
              <a:rPr lang="en-GB" dirty="0" err="1"/>
              <a:t>depende</a:t>
            </a:r>
            <a:r>
              <a:rPr lang="en-GB" dirty="0"/>
              <a:t> del </a:t>
            </a:r>
            <a:r>
              <a:rPr lang="en-GB" dirty="0" err="1"/>
              <a:t>brillo</a:t>
            </a:r>
            <a:r>
              <a:rPr lang="en-GB" dirty="0"/>
              <a:t> de la </a:t>
            </a:r>
            <a:r>
              <a:rPr lang="en-GB" dirty="0" err="1"/>
              <a:t>fuente</a:t>
            </a:r>
            <a:r>
              <a:rPr lang="en-GB" dirty="0"/>
              <a:t>,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cielo</a:t>
            </a:r>
            <a:r>
              <a:rPr lang="en-GB" dirty="0"/>
              <a:t>,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tamaño</a:t>
            </a:r>
            <a:r>
              <a:rPr lang="en-GB" dirty="0"/>
              <a:t> de la </a:t>
            </a:r>
            <a:r>
              <a:rPr lang="en-GB" dirty="0" err="1"/>
              <a:t>apertura</a:t>
            </a:r>
            <a:r>
              <a:rPr lang="en-GB" dirty="0"/>
              <a:t> del </a:t>
            </a:r>
            <a:r>
              <a:rPr lang="en-GB" dirty="0" err="1"/>
              <a:t>telescopio</a:t>
            </a:r>
            <a:r>
              <a:rPr lang="en-GB" dirty="0"/>
              <a:t>, etc.</a:t>
            </a:r>
          </a:p>
          <a:p>
            <a:pPr lvl="2"/>
            <a:r>
              <a:rPr lang="en-GB" dirty="0"/>
              <a:t>El </a:t>
            </a:r>
            <a:r>
              <a:rPr lang="en-GB" dirty="0" err="1"/>
              <a:t>poder</a:t>
            </a:r>
            <a:r>
              <a:rPr lang="en-GB" dirty="0"/>
              <a:t> de </a:t>
            </a:r>
            <a:r>
              <a:rPr lang="en-GB" dirty="0" err="1"/>
              <a:t>resolución</a:t>
            </a:r>
            <a:r>
              <a:rPr lang="en-GB" dirty="0"/>
              <a:t> es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característica</a:t>
            </a:r>
            <a:r>
              <a:rPr lang="en-GB" dirty="0"/>
              <a:t> del </a:t>
            </a:r>
            <a:r>
              <a:rPr lang="en-GB" dirty="0" err="1"/>
              <a:t>elemento</a:t>
            </a:r>
            <a:r>
              <a:rPr lang="en-GB" dirty="0"/>
              <a:t> </a:t>
            </a:r>
            <a:r>
              <a:rPr lang="en-GB" dirty="0" err="1"/>
              <a:t>dispersor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El </a:t>
            </a:r>
            <a:r>
              <a:rPr lang="en-GB" dirty="0" err="1"/>
              <a:t>muestreo</a:t>
            </a:r>
            <a:r>
              <a:rPr lang="en-GB" dirty="0"/>
              <a:t> </a:t>
            </a:r>
            <a:r>
              <a:rPr lang="en-GB" dirty="0" err="1"/>
              <a:t>depende</a:t>
            </a:r>
            <a:r>
              <a:rPr lang="en-GB" dirty="0"/>
              <a:t> del </a:t>
            </a:r>
            <a:r>
              <a:rPr lang="en-GB" dirty="0" err="1"/>
              <a:t>tamaño</a:t>
            </a:r>
            <a:r>
              <a:rPr lang="en-GB" dirty="0"/>
              <a:t> de </a:t>
            </a:r>
            <a:r>
              <a:rPr lang="en-GB" dirty="0" err="1"/>
              <a:t>píxel</a:t>
            </a:r>
            <a:r>
              <a:rPr lang="en-GB" dirty="0"/>
              <a:t> del detector y de la </a:t>
            </a:r>
            <a:r>
              <a:rPr lang="en-GB" dirty="0" err="1"/>
              <a:t>resolución</a:t>
            </a:r>
            <a:r>
              <a:rPr lang="en-GB" dirty="0"/>
              <a:t> </a:t>
            </a:r>
            <a:r>
              <a:rPr lang="en-GB" dirty="0" err="1"/>
              <a:t>espectral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estos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</a:t>
            </a:r>
            <a:r>
              <a:rPr lang="en-GB" dirty="0" err="1"/>
              <a:t>juntos</a:t>
            </a:r>
            <a:r>
              <a:rPr lang="en-GB" dirty="0"/>
              <a:t> </a:t>
            </a:r>
            <a:r>
              <a:rPr lang="en-GB" dirty="0" err="1"/>
              <a:t>determinan</a:t>
            </a:r>
            <a:r>
              <a:rPr lang="en-GB" dirty="0"/>
              <a:t> la </a:t>
            </a:r>
            <a:r>
              <a:rPr lang="en-GB" dirty="0" err="1"/>
              <a:t>incertidumbre</a:t>
            </a:r>
            <a:r>
              <a:rPr lang="en-GB" dirty="0"/>
              <a:t> con la que se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medir</a:t>
            </a:r>
            <a:r>
              <a:rPr lang="en-GB" dirty="0"/>
              <a:t> las </a:t>
            </a:r>
            <a:r>
              <a:rPr lang="en-GB" dirty="0" err="1"/>
              <a:t>características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Se </a:t>
            </a:r>
            <a:r>
              <a:rPr lang="en-GB" dirty="0" err="1"/>
              <a:t>debe</a:t>
            </a:r>
            <a:r>
              <a:rPr lang="en-GB" dirty="0"/>
              <a:t> </a:t>
            </a:r>
            <a:r>
              <a:rPr lang="en-GB" dirty="0" err="1"/>
              <a:t>mantener</a:t>
            </a:r>
            <a:r>
              <a:rPr lang="en-GB" dirty="0"/>
              <a:t> un </a:t>
            </a:r>
            <a:r>
              <a:rPr lang="en-GB" dirty="0" err="1"/>
              <a:t>muestreo</a:t>
            </a:r>
            <a:r>
              <a:rPr lang="en-GB" dirty="0"/>
              <a:t> </a:t>
            </a:r>
            <a:r>
              <a:rPr lang="en-GB" dirty="0" err="1"/>
              <a:t>óptimo</a:t>
            </a:r>
            <a:r>
              <a:rPr lang="en-GB" dirty="0"/>
              <a:t> o </a:t>
            </a:r>
            <a:r>
              <a:rPr lang="en-GB" dirty="0" err="1"/>
              <a:t>excesivo</a:t>
            </a:r>
            <a:r>
              <a:rPr lang="en-GB" dirty="0"/>
              <a:t>. Un </a:t>
            </a:r>
            <a:r>
              <a:rPr lang="en-GB" dirty="0" err="1"/>
              <a:t>muestreo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alto </a:t>
            </a:r>
            <a:r>
              <a:rPr lang="en-GB" dirty="0" err="1"/>
              <a:t>disminuye</a:t>
            </a:r>
            <a:r>
              <a:rPr lang="en-GB" dirty="0"/>
              <a:t> la </a:t>
            </a:r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</a:t>
            </a:r>
            <a:r>
              <a:rPr lang="en-GB" dirty="0"/>
              <a:t>/</a:t>
            </a:r>
            <a:r>
              <a:rPr lang="en-GB" dirty="0" err="1"/>
              <a:t>ruido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píxel</a:t>
            </a:r>
            <a:r>
              <a:rPr lang="en-GB" dirty="0"/>
              <a:t>, </a:t>
            </a:r>
            <a:r>
              <a:rPr lang="en-GB" dirty="0" err="1"/>
              <a:t>pero</a:t>
            </a:r>
            <a:r>
              <a:rPr lang="en-GB" dirty="0"/>
              <a:t> la </a:t>
            </a:r>
            <a:r>
              <a:rPr lang="en-GB" dirty="0" err="1"/>
              <a:t>incorporación</a:t>
            </a:r>
            <a:r>
              <a:rPr lang="en-GB" dirty="0"/>
              <a:t> de </a:t>
            </a:r>
            <a:r>
              <a:rPr lang="en-GB" dirty="0" err="1"/>
              <a:t>más</a:t>
            </a:r>
            <a:r>
              <a:rPr lang="en-GB" dirty="0"/>
              <a:t> puntos lo </a:t>
            </a:r>
            <a:r>
              <a:rPr lang="en-GB" dirty="0" err="1"/>
              <a:t>compensará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 </a:t>
            </a:r>
            <a:r>
              <a:rPr lang="en-GB" dirty="0" err="1"/>
              <a:t>mismo</a:t>
            </a:r>
            <a:r>
              <a:rPr lang="en-GB" dirty="0"/>
              <a:t> </a:t>
            </a:r>
            <a:r>
              <a:rPr lang="en-GB" dirty="0" err="1"/>
              <a:t>ocurre</a:t>
            </a:r>
            <a:r>
              <a:rPr lang="en-GB" dirty="0"/>
              <a:t> con la </a:t>
            </a:r>
            <a:r>
              <a:rPr lang="en-GB" dirty="0" err="1"/>
              <a:t>relación</a:t>
            </a:r>
            <a:r>
              <a:rPr lang="en-GB" dirty="0"/>
              <a:t> </a:t>
            </a:r>
            <a:r>
              <a:rPr lang="en-GB" dirty="0" err="1"/>
              <a:t>señal</a:t>
            </a:r>
            <a:r>
              <a:rPr lang="en-GB" dirty="0"/>
              <a:t>/</a:t>
            </a:r>
            <a:r>
              <a:rPr lang="en-GB" dirty="0" err="1"/>
              <a:t>ruido</a:t>
            </a:r>
            <a:r>
              <a:rPr lang="en-GB" dirty="0"/>
              <a:t> y la </a:t>
            </a:r>
            <a:r>
              <a:rPr lang="en-GB" dirty="0" err="1"/>
              <a:t>resolución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¡</a:t>
            </a:r>
            <a:r>
              <a:rPr lang="en-GB" dirty="0" err="1"/>
              <a:t>Tenga</a:t>
            </a:r>
            <a:r>
              <a:rPr lang="en-GB" dirty="0"/>
              <a:t> </a:t>
            </a:r>
            <a:r>
              <a:rPr lang="en-GB" dirty="0" err="1"/>
              <a:t>cuidado</a:t>
            </a:r>
            <a:r>
              <a:rPr lang="en-GB" dirty="0"/>
              <a:t> con la </a:t>
            </a:r>
            <a:r>
              <a:rPr lang="en-GB" dirty="0" err="1"/>
              <a:t>mezcla</a:t>
            </a:r>
            <a:r>
              <a:rPr lang="en-GB" dirty="0"/>
              <a:t> de </a:t>
            </a:r>
            <a:r>
              <a:rPr lang="en-GB" dirty="0" err="1"/>
              <a:t>líneas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970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dispersion </a:t>
            </a:r>
            <a:r>
              <a:rPr lang="en-GB" dirty="0" err="1"/>
              <a:t>atmosferica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3AD474-DBE9-9B24-5326-EF48D7DD0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272183"/>
            <a:ext cx="10317164" cy="727203"/>
          </a:xfrm>
        </p:spPr>
        <p:txBody>
          <a:bodyPr/>
          <a:lstStyle/>
          <a:p>
            <a:pPr lvl="1"/>
            <a:r>
              <a:rPr lang="en-GB" dirty="0"/>
              <a:t>La </a:t>
            </a:r>
            <a:r>
              <a:rPr lang="en-GB" dirty="0" err="1"/>
              <a:t>dispersión</a:t>
            </a:r>
            <a:r>
              <a:rPr lang="en-GB" dirty="0"/>
              <a:t> </a:t>
            </a:r>
            <a:r>
              <a:rPr lang="en-GB" dirty="0" err="1"/>
              <a:t>atmosférica</a:t>
            </a:r>
            <a:r>
              <a:rPr lang="en-GB" dirty="0"/>
              <a:t> </a:t>
            </a:r>
            <a:r>
              <a:rPr lang="en-GB" dirty="0" err="1"/>
              <a:t>diferencial</a:t>
            </a:r>
            <a:r>
              <a:rPr lang="en-GB" dirty="0"/>
              <a:t> </a:t>
            </a:r>
            <a:r>
              <a:rPr lang="en-GB" dirty="0" err="1"/>
              <a:t>provoca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distorsión</a:t>
            </a:r>
            <a:r>
              <a:rPr lang="en-GB" dirty="0"/>
              <a:t> </a:t>
            </a:r>
            <a:r>
              <a:rPr lang="en-GB" dirty="0" err="1"/>
              <a:t>cromática</a:t>
            </a:r>
            <a:r>
              <a:rPr lang="en-GB" dirty="0"/>
              <a:t> de las </a:t>
            </a:r>
            <a:r>
              <a:rPr lang="en-GB" dirty="0" err="1"/>
              <a:t>imágenes</a:t>
            </a:r>
            <a:r>
              <a:rPr lang="en-GB" dirty="0"/>
              <a:t> que </a:t>
            </a:r>
            <a:r>
              <a:rPr lang="en-GB" dirty="0" err="1"/>
              <a:t>aumenta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longitudes de </a:t>
            </a:r>
            <a:r>
              <a:rPr lang="en-GB" dirty="0" err="1"/>
              <a:t>onda</a:t>
            </a:r>
            <a:r>
              <a:rPr lang="en-GB" dirty="0"/>
              <a:t> </a:t>
            </a:r>
            <a:r>
              <a:rPr lang="en-GB" dirty="0" err="1"/>
              <a:t>azules</a:t>
            </a:r>
            <a:r>
              <a:rPr lang="en-GB" dirty="0"/>
              <a:t> con </a:t>
            </a:r>
            <a:r>
              <a:rPr lang="en-GB" dirty="0" err="1"/>
              <a:t>una</a:t>
            </a:r>
            <a:r>
              <a:rPr lang="en-GB" dirty="0"/>
              <a:t> masa de </a:t>
            </a:r>
            <a:r>
              <a:rPr lang="en-GB" dirty="0" err="1"/>
              <a:t>aire</a:t>
            </a:r>
            <a:r>
              <a:rPr lang="en-GB" dirty="0"/>
              <a:t> </a:t>
            </a:r>
            <a:r>
              <a:rPr lang="en-GB" dirty="0" err="1"/>
              <a:t>fija</a:t>
            </a:r>
            <a:r>
              <a:rPr lang="en-GB" dirty="0"/>
              <a:t> y </a:t>
            </a:r>
            <a:r>
              <a:rPr lang="en-GB" dirty="0" err="1"/>
              <a:t>aumenta</a:t>
            </a:r>
            <a:r>
              <a:rPr lang="en-GB" dirty="0"/>
              <a:t> con la masa de </a:t>
            </a:r>
            <a:r>
              <a:rPr lang="en-GB" dirty="0" err="1"/>
              <a:t>aire</a:t>
            </a:r>
            <a:r>
              <a:rPr lang="en-GB" dirty="0"/>
              <a:t> con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longitud</a:t>
            </a:r>
            <a:r>
              <a:rPr lang="en-GB" dirty="0"/>
              <a:t> de </a:t>
            </a:r>
            <a:r>
              <a:rPr lang="en-GB" dirty="0" err="1"/>
              <a:t>onda</a:t>
            </a:r>
            <a:r>
              <a:rPr lang="en-GB" dirty="0"/>
              <a:t> central </a:t>
            </a:r>
            <a:r>
              <a:rPr lang="en-GB" dirty="0" err="1"/>
              <a:t>fija</a:t>
            </a:r>
            <a:r>
              <a:rPr lang="en-GB" dirty="0"/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4A79-7C31-8CF1-FE92-27162F3B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676" y="2506789"/>
            <a:ext cx="2834254" cy="51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B6AB3-E803-15BE-3B59-61921A0F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7" y="2600249"/>
            <a:ext cx="3644900" cy="364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3098A-2C7F-347B-829D-72552FD0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94" y="2614758"/>
            <a:ext cx="2660051" cy="1358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8B116E-7CA7-614E-36B9-8897CD02E752}"/>
              </a:ext>
            </a:extLst>
          </p:cNvPr>
          <p:cNvSpPr txBox="1"/>
          <p:nvPr/>
        </p:nvSpPr>
        <p:spPr>
          <a:xfrm>
            <a:off x="4205466" y="4039465"/>
            <a:ext cx="3053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Dos </a:t>
            </a:r>
            <a:r>
              <a:rPr lang="en-US" dirty="0" err="1"/>
              <a:t>soluciones</a:t>
            </a:r>
            <a:r>
              <a:rPr lang="en-US" dirty="0"/>
              <a:t>:</a:t>
            </a:r>
          </a:p>
          <a:p>
            <a:r>
              <a:rPr lang="en-US" dirty="0"/>
              <a:t>1) </a:t>
            </a:r>
            <a:r>
              <a:rPr lang="en-US" dirty="0" err="1"/>
              <a:t>alinear</a:t>
            </a:r>
            <a:r>
              <a:rPr lang="en-US" dirty="0"/>
              <a:t> la </a:t>
            </a:r>
            <a:r>
              <a:rPr lang="en-US" dirty="0" err="1"/>
              <a:t>rendija</a:t>
            </a:r>
            <a:r>
              <a:rPr lang="en-US" dirty="0"/>
              <a:t> a lo largo del </a:t>
            </a:r>
            <a:r>
              <a:rPr lang="en-US" dirty="0" err="1"/>
              <a:t>ángulo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paraláctico</a:t>
            </a:r>
            <a:br>
              <a:rPr lang="en-CL" i="1" dirty="0"/>
            </a:br>
            <a:br>
              <a:rPr lang="en-CL" i="1" dirty="0"/>
            </a:br>
            <a:r>
              <a:rPr lang="en-CL" dirty="0"/>
              <a:t>2) </a:t>
            </a:r>
            <a:r>
              <a:rPr lang="en-US" dirty="0" err="1"/>
              <a:t>Construya</a:t>
            </a:r>
            <a:r>
              <a:rPr lang="en-US" dirty="0"/>
              <a:t> un corrector de </a:t>
            </a:r>
            <a:r>
              <a:rPr lang="en-US" dirty="0" err="1"/>
              <a:t>dispersión</a:t>
            </a:r>
            <a:r>
              <a:rPr lang="en-US" dirty="0"/>
              <a:t> </a:t>
            </a:r>
            <a:r>
              <a:rPr lang="en-US" dirty="0" err="1"/>
              <a:t>atmosférica</a:t>
            </a:r>
            <a:r>
              <a:rPr lang="en-US" dirty="0"/>
              <a:t> (ADC)</a:t>
            </a:r>
            <a:endParaRPr lang="en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9EF4DC-307B-CA83-CA75-75E24BE99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38" y="4073534"/>
            <a:ext cx="666191" cy="1002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BC623-6C76-9036-8917-CCF20085B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831" y="3261697"/>
            <a:ext cx="2660051" cy="2064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8DCB21-3F64-F802-9783-55E838631C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3" t="9766" r="7197" b="6460"/>
          <a:stretch/>
        </p:blipFill>
        <p:spPr>
          <a:xfrm>
            <a:off x="7227790" y="5201399"/>
            <a:ext cx="2164976" cy="1602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CD155-C54B-6EC2-3353-B55C0FE416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60" t="10899" r="8244" b="7609"/>
          <a:stretch/>
        </p:blipFill>
        <p:spPr>
          <a:xfrm>
            <a:off x="9392766" y="5201399"/>
            <a:ext cx="2145701" cy="15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57F375-482C-9B68-1D5B-084D32A3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C08F8F-24B3-3F97-FF53-B5221A2CE4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B075EF-3155-9A27-9313-5C5E1EF1E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E6DF5C-7A55-077D-803B-CD0C9ABF3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@ESO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5E1ACA2-0F22-6DAB-2873-00EC8CF3C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/>
              <a:t>european</a:t>
            </a:r>
            <a:r>
              <a:rPr lang="en-GB" dirty="0"/>
              <a:t>-southern-observatory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F50D11C-D35F-5B37-2F04-940968A890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@ESOobservatory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7EA70F-5E7A-BC43-B7EC-85091096E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Elyar Sedaghati</a:t>
            </a:r>
          </a:p>
          <a:p>
            <a:r>
              <a:rPr lang="en-GB" dirty="0">
                <a:hlinkClick r:id="rId2"/>
              </a:rPr>
              <a:t>esedagha@eso.org</a:t>
            </a:r>
            <a:endParaRPr lang="en-GB" dirty="0"/>
          </a:p>
          <a:p>
            <a:endParaRPr lang="en-GB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17795AD-7C5C-E27D-7FD9-18A807BC3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F6C02-F149-7DB9-4805-AB02999C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Como </a:t>
            </a:r>
            <a:r>
              <a:rPr lang="en-GB" dirty="0" err="1"/>
              <a:t>lograr</a:t>
            </a:r>
            <a:r>
              <a:rPr lang="en-GB" dirty="0"/>
              <a:t> la dispersion de la luz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635303-3318-D0D1-F7E5-039104F32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255756"/>
            <a:ext cx="4993530" cy="4343400"/>
          </a:xfrm>
        </p:spPr>
        <p:txBody>
          <a:bodyPr/>
          <a:lstStyle/>
          <a:p>
            <a:pPr lvl="1"/>
            <a:r>
              <a:rPr lang="en-GB" dirty="0"/>
              <a:t>Prisma (</a:t>
            </a:r>
            <a:r>
              <a:rPr lang="en-GB" dirty="0" err="1"/>
              <a:t>raramente</a:t>
            </a:r>
            <a:r>
              <a:rPr lang="en-GB" dirty="0"/>
              <a:t> </a:t>
            </a:r>
            <a:r>
              <a:rPr lang="en-GB" dirty="0" err="1"/>
              <a:t>utilizado</a:t>
            </a:r>
            <a:r>
              <a:rPr lang="en-GB" dirty="0"/>
              <a:t>, </a:t>
            </a:r>
            <a:r>
              <a:rPr lang="en-GB" dirty="0" err="1"/>
              <a:t>excepto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dispersor</a:t>
            </a:r>
            <a:r>
              <a:rPr lang="en-GB" dirty="0"/>
              <a:t> cruzado)</a:t>
            </a:r>
          </a:p>
          <a:p>
            <a:pPr lvl="1"/>
            <a:r>
              <a:rPr lang="en-GB" dirty="0" err="1"/>
              <a:t>Ranura</a:t>
            </a:r>
            <a:r>
              <a:rPr lang="en-GB" dirty="0"/>
              <a:t> </a:t>
            </a:r>
            <a:r>
              <a:rPr lang="en-GB" dirty="0" err="1"/>
              <a:t>única</a:t>
            </a:r>
            <a:r>
              <a:rPr lang="en-GB" dirty="0"/>
              <a:t> o </a:t>
            </a:r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ranuras</a:t>
            </a:r>
            <a:endParaRPr lang="en-GB" dirty="0"/>
          </a:p>
          <a:p>
            <a:pPr lvl="1"/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transmisión</a:t>
            </a:r>
            <a:endParaRPr lang="en-GB" dirty="0"/>
          </a:p>
          <a:p>
            <a:pPr lvl="1"/>
            <a:r>
              <a:rPr lang="en-GB" dirty="0" err="1"/>
              <a:t>Grism</a:t>
            </a:r>
            <a:r>
              <a:rPr lang="en-GB" dirty="0"/>
              <a:t> (</a:t>
            </a:r>
            <a:r>
              <a:rPr lang="en-GB" dirty="0" err="1"/>
              <a:t>rejilla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un </a:t>
            </a:r>
            <a:r>
              <a:rPr lang="en-GB" dirty="0" err="1"/>
              <a:t>prisma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Rejilla</a:t>
            </a:r>
            <a:r>
              <a:rPr lang="en-GB" dirty="0"/>
              <a:t> </a:t>
            </a:r>
            <a:r>
              <a:rPr lang="en-GB" dirty="0" err="1"/>
              <a:t>holográfica</a:t>
            </a:r>
            <a:r>
              <a:rPr lang="en-GB" dirty="0"/>
              <a:t> de </a:t>
            </a:r>
            <a:r>
              <a:rPr lang="en-GB" dirty="0" err="1"/>
              <a:t>fase</a:t>
            </a:r>
            <a:r>
              <a:rPr lang="en-GB" dirty="0"/>
              <a:t> </a:t>
            </a:r>
            <a:r>
              <a:rPr lang="en-GB" dirty="0" err="1"/>
              <a:t>volumétrica</a:t>
            </a:r>
            <a:endParaRPr lang="en-GB" dirty="0"/>
          </a:p>
          <a:p>
            <a:pPr lvl="1"/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reflexión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841546-E159-7279-3331-0E8D783B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8FB73E-549F-3C83-C92A-12F35B3AE4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8D832-DE49-22A9-6E5E-DB398070DABF}"/>
              </a:ext>
            </a:extLst>
          </p:cNvPr>
          <p:cNvSpPr txBox="1"/>
          <p:nvPr/>
        </p:nvSpPr>
        <p:spPr>
          <a:xfrm>
            <a:off x="7264383" y="1500877"/>
            <a:ext cx="3384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500" dirty="0">
                <a:solidFill>
                  <a:schemeClr val="bg1"/>
                </a:solidFill>
              </a:rPr>
              <a:t>Spectroscopy enables astro</a:t>
            </a:r>
            <a:r>
              <a:rPr lang="en-CL" sz="1500" b="1" i="1" u="sng" dirty="0">
                <a:solidFill>
                  <a:schemeClr val="bg1"/>
                </a:solidFill>
              </a:rPr>
              <a:t>physics</a:t>
            </a:r>
            <a:r>
              <a:rPr lang="en-CL" sz="1500" dirty="0">
                <a:solidFill>
                  <a:schemeClr val="bg1"/>
                </a:solidFill>
              </a:rPr>
              <a:t>!!</a:t>
            </a:r>
          </a:p>
        </p:txBody>
      </p:sp>
      <p:pic>
        <p:nvPicPr>
          <p:cNvPr id="6146" name="Picture 2" descr="Prism | Definition, Refraction, Types, &amp; Facts | Britannica">
            <a:extLst>
              <a:ext uri="{FF2B5EF4-FFF2-40B4-BE49-F238E27FC236}">
                <a16:creationId xmlns:a16="http://schemas.microsoft.com/office/drawing/2014/main" id="{A78550B9-BE6A-3206-3F2A-6D80F20C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34" y="628854"/>
            <a:ext cx="3285659" cy="23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FF28F-464F-02A3-B83D-A5B7530E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964" y="2107116"/>
            <a:ext cx="3886199" cy="2708030"/>
          </a:xfrm>
          <a:prstGeom prst="rect">
            <a:avLst/>
          </a:prstGeom>
        </p:spPr>
      </p:pic>
      <p:pic>
        <p:nvPicPr>
          <p:cNvPr id="6150" name="Picture 6" descr="Spectroscopy: Current Grism Set - UKIRT">
            <a:extLst>
              <a:ext uri="{FF2B5EF4-FFF2-40B4-BE49-F238E27FC236}">
                <a16:creationId xmlns:a16="http://schemas.microsoft.com/office/drawing/2014/main" id="{6425D0A1-CAB8-47DF-6978-901FDDDE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17" y="4815145"/>
            <a:ext cx="4654947" cy="18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irst light of an echelle spectrograph">
            <a:extLst>
              <a:ext uri="{FF2B5EF4-FFF2-40B4-BE49-F238E27FC236}">
                <a16:creationId xmlns:a16="http://schemas.microsoft.com/office/drawing/2014/main" id="{FADE8AA4-83EE-FC53-6927-F9BEF411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94" y="4363015"/>
            <a:ext cx="41148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 err="1"/>
              <a:t>Difracción</a:t>
            </a:r>
            <a:r>
              <a:rPr lang="en-GB" sz="2500" dirty="0"/>
              <a:t> de </a:t>
            </a:r>
            <a:r>
              <a:rPr lang="en-GB" sz="2500" dirty="0" err="1"/>
              <a:t>una</a:t>
            </a:r>
            <a:r>
              <a:rPr lang="en-GB" sz="2500" dirty="0"/>
              <a:t> sola </a:t>
            </a:r>
            <a:r>
              <a:rPr lang="en-GB" sz="2500" dirty="0" err="1"/>
              <a:t>rendija</a:t>
            </a:r>
            <a:r>
              <a:rPr lang="en-GB" sz="2500" dirty="0"/>
              <a:t> (principio de Huygens)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9EE00-C39E-BC34-6223-4D835F29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15" y="1331956"/>
            <a:ext cx="3233249" cy="2440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36D98-A30F-4867-E8B1-F06B5688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11" y="1331956"/>
            <a:ext cx="2271063" cy="2768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B9399-E72C-C3E8-1313-31544D7A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559" y="1331956"/>
            <a:ext cx="3564780" cy="3564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81BFC1-AA6F-BEA2-2C49-07C7E2979B16}"/>
              </a:ext>
            </a:extLst>
          </p:cNvPr>
          <p:cNvSpPr txBox="1"/>
          <p:nvPr/>
        </p:nvSpPr>
        <p:spPr>
          <a:xfrm>
            <a:off x="7624609" y="4907953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Láser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un solo </a:t>
            </a:r>
            <a:r>
              <a:rPr lang="en-US" dirty="0" err="1"/>
              <a:t>agujero</a:t>
            </a:r>
            <a:endParaRPr lang="en-C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917E40-D319-76B9-56D6-57EECD6C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75" y="4416250"/>
            <a:ext cx="3023953" cy="1189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F609FE-41E4-F000-0950-C177C1512925}"/>
              </a:ext>
            </a:extLst>
          </p:cNvPr>
          <p:cNvSpPr txBox="1"/>
          <p:nvPr/>
        </p:nvSpPr>
        <p:spPr>
          <a:xfrm>
            <a:off x="2300999" y="560587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Angulo de 1. </a:t>
            </a:r>
            <a:r>
              <a:rPr lang="en-US" dirty="0" err="1"/>
              <a:t>intensidad</a:t>
            </a:r>
            <a:r>
              <a:rPr lang="en-US" dirty="0"/>
              <a:t> cero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17946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Interferencia</a:t>
            </a:r>
            <a:r>
              <a:rPr lang="en-GB" dirty="0"/>
              <a:t> de </a:t>
            </a:r>
            <a:r>
              <a:rPr lang="en-GB" dirty="0" err="1"/>
              <a:t>múltiples</a:t>
            </a:r>
            <a:r>
              <a:rPr lang="en-GB" dirty="0"/>
              <a:t> </a:t>
            </a:r>
            <a:r>
              <a:rPr lang="en-GB" dirty="0" err="1"/>
              <a:t>rendijas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AA0B5-1F25-8ED0-71CD-41E2AA0B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8" y="1329756"/>
            <a:ext cx="4177205" cy="3463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65EC48-1882-0ED2-7C64-9186859C8AF3}"/>
              </a:ext>
            </a:extLst>
          </p:cNvPr>
          <p:cNvSpPr txBox="1"/>
          <p:nvPr/>
        </p:nvSpPr>
        <p:spPr>
          <a:xfrm>
            <a:off x="6785713" y="4684168"/>
            <a:ext cx="3681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b: </a:t>
            </a:r>
            <a:r>
              <a:rPr lang="en-US" dirty="0" err="1">
                <a:effectLst/>
                <a:latin typeface="Helvetica" pitchFamily="2" charset="0"/>
              </a:rPr>
              <a:t>anchura</a:t>
            </a:r>
            <a:r>
              <a:rPr lang="en-US" dirty="0">
                <a:effectLst/>
                <a:latin typeface="Helvetica" pitchFamily="2" charset="0"/>
              </a:rPr>
              <a:t> de la </a:t>
            </a:r>
            <a:r>
              <a:rPr lang="en-US" dirty="0" err="1">
                <a:effectLst/>
                <a:latin typeface="Helvetica" pitchFamily="2" charset="0"/>
              </a:rPr>
              <a:t>rendija</a:t>
            </a:r>
            <a:r>
              <a:rPr lang="en-US" dirty="0">
                <a:effectLst/>
                <a:latin typeface="Helvetica" pitchFamily="2" charset="0"/>
              </a:rPr>
              <a:t> </a:t>
            </a:r>
          </a:p>
          <a:p>
            <a:r>
              <a:rPr lang="en-US" dirty="0">
                <a:effectLst/>
                <a:latin typeface="Helvetica" pitchFamily="2" charset="0"/>
              </a:rPr>
              <a:t>g: </a:t>
            </a:r>
            <a:r>
              <a:rPr lang="en-US" dirty="0" err="1">
                <a:effectLst/>
                <a:latin typeface="Helvetica" pitchFamily="2" charset="0"/>
              </a:rPr>
              <a:t>periodo</a:t>
            </a:r>
            <a:r>
              <a:rPr lang="en-US" dirty="0">
                <a:effectLst/>
                <a:latin typeface="Helvetica" pitchFamily="2" charset="0"/>
              </a:rPr>
              <a:t> </a:t>
            </a:r>
          </a:p>
          <a:p>
            <a:r>
              <a:rPr lang="el-GR" dirty="0">
                <a:effectLst/>
                <a:latin typeface="Helvetica" pitchFamily="2" charset="0"/>
              </a:rPr>
              <a:t>α: </a:t>
            </a:r>
            <a:r>
              <a:rPr lang="en-US" dirty="0" err="1">
                <a:effectLst/>
                <a:latin typeface="Helvetica" pitchFamily="2" charset="0"/>
              </a:rPr>
              <a:t>ángulo</a:t>
            </a:r>
            <a:r>
              <a:rPr lang="en-US" dirty="0">
                <a:effectLst/>
                <a:latin typeface="Helvetica" pitchFamily="2" charset="0"/>
              </a:rPr>
              <a:t> de </a:t>
            </a:r>
            <a:r>
              <a:rPr lang="en-US" dirty="0" err="1">
                <a:effectLst/>
                <a:latin typeface="Helvetica" pitchFamily="2" charset="0"/>
              </a:rPr>
              <a:t>difracción</a:t>
            </a:r>
            <a:r>
              <a:rPr lang="en-US" dirty="0">
                <a:effectLst/>
                <a:latin typeface="Helvetica" pitchFamily="2" charset="0"/>
              </a:rPr>
              <a:t> </a:t>
            </a:r>
          </a:p>
          <a:p>
            <a:r>
              <a:rPr lang="el-GR" dirty="0">
                <a:effectLst/>
                <a:latin typeface="Helvetica" pitchFamily="2" charset="0"/>
              </a:rPr>
              <a:t>β: </a:t>
            </a:r>
            <a:r>
              <a:rPr lang="en-US" dirty="0" err="1">
                <a:effectLst/>
                <a:latin typeface="Helvetica" pitchFamily="2" charset="0"/>
              </a:rPr>
              <a:t>ángulo</a:t>
            </a:r>
            <a:r>
              <a:rPr lang="en-US" dirty="0">
                <a:effectLst/>
                <a:latin typeface="Helvetica" pitchFamily="2" charset="0"/>
              </a:rPr>
              <a:t> de </a:t>
            </a:r>
            <a:r>
              <a:rPr lang="en-US" dirty="0" err="1">
                <a:effectLst/>
                <a:latin typeface="Helvetica" pitchFamily="2" charset="0"/>
              </a:rPr>
              <a:t>incidencia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F1CCE1-B6BF-9FF0-8710-40C3CDFBE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167" y="1143291"/>
            <a:ext cx="4807151" cy="30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 err="1"/>
              <a:t>Interferencia</a:t>
            </a:r>
            <a:r>
              <a:rPr lang="en-GB" sz="2500" dirty="0"/>
              <a:t> de </a:t>
            </a:r>
            <a:r>
              <a:rPr lang="en-GB" sz="2500" dirty="0" err="1"/>
              <a:t>rendija</a:t>
            </a:r>
            <a:r>
              <a:rPr lang="en-GB" sz="2500" dirty="0"/>
              <a:t> </a:t>
            </a:r>
            <a:r>
              <a:rPr lang="en-GB" sz="2500" dirty="0" err="1"/>
              <a:t>múltiple</a:t>
            </a:r>
            <a:r>
              <a:rPr lang="en-GB" sz="2500" dirty="0"/>
              <a:t> y </a:t>
            </a:r>
            <a:r>
              <a:rPr lang="en-GB" sz="2500" dirty="0" err="1"/>
              <a:t>rejilla</a:t>
            </a:r>
            <a:r>
              <a:rPr lang="en-GB" sz="2500" dirty="0"/>
              <a:t> de </a:t>
            </a:r>
            <a:r>
              <a:rPr lang="en-GB" sz="2500" dirty="0" err="1"/>
              <a:t>difracción</a:t>
            </a:r>
            <a:endParaRPr lang="en-GB" sz="2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E457D-A7B4-AF5E-FBD2-46BD7592B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68" y="1262085"/>
            <a:ext cx="9136665" cy="2928418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DD99A38-D792-FA34-6988-E342E8814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4316514"/>
            <a:ext cx="10317164" cy="1604861"/>
          </a:xfrm>
        </p:spPr>
        <p:txBody>
          <a:bodyPr/>
          <a:lstStyle/>
          <a:p>
            <a:pPr lvl="1"/>
            <a:r>
              <a:rPr lang="en-GB" dirty="0" err="1"/>
              <a:t>Superposición</a:t>
            </a:r>
            <a:r>
              <a:rPr lang="en-GB" dirty="0"/>
              <a:t> de </a:t>
            </a:r>
            <a:r>
              <a:rPr lang="en-GB" dirty="0" err="1"/>
              <a:t>difracción</a:t>
            </a:r>
            <a:r>
              <a:rPr lang="en-GB" dirty="0"/>
              <a:t> e </a:t>
            </a:r>
            <a:r>
              <a:rPr lang="en-GB" dirty="0" err="1"/>
              <a:t>interferencia</a:t>
            </a:r>
            <a:endParaRPr lang="en-GB" dirty="0"/>
          </a:p>
          <a:p>
            <a:pPr lvl="1"/>
            <a:r>
              <a:rPr lang="en-GB" dirty="0"/>
              <a:t>El </a:t>
            </a:r>
            <a:r>
              <a:rPr lang="en-GB" dirty="0" err="1"/>
              <a:t>patrón</a:t>
            </a:r>
            <a:r>
              <a:rPr lang="en-GB" dirty="0"/>
              <a:t> es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mismo</a:t>
            </a:r>
            <a:r>
              <a:rPr lang="en-GB" dirty="0"/>
              <a:t> para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longitud</a:t>
            </a:r>
            <a:r>
              <a:rPr lang="en-GB" dirty="0"/>
              <a:t> de </a:t>
            </a:r>
            <a:r>
              <a:rPr lang="en-GB" dirty="0" err="1"/>
              <a:t>onda</a:t>
            </a:r>
            <a:r>
              <a:rPr lang="en-GB" dirty="0"/>
              <a:t>, </a:t>
            </a:r>
            <a:r>
              <a:rPr lang="en-GB" dirty="0" err="1"/>
              <a:t>pero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espaciado</a:t>
            </a:r>
            <a:r>
              <a:rPr lang="en-GB" dirty="0"/>
              <a:t> cambia, de </a:t>
            </a:r>
            <a:r>
              <a:rPr lang="en-GB" dirty="0" err="1"/>
              <a:t>ahí</a:t>
            </a:r>
            <a:r>
              <a:rPr lang="en-GB" dirty="0"/>
              <a:t> la </a:t>
            </a:r>
            <a:r>
              <a:rPr lang="en-GB" dirty="0" err="1"/>
              <a:t>dispersión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Las </a:t>
            </a:r>
            <a:r>
              <a:rPr lang="en-GB" dirty="0" err="1"/>
              <a:t>rejillas</a:t>
            </a:r>
            <a:r>
              <a:rPr lang="en-GB" dirty="0"/>
              <a:t> </a:t>
            </a:r>
            <a:r>
              <a:rPr lang="en-GB" dirty="0" err="1"/>
              <a:t>generan</a:t>
            </a:r>
            <a:r>
              <a:rPr lang="en-GB" dirty="0"/>
              <a:t> </a:t>
            </a:r>
            <a:r>
              <a:rPr lang="en-GB" dirty="0" err="1"/>
              <a:t>múltiples</a:t>
            </a:r>
            <a:r>
              <a:rPr lang="en-GB" dirty="0"/>
              <a:t> </a:t>
            </a:r>
            <a:r>
              <a:rPr lang="en-GB" dirty="0" err="1"/>
              <a:t>órdenes</a:t>
            </a:r>
            <a:r>
              <a:rPr lang="en-GB" dirty="0"/>
              <a:t> de </a:t>
            </a:r>
            <a:r>
              <a:rPr lang="en-GB" dirty="0" err="1"/>
              <a:t>dispersión</a:t>
            </a:r>
            <a:r>
              <a:rPr lang="en-GB" dirty="0"/>
              <a:t> de </a:t>
            </a:r>
            <a:r>
              <a:rPr lang="en-GB" dirty="0" err="1"/>
              <a:t>dispersión</a:t>
            </a:r>
            <a:r>
              <a:rPr lang="en-GB" dirty="0"/>
              <a:t> </a:t>
            </a:r>
            <a:r>
              <a:rPr lang="en-GB" dirty="0" err="1"/>
              <a:t>creciente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4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 err="1"/>
              <a:t>Interferencia</a:t>
            </a:r>
            <a:r>
              <a:rPr lang="en-GB" sz="2500" dirty="0"/>
              <a:t> de </a:t>
            </a:r>
            <a:r>
              <a:rPr lang="en-GB" sz="2500" dirty="0" err="1"/>
              <a:t>rendija</a:t>
            </a:r>
            <a:r>
              <a:rPr lang="en-GB" sz="2500" dirty="0"/>
              <a:t> </a:t>
            </a:r>
            <a:r>
              <a:rPr lang="en-GB" sz="2500" dirty="0" err="1"/>
              <a:t>múltiple</a:t>
            </a:r>
            <a:r>
              <a:rPr lang="en-GB" sz="2500" dirty="0"/>
              <a:t> y </a:t>
            </a:r>
            <a:r>
              <a:rPr lang="en-GB" sz="2500" dirty="0" err="1"/>
              <a:t>rejilla</a:t>
            </a:r>
            <a:r>
              <a:rPr lang="en-GB" sz="2500" dirty="0"/>
              <a:t> de </a:t>
            </a:r>
            <a:r>
              <a:rPr lang="en-GB" sz="2500" dirty="0" err="1"/>
              <a:t>difracción</a:t>
            </a:r>
            <a:endParaRPr lang="en-GB" sz="2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20D46-A724-461B-7003-4CEED55F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73" y="1364129"/>
            <a:ext cx="6765855" cy="47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Rejillas</a:t>
            </a:r>
            <a:r>
              <a:rPr lang="en-US" dirty="0"/>
              <a:t> de </a:t>
            </a:r>
            <a:r>
              <a:rPr lang="en-US" dirty="0" err="1"/>
              <a:t>difracción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39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rejilla</a:t>
            </a:r>
            <a:r>
              <a:rPr lang="en-GB" dirty="0"/>
              <a:t> de </a:t>
            </a:r>
            <a:r>
              <a:rPr lang="en-GB" dirty="0" err="1"/>
              <a:t>difracción</a:t>
            </a:r>
            <a:r>
              <a:rPr lang="en-GB" dirty="0"/>
              <a:t> (</a:t>
            </a:r>
            <a:r>
              <a:rPr lang="en-GB" dirty="0" err="1"/>
              <a:t>reflexión</a:t>
            </a:r>
            <a:r>
              <a:rPr lang="en-GB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8C86A3-2C58-12A0-36F6-55843458C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10317164" cy="4760244"/>
          </a:xfrm>
        </p:spPr>
        <p:txBody>
          <a:bodyPr/>
          <a:lstStyle/>
          <a:p>
            <a:pPr lvl="1"/>
            <a:r>
              <a:rPr lang="en-GB" dirty="0"/>
              <a:t>El «</a:t>
            </a:r>
            <a:r>
              <a:rPr lang="en-GB" dirty="0" err="1"/>
              <a:t>orden</a:t>
            </a:r>
            <a:r>
              <a:rPr lang="en-GB" dirty="0"/>
              <a:t> cero» no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ninguna</a:t>
            </a:r>
            <a:r>
              <a:rPr lang="en-GB" dirty="0"/>
              <a:t> </a:t>
            </a:r>
            <a:r>
              <a:rPr lang="en-GB" dirty="0" err="1"/>
              <a:t>utilidad</a:t>
            </a:r>
            <a:r>
              <a:rPr lang="en-GB" dirty="0"/>
              <a:t>, </a:t>
            </a:r>
            <a:r>
              <a:rPr lang="en-GB" dirty="0" err="1"/>
              <a:t>ya</a:t>
            </a:r>
            <a:r>
              <a:rPr lang="en-GB" dirty="0"/>
              <a:t> que no </a:t>
            </a:r>
            <a:r>
              <a:rPr lang="en-GB" dirty="0" err="1"/>
              <a:t>proporciona</a:t>
            </a:r>
            <a:r>
              <a:rPr lang="en-GB" dirty="0"/>
              <a:t> </a:t>
            </a:r>
            <a:r>
              <a:rPr lang="en-GB" dirty="0" err="1"/>
              <a:t>ninguna</a:t>
            </a:r>
            <a:r>
              <a:rPr lang="en-GB" dirty="0"/>
              <a:t> </a:t>
            </a:r>
            <a:r>
              <a:rPr lang="en-GB" dirty="0" err="1"/>
              <a:t>dispersión</a:t>
            </a:r>
            <a:r>
              <a:rPr lang="en-GB" dirty="0"/>
              <a:t> con la </a:t>
            </a:r>
            <a:r>
              <a:rPr lang="en-GB" dirty="0" err="1"/>
              <a:t>longitud</a:t>
            </a:r>
            <a:r>
              <a:rPr lang="en-GB" dirty="0"/>
              <a:t> de </a:t>
            </a:r>
            <a:r>
              <a:rPr lang="en-GB" dirty="0" err="1"/>
              <a:t>onda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Las </a:t>
            </a:r>
            <a:r>
              <a:rPr lang="en-GB" dirty="0" err="1"/>
              <a:t>rejillas</a:t>
            </a:r>
            <a:r>
              <a:rPr lang="en-GB" dirty="0"/>
              <a:t>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diseñadas</a:t>
            </a:r>
            <a:r>
              <a:rPr lang="en-GB" dirty="0"/>
              <a:t> para </a:t>
            </a:r>
            <a:r>
              <a:rPr lang="en-GB" dirty="0" err="1"/>
              <a:t>desviar</a:t>
            </a:r>
            <a:r>
              <a:rPr lang="en-GB" dirty="0"/>
              <a:t> la luz </a:t>
            </a:r>
            <a:r>
              <a:rPr lang="en-GB" dirty="0" err="1"/>
              <a:t>lejos</a:t>
            </a:r>
            <a:r>
              <a:rPr lang="en-GB" dirty="0"/>
              <a:t> de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orden</a:t>
            </a:r>
            <a:r>
              <a:rPr lang="en-GB" dirty="0"/>
              <a:t> cero. </a:t>
            </a:r>
            <a:r>
              <a:rPr lang="en-GB" dirty="0" err="1"/>
              <a:t>Cuanto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lejos</a:t>
            </a:r>
            <a:r>
              <a:rPr lang="en-GB" dirty="0"/>
              <a:t> se </a:t>
            </a:r>
            <a:r>
              <a:rPr lang="en-GB" dirty="0" err="1"/>
              <a:t>desvía</a:t>
            </a:r>
            <a:r>
              <a:rPr lang="en-GB" dirty="0"/>
              <a:t>, mayor es la </a:t>
            </a:r>
            <a:r>
              <a:rPr lang="en-GB" dirty="0" err="1"/>
              <a:t>dispersión</a:t>
            </a:r>
            <a:r>
              <a:rPr lang="en-GB" dirty="0"/>
              <a:t> que se </a:t>
            </a:r>
            <a:r>
              <a:rPr lang="en-GB" dirty="0" err="1"/>
              <a:t>consigue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Esto</a:t>
            </a:r>
            <a:r>
              <a:rPr lang="en-GB" dirty="0"/>
              <a:t> se </a:t>
            </a:r>
            <a:r>
              <a:rPr lang="en-GB" dirty="0" err="1"/>
              <a:t>consigue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blazing de la </a:t>
            </a:r>
            <a:r>
              <a:rPr lang="en-GB" dirty="0" err="1"/>
              <a:t>rejilla</a:t>
            </a:r>
            <a:r>
              <a:rPr lang="en-GB" dirty="0"/>
              <a:t>, lo que </a:t>
            </a:r>
            <a:r>
              <a:rPr lang="en-GB" dirty="0" err="1"/>
              <a:t>permite</a:t>
            </a:r>
            <a:r>
              <a:rPr lang="en-GB" dirty="0"/>
              <a:t> </a:t>
            </a:r>
            <a:r>
              <a:rPr lang="en-GB" dirty="0" err="1"/>
              <a:t>desplazar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pico</a:t>
            </a:r>
            <a:r>
              <a:rPr lang="en-GB" dirty="0"/>
              <a:t> de </a:t>
            </a:r>
            <a:r>
              <a:rPr lang="en-GB" dirty="0" err="1"/>
              <a:t>eficiencia</a:t>
            </a:r>
            <a:r>
              <a:rPr lang="en-GB" dirty="0"/>
              <a:t> de la </a:t>
            </a:r>
            <a:r>
              <a:rPr lang="en-GB" dirty="0" err="1"/>
              <a:t>rejilla</a:t>
            </a:r>
            <a:r>
              <a:rPr lang="en-GB" dirty="0"/>
              <a:t> </a:t>
            </a:r>
            <a:r>
              <a:rPr lang="en-GB" dirty="0" err="1"/>
              <a:t>hacia</a:t>
            </a:r>
            <a:r>
              <a:rPr lang="en-GB" dirty="0"/>
              <a:t> </a:t>
            </a:r>
            <a:r>
              <a:rPr lang="en-GB" dirty="0" err="1"/>
              <a:t>órdenes</a:t>
            </a:r>
            <a:r>
              <a:rPr lang="en-GB" dirty="0"/>
              <a:t> </a:t>
            </a:r>
            <a:r>
              <a:rPr lang="en-GB" dirty="0" err="1"/>
              <a:t>superiores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Esto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permite</a:t>
            </a:r>
            <a:r>
              <a:rPr lang="en-GB" dirty="0"/>
              <a:t> que </a:t>
            </a:r>
            <a:r>
              <a:rPr lang="en-GB" dirty="0" err="1"/>
              <a:t>toda</a:t>
            </a:r>
            <a:r>
              <a:rPr lang="en-GB" dirty="0"/>
              <a:t> la </a:t>
            </a:r>
            <a:r>
              <a:rPr lang="en-GB" dirty="0" err="1"/>
              <a:t>superficie</a:t>
            </a:r>
            <a:r>
              <a:rPr lang="en-GB" dirty="0"/>
              <a:t> sea </a:t>
            </a:r>
            <a:r>
              <a:rPr lang="en-GB" dirty="0" err="1"/>
              <a:t>reflectante</a:t>
            </a:r>
            <a:r>
              <a:rPr lang="en-GB" dirty="0"/>
              <a:t> (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comparación</a:t>
            </a:r>
            <a:r>
              <a:rPr lang="en-GB" dirty="0"/>
              <a:t> con las </a:t>
            </a:r>
            <a:r>
              <a:rPr lang="en-GB" dirty="0" err="1"/>
              <a:t>rendijas</a:t>
            </a:r>
            <a:r>
              <a:rPr lang="en-GB" dirty="0"/>
              <a:t> o las superficies </a:t>
            </a:r>
            <a:r>
              <a:rPr lang="en-GB" dirty="0" err="1"/>
              <a:t>reflectantes</a:t>
            </a:r>
            <a:r>
              <a:rPr lang="en-GB" dirty="0"/>
              <a:t>), lo que </a:t>
            </a:r>
            <a:r>
              <a:rPr lang="en-GB" dirty="0" err="1"/>
              <a:t>significa</a:t>
            </a:r>
            <a:r>
              <a:rPr lang="en-GB" dirty="0"/>
              <a:t> un </a:t>
            </a:r>
            <a:br>
              <a:rPr lang="en-GB" dirty="0"/>
            </a:br>
            <a:r>
              <a:rPr lang="en-GB" dirty="0"/>
              <a:t>mayor </a:t>
            </a:r>
            <a:r>
              <a:rPr lang="en-GB" dirty="0" err="1"/>
              <a:t>rendimiento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Pero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rejilla</a:t>
            </a:r>
            <a:r>
              <a:rPr lang="en-GB" dirty="0"/>
              <a:t> se </a:t>
            </a:r>
            <a:r>
              <a:rPr lang="en-GB" dirty="0" err="1"/>
              <a:t>somete</a:t>
            </a:r>
            <a:r>
              <a:rPr lang="en-GB" dirty="0"/>
              <a:t> a blazing para</a:t>
            </a:r>
            <a:br>
              <a:rPr lang="en-GB" dirty="0"/>
            </a:br>
            <a:r>
              <a:rPr lang="en-GB" dirty="0"/>
              <a:t>que sea </a:t>
            </a:r>
            <a:r>
              <a:rPr lang="en-GB" dirty="0" err="1"/>
              <a:t>eficiente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longitud</a:t>
            </a:r>
            <a:r>
              <a:rPr lang="en-GB" dirty="0"/>
              <a:t> de </a:t>
            </a:r>
            <a:r>
              <a:rPr lang="en-GB" dirty="0" err="1"/>
              <a:t>onda</a:t>
            </a:r>
            <a:br>
              <a:rPr lang="en-GB" dirty="0"/>
            </a:br>
            <a:r>
              <a:rPr lang="en-GB" dirty="0" err="1"/>
              <a:t>determinada</a:t>
            </a:r>
            <a:r>
              <a:rPr lang="en-GB" dirty="0"/>
              <a:t> con m=1, </a:t>
            </a:r>
            <a:r>
              <a:rPr lang="en-GB" dirty="0" err="1"/>
              <a:t>entonces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será</a:t>
            </a:r>
            <a:r>
              <a:rPr lang="en-GB" dirty="0"/>
              <a:t> </a:t>
            </a:r>
            <a:r>
              <a:rPr lang="en-GB" dirty="0" err="1"/>
              <a:t>eficiente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mitad</a:t>
            </a:r>
            <a:r>
              <a:rPr lang="en-GB" dirty="0"/>
              <a:t> de </a:t>
            </a:r>
            <a:r>
              <a:rPr lang="en-GB" dirty="0" err="1"/>
              <a:t>esa</a:t>
            </a:r>
            <a:r>
              <a:rPr lang="en-GB" dirty="0"/>
              <a:t> </a:t>
            </a:r>
            <a:r>
              <a:rPr lang="en-GB" dirty="0" err="1"/>
              <a:t>longitud</a:t>
            </a:r>
            <a:r>
              <a:rPr lang="en-GB" dirty="0"/>
              <a:t> de </a:t>
            </a:r>
            <a:r>
              <a:rPr lang="en-GB" dirty="0" err="1"/>
              <a:t>onda</a:t>
            </a:r>
            <a:r>
              <a:rPr lang="en-GB" dirty="0"/>
              <a:t> con m=2, </a:t>
            </a:r>
            <a:r>
              <a:rPr lang="en-GB" dirty="0" err="1"/>
              <a:t>por</a:t>
            </a:r>
            <a:r>
              <a:rPr lang="en-GB" dirty="0"/>
              <a:t> lo que se </a:t>
            </a:r>
            <a:r>
              <a:rPr lang="en-GB" dirty="0" err="1"/>
              <a:t>producirá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superposición</a:t>
            </a:r>
            <a:r>
              <a:rPr lang="en-GB" dirty="0"/>
              <a:t> de </a:t>
            </a:r>
            <a:r>
              <a:rPr lang="en-GB" dirty="0" err="1"/>
              <a:t>órdenes</a:t>
            </a:r>
            <a:r>
              <a:rPr lang="en-GB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59C20-F77A-CAEA-77AA-DCD8B48D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584" y="3960364"/>
            <a:ext cx="6243918" cy="21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4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ción1" id="{07E3C701-C1CA-E443-A19A-FCBDF6A00C26}" vid="{85DF098B-8721-0B48-BF4B-89EA1A0FCC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2977</TotalTime>
  <Words>1400</Words>
  <Application>Microsoft Macintosh PowerPoint</Application>
  <PresentationFormat>Widescreen</PresentationFormat>
  <Paragraphs>164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Georgia</vt:lpstr>
      <vt:lpstr>Helvetica</vt:lpstr>
      <vt:lpstr>Office</vt:lpstr>
      <vt:lpstr>think-cell Folie</vt:lpstr>
      <vt:lpstr>Introducción a la espectroscopía y los espectrógrafos</vt:lpstr>
      <vt:lpstr>Los propósitos de la espectroscopia</vt:lpstr>
      <vt:lpstr>Como lograr la dispersion de la luz</vt:lpstr>
      <vt:lpstr>Difracción de una sola rendija (principio de Huygens)</vt:lpstr>
      <vt:lpstr>Interferencia de múltiples rendijas</vt:lpstr>
      <vt:lpstr>Interferencia de rendija múltiple y rejilla de difracción</vt:lpstr>
      <vt:lpstr>Interferencia de rendija múltiple y rejilla de difracción</vt:lpstr>
      <vt:lpstr>Rejillas de difracción</vt:lpstr>
      <vt:lpstr>La rejilla de difracción (reflexión)</vt:lpstr>
      <vt:lpstr>Rejilla echelle de HARPS</vt:lpstr>
      <vt:lpstr>¿Problema de superposición? Solución: dispersión cruzada.</vt:lpstr>
      <vt:lpstr>La rejilla de difracción (transmisión)</vt:lpstr>
      <vt:lpstr>Ejemplos</vt:lpstr>
      <vt:lpstr>Espectrógrafos</vt:lpstr>
      <vt:lpstr>Espectrógrafos</vt:lpstr>
      <vt:lpstr>Espectrógrafos de objeto único</vt:lpstr>
      <vt:lpstr>Espectrógrafos multiobjeto</vt:lpstr>
      <vt:lpstr>Unidades de campo integral</vt:lpstr>
      <vt:lpstr>Propiedades espectral</vt:lpstr>
      <vt:lpstr>De dispersion a resolucion</vt:lpstr>
      <vt:lpstr>Poder de resolución en la práctica</vt:lpstr>
      <vt:lpstr>El papel del detector</vt:lpstr>
      <vt:lpstr>Relación señal-ruido (S/N)</vt:lpstr>
      <vt:lpstr>Relación señal-ruido (S/N)</vt:lpstr>
      <vt:lpstr>Relación señal-ruido (S/N)</vt:lpstr>
      <vt:lpstr>La calidad del espectro</vt:lpstr>
      <vt:lpstr>La dispersion atmosferica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Spectroscopy</dc:title>
  <dc:creator>Elyar Sedaghati</dc:creator>
  <cp:lastModifiedBy>Elyar Sedaghati</cp:lastModifiedBy>
  <cp:revision>115</cp:revision>
  <dcterms:created xsi:type="dcterms:W3CDTF">2026-01-28T18:18:44Z</dcterms:created>
  <dcterms:modified xsi:type="dcterms:W3CDTF">2026-02-07T16:40:21Z</dcterms:modified>
</cp:coreProperties>
</file>