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95" r:id="rId3"/>
    <p:sldId id="309" r:id="rId4"/>
    <p:sldId id="297" r:id="rId5"/>
    <p:sldId id="298" r:id="rId6"/>
    <p:sldId id="299" r:id="rId7"/>
    <p:sldId id="300" r:id="rId8"/>
    <p:sldId id="305" r:id="rId9"/>
    <p:sldId id="302" r:id="rId10"/>
    <p:sldId id="303" r:id="rId11"/>
    <p:sldId id="304" r:id="rId12"/>
    <p:sldId id="306" r:id="rId13"/>
    <p:sldId id="307" r:id="rId14"/>
    <p:sldId id="308" r:id="rId15"/>
    <p:sldId id="296" r:id="rId16"/>
    <p:sldId id="310" r:id="rId17"/>
    <p:sldId id="311" r:id="rId18"/>
    <p:sldId id="312" r:id="rId19"/>
    <p:sldId id="313" r:id="rId20"/>
    <p:sldId id="294" r:id="rId21"/>
    <p:sldId id="316" r:id="rId22"/>
    <p:sldId id="317" r:id="rId23"/>
    <p:sldId id="318" r:id="rId24"/>
    <p:sldId id="319" r:id="rId25"/>
    <p:sldId id="320" r:id="rId26"/>
    <p:sldId id="321" r:id="rId27"/>
    <p:sldId id="315" r:id="rId28"/>
    <p:sldId id="285" r:id="rId29"/>
  </p:sldIdLst>
  <p:sldSz cx="12192000" cy="6858000"/>
  <p:notesSz cx="6858000" cy="9144000"/>
  <p:custDataLst>
    <p:tags r:id="rId3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1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24" autoAdjust="0"/>
    <p:restoredTop sz="94618" autoAdjust="0"/>
  </p:normalViewPr>
  <p:slideViewPr>
    <p:cSldViewPr snapToGrid="0">
      <p:cViewPr varScale="1">
        <p:scale>
          <a:sx n="146" d="100"/>
          <a:sy n="146" d="100"/>
        </p:scale>
        <p:origin x="496" y="1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2189C-3680-4E34-AEC6-9D75DCBF6EAC}" type="datetimeFigureOut">
              <a:rPr lang="de-CH" smtClean="0"/>
              <a:t>01.02.26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E3F41-BE06-4DE3-A191-16FB7717111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32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903B410E-C319-D1E1-C0AC-8ACB67A99E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39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7" y="1577975"/>
            <a:ext cx="10316307" cy="1539299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Title of your presentation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847" y="3740726"/>
            <a:ext cx="10316307" cy="152630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6pPr>
            <a:lvl7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7pPr>
            <a:lvl8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8pPr>
            <a:lvl9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GB" noProof="0" dirty="0"/>
              <a:t>Text</a:t>
            </a:r>
          </a:p>
        </p:txBody>
      </p:sp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29000"/>
            <a:ext cx="2808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5087112-A224-964B-32E3-DF16AB75EF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C03FF2-FBF1-A407-10B6-7EBD3ABCA8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190336D-C8E3-3383-63E9-C4CCAAA1D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6D634B7-176B-801C-E816-2C762102B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16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 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A90899-A4C8-752A-5D1C-111AA2B50F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24" y="2016000"/>
            <a:ext cx="10317600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000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noProof="0" dirty="0"/>
              <a:t>Headline add-on, Arial Italic, 18 pt, orange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C29A70-B5A7-321C-D517-8E7C6FFAE3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56F391-9E9D-5245-65CF-E3CFA03D5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59C018-FF84-C96B-EA76-19F07A39AD81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51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4924914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C434F63B-A1E3-D216-DA84-E887C2116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0461" y="1577975"/>
            <a:ext cx="4923692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28556-886A-E522-20D7-EB82D68C37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20026" y="3572388"/>
            <a:ext cx="532064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248BAE-D5A4-D471-F717-01AAD766CE3C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506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_lef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9225FFE-1736-C769-3C9B-90F9955C6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6624" y="1575201"/>
            <a:ext cx="4924800" cy="3409928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1-Column Text, Arial, 18 pt, black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29354" y="1575201"/>
            <a:ext cx="4924800" cy="4346174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BDB5D0F4-A9C6-3CA4-DFA5-327FB4E85F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6624" y="5160441"/>
            <a:ext cx="4924800" cy="792373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Caption, Arial Italic, 15 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8CA990-B59C-346B-9D77-70D444E0B89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F0BCB-94E0-C8DF-CA0D-110BDFA7D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3218" y="3555579"/>
            <a:ext cx="53542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570BC-3860-3818-C0D2-622F18C3264D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635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T_righ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2014539"/>
            <a:ext cx="4924800" cy="3906836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03026FC-218C-C5AE-85BC-B669936B5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0461" y="2014539"/>
            <a:ext cx="4924800" cy="3077093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1-Column Text, Arial, 18 pt, black</a:t>
            </a:r>
          </a:p>
          <a:p>
            <a:pPr lvl="1"/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178E150-19BD-8AF3-6D7D-CFCB88FAEA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0460" y="5266944"/>
            <a:ext cx="4924800" cy="685870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Caption, Arial Italic, 15 pt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9D5B04-9C61-8EF9-BF85-893792A284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36624" y="6532505"/>
            <a:ext cx="5147377" cy="175312"/>
          </a:xfrm>
        </p:spPr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40195-83B7-B53A-4C4E-05C189139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AD612-3F82-05E4-30B3-E5078599D064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01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+3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7847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0CC73E1-9EED-A736-9EE2-90B6C7E9D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7847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3-Column Text, Arial, 15 pt, black</a:t>
            </a:r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0F4346D0-02CE-145D-E53E-41F5EADE59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3261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DF83300C-555C-31AE-7657-08C3B80290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738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E4E8AAF-47DA-2646-0993-9FAA209F00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261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3-Column Text, Arial, 15 pt, black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ACB2CDA3-9E5A-D7B5-CDD2-059F29B454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38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3-Column Text, Arial, 15 pt, black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B754F02-1870-6880-20CA-D4782BAD5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6665" y="3569026"/>
            <a:ext cx="5327370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65410-27F4-850D-DA3F-396D0AF5105C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841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T+2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B9678422-1EA6-0112-76F1-D43B34A28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080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E322F4-5356-944A-0818-280181F03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7847" y="1576800"/>
            <a:ext cx="4688253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2-Column Text</a:t>
            </a:r>
          </a:p>
          <a:p>
            <a:pPr lvl="0"/>
            <a:r>
              <a:rPr lang="en-GB" noProof="0" dirty="0"/>
              <a:t>Arial, 24 pt, white, left aligned</a:t>
            </a:r>
          </a:p>
          <a:p>
            <a:pPr lvl="8"/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C0C8FC0-5529-1DAB-1C7E-A516CA9BB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3946" y="1576800"/>
            <a:ext cx="4690207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2-Column Text</a:t>
            </a:r>
          </a:p>
          <a:p>
            <a:pPr lvl="0"/>
            <a:r>
              <a:rPr lang="en-GB" noProof="0" dirty="0"/>
              <a:t>Arial, 24 pt, white, left aligned</a:t>
            </a:r>
          </a:p>
          <a:p>
            <a:pPr lvl="8"/>
            <a:endParaRPr lang="de-DE" dirty="0"/>
          </a:p>
        </p:txBody>
      </p:sp>
      <p:sp>
        <p:nvSpPr>
          <p:cNvPr id="9" name="SmartArt-Platzhalter 5">
            <a:extLst>
              <a:ext uri="{FF2B5EF4-FFF2-40B4-BE49-F238E27FC236}">
                <a16:creationId xmlns:a16="http://schemas.microsoft.com/office/drawing/2014/main" id="{D4AB1337-D0F8-A165-15C7-B9FF7CF676B8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7C6DC24-4FE7-D11D-4BDE-12E056B1B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E768621-8630-6BEF-02C9-A783CD05F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557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T+3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3">
            <a:extLst>
              <a:ext uri="{FF2B5EF4-FFF2-40B4-BE49-F238E27FC236}">
                <a16:creationId xmlns:a16="http://schemas.microsoft.com/office/drawing/2014/main" id="{EDDAE350-0D3C-DE36-457E-5E66E560F5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141CE681-BD04-D23B-F809-9BA05C49E6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E264DBBD-A17B-04A4-F5FC-619ACBB321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923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3-Column Text</a:t>
            </a:r>
            <a:br>
              <a:rPr lang="en-GB" noProof="0" dirty="0"/>
            </a:br>
            <a:r>
              <a:rPr lang="en-GB" noProof="0" dirty="0"/>
              <a:t>Arial, 18 pt, white, left aligned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E7496E0-C109-6668-DD05-53913CC34F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63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3-Column Text</a:t>
            </a:r>
            <a:br>
              <a:rPr lang="en-GB" noProof="0" dirty="0"/>
            </a:br>
            <a:r>
              <a:rPr lang="en-GB" noProof="0" dirty="0"/>
              <a:t>Arial, 18 pt, white, left aligned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CC8DC6C-A22B-9060-9C47-9FD44872C9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037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3-Column Text</a:t>
            </a:r>
            <a:br>
              <a:rPr lang="en-GB" noProof="0" dirty="0"/>
            </a:br>
            <a:r>
              <a:rPr lang="en-GB" noProof="0" dirty="0"/>
              <a:t>Arial, 18 pt, white, left aligned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6ABCA5BC-4B22-3F1B-51FD-31BCF514B4C2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53B671B-11B8-5EB5-1223-D11D27286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1B441EE-3C96-1FDB-E79B-71F2D5059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580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T+4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7F5E1F9A-AE9C-97D8-0568-8597094C67B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140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BD03FEE-4DCD-7D90-DAEB-5905A80237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5FEA1EA0-5562-219A-FDDC-70D8023684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0140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187DF8-0AC2-49DE-999A-CBC0F45FA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7847" y="15811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B8E777-CE26-4125-6914-F3392533D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64923" y="15811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A81CF8B-A37E-09B1-47B9-4F88C24C85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7847" y="50155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07C3E46-41C2-47CB-D2FD-25B518F0CE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4923" y="5015551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8" name="SmartArt-Platzhalter 5">
            <a:extLst>
              <a:ext uri="{FF2B5EF4-FFF2-40B4-BE49-F238E27FC236}">
                <a16:creationId xmlns:a16="http://schemas.microsoft.com/office/drawing/2014/main" id="{CFA5C265-66CB-EA9E-1006-215F841338C0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698EEB-8508-290B-719E-40DC2BFCD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12B761F-D416-8958-C975-EAF6734779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695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T+6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6181CF1F-30E6-36E0-B375-631C095847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352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B09398C8-55E0-2686-999B-D58C6499FA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676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37ECC04-7853-9A2F-A5D6-06265A69C5A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DA0933D5-505E-BF1C-C98B-A0FDFCE965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676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9EC722AD-49A0-EEF0-464A-3B723682E99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352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620907A4-1574-D634-5960-45663CBAF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923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FBE1064-816E-B03D-B92D-BC11B67FF3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36324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94D695A-6379-AE12-4561-221C2A05A6A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03725" y="1581150"/>
            <a:ext cx="3119354" cy="148244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CBC5F7F-7524-9228-C498-77B3F6BE9F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8923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4E61D33-FC02-F350-F412-4E7D8E1DA0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63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B1DFC4C-4616-3BC0-218F-3B9D8E7FA0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037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4-Column Text </a:t>
            </a:r>
            <a:br>
              <a:rPr lang="en-GB" noProof="0" dirty="0"/>
            </a:br>
            <a:r>
              <a:rPr lang="en-GB" noProof="0" dirty="0"/>
              <a:t>Arial, 15 pt, white, left aligned</a:t>
            </a:r>
          </a:p>
        </p:txBody>
      </p:sp>
      <p:sp>
        <p:nvSpPr>
          <p:cNvPr id="27" name="SmartArt-Platzhalter 5">
            <a:extLst>
              <a:ext uri="{FF2B5EF4-FFF2-40B4-BE49-F238E27FC236}">
                <a16:creationId xmlns:a16="http://schemas.microsoft.com/office/drawing/2014/main" id="{014D9550-C751-E6B9-C1DE-A91B8E41A10C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6299F04-C96D-4539-6FD6-68641829E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BC3BE50-95F9-93B1-7C3C-AA620931B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475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2C10E57-699A-8121-DD38-6408EA13F2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4796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1" y="3429000"/>
            <a:ext cx="5627688" cy="2952750"/>
          </a:xfrm>
          <a:solidFill>
            <a:srgbClr val="D2108D"/>
          </a:solidFill>
          <a:ln w="22225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216000" tIns="216000" rIns="216000" bIns="216000" rtlCol="0" anchor="b">
            <a:noAutofit/>
          </a:bodyPr>
          <a:lstStyle>
            <a:lvl1pPr>
              <a:defRPr lang="de-CH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625" y="0"/>
            <a:ext cx="4619374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31360156-9255-A812-BE46-051A4B9F1A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4314" y="1576800"/>
            <a:ext cx="4689473" cy="1312200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Creative Layout 01, Arial, 18 pt, black</a:t>
            </a:r>
          </a:p>
          <a:p>
            <a:pPr lvl="1"/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95CF15C-8172-5EC7-3580-6120E65EE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29384-5E10-BB46-F3D3-C4C9F49C6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10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9D95539-5CB2-37ED-D38B-E8BD00FC89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032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This is the chapter title and </a:t>
            </a:r>
            <a:br>
              <a:rPr lang="en-GB" noProof="0" dirty="0"/>
            </a:br>
            <a:r>
              <a:rPr lang="en-GB" noProof="0" dirty="0"/>
              <a:t>it can go on 3 to 4 lines.</a:t>
            </a:r>
            <a:br>
              <a:rPr lang="en-GB" noProof="0" dirty="0"/>
            </a:br>
            <a:r>
              <a:rPr lang="en-GB" noProof="0" dirty="0"/>
              <a:t>Arial Bold, 40 pt, white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138C45-39CA-C7A7-7D76-AD2712A2A0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A00B84-F826-7AC9-A28F-475EBB9734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9"/>
            <a:ext cx="5342305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C67C5E-C5D4-9326-4183-C80C10ABD343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08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74991E2-D260-5369-FE3C-050962E974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326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0" y="1577975"/>
            <a:ext cx="5629275" cy="4803775"/>
          </a:xfrm>
          <a:solidFill>
            <a:srgbClr val="D2108D"/>
          </a:solidFill>
          <a:ln w="22225">
            <a:solidFill>
              <a:schemeClr val="bg1"/>
            </a:solidFill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6625" y="0"/>
            <a:ext cx="4689475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4AD3199E-D2A2-C622-CFB7-A971643DE7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6625" y="2015999"/>
            <a:ext cx="4221163" cy="3905375"/>
          </a:xfrm>
        </p:spPr>
        <p:txBody>
          <a:bodyPr anchor="b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Creative Layout 2</a:t>
            </a:r>
            <a:br>
              <a:rPr lang="en-GB" noProof="0" dirty="0"/>
            </a:br>
            <a:r>
              <a:rPr lang="en-GB" noProof="0" dirty="0"/>
              <a:t>Arial, 18 pt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006D1A8-9633-66EB-1EA4-752C9039E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D6DF06-4DA4-1A57-9E2A-7846123C9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084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36C70-93D0-B533-F9A3-2158AABFC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C2B69BE6-61ED-1FF0-912A-EEA44FCEC43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8A7CC7B-7D64-595D-1B3D-31D9CD59368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7EF8A4A0-360F-EDDD-4628-6C42C6749F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2074F46-A69C-7568-C74B-BDAA38DD27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10317600" cy="301747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endParaRPr lang="de-CH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1921E16-7DA0-45EF-EA48-A00C75394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0103700" y="2661820"/>
            <a:ext cx="3553299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B4866D-C821-28BF-B97B-2070E5220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751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576799"/>
            <a:ext cx="2805231" cy="5281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B195C9-522F-CEAB-1C05-9C1EC8BEA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1" name="Bildplatzhalter 9">
            <a:extLst>
              <a:ext uri="{FF2B5EF4-FFF2-40B4-BE49-F238E27FC236}">
                <a16:creationId xmlns:a16="http://schemas.microsoft.com/office/drawing/2014/main" id="{FC341FB4-1140-6179-CA27-0BE073B9EE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16032" y="1576799"/>
            <a:ext cx="4213245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1" name="Bildplatzhalter 9">
            <a:extLst>
              <a:ext uri="{FF2B5EF4-FFF2-40B4-BE49-F238E27FC236}">
                <a16:creationId xmlns:a16="http://schemas.microsoft.com/office/drawing/2014/main" id="{03610043-1BC0-48DC-2A7E-2CB01ED39B5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040076" y="1576798"/>
            <a:ext cx="5151924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2" name="Bildplatzhalter 9">
            <a:extLst>
              <a:ext uri="{FF2B5EF4-FFF2-40B4-BE49-F238E27FC236}">
                <a16:creationId xmlns:a16="http://schemas.microsoft.com/office/drawing/2014/main" id="{FE45F635-E437-C8B0-8CC0-C0403F9A404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040075" y="4222798"/>
            <a:ext cx="2335894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3" name="Bildplatzhalter 9">
            <a:extLst>
              <a:ext uri="{FF2B5EF4-FFF2-40B4-BE49-F238E27FC236}">
                <a16:creationId xmlns:a16="http://schemas.microsoft.com/office/drawing/2014/main" id="{CE7AAD22-C490-64D4-E788-84D709B03A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86769" y="4222798"/>
            <a:ext cx="2805230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4" name="Bildplatzhalter 9">
            <a:extLst>
              <a:ext uri="{FF2B5EF4-FFF2-40B4-BE49-F238E27FC236}">
                <a16:creationId xmlns:a16="http://schemas.microsoft.com/office/drawing/2014/main" id="{DB8A2C7A-F427-FFE2-6297-547E780EB7D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816032" y="4222799"/>
            <a:ext cx="4213245" cy="2635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40033-1B27-2ECE-1AC2-4C0A982DA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666372" y="4018732"/>
            <a:ext cx="4427958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808496-BF18-B186-3C56-0669606A5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348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4I+4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22A8B9EF-BF4A-23C0-AA21-A52725BB8A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662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Arial, 15 pt, black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C36E8371-00EC-6677-234D-7EE2B6617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15671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Arial regular, 15 pt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40B7130C-F961-1974-91CC-4BC0C76D16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4718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Arial regular, 15 pt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366CB34-7829-60F0-4F0F-D55C2C7ABC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7376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Arial regular, 15 pt</a:t>
            </a:r>
          </a:p>
        </p:txBody>
      </p:sp>
      <p:sp>
        <p:nvSpPr>
          <p:cNvPr id="17" name="Bildplatzhalter 9">
            <a:extLst>
              <a:ext uri="{FF2B5EF4-FFF2-40B4-BE49-F238E27FC236}">
                <a16:creationId xmlns:a16="http://schemas.microsoft.com/office/drawing/2014/main" id="{75E558CD-F4DF-63AC-B12B-538A53195F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18371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8" name="Bildplatzhalter 9">
            <a:extLst>
              <a:ext uri="{FF2B5EF4-FFF2-40B4-BE49-F238E27FC236}">
                <a16:creationId xmlns:a16="http://schemas.microsoft.com/office/drawing/2014/main" id="{B9933D4C-5FB5-7C95-E310-DF0D24675C6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00118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8894D095-CFBA-AADA-0B72-B739A72782B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81865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53DABF5-8C90-B4EE-E548-ECA7C2C08A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8BFF-79D3-5B00-D8CC-413F98089B81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918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FED09EC-46EE-D375-6E30-077FAC1515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24000 w 12192000"/>
              <a:gd name="connsiteY0" fmla="*/ 4606706 h 6858000"/>
              <a:gd name="connsiteX1" fmla="*/ 4224000 w 12192000"/>
              <a:gd name="connsiteY1" fmla="*/ 4624706 h 6858000"/>
              <a:gd name="connsiteX2" fmla="*/ 7968000 w 12192000"/>
              <a:gd name="connsiteY2" fmla="*/ 4624706 h 6858000"/>
              <a:gd name="connsiteX3" fmla="*/ 7968000 w 12192000"/>
              <a:gd name="connsiteY3" fmla="*/ 46067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24000" y="4606706"/>
                </a:moveTo>
                <a:lnTo>
                  <a:pt x="4224000" y="4624706"/>
                </a:lnTo>
                <a:lnTo>
                  <a:pt x="7968000" y="4624706"/>
                </a:lnTo>
                <a:lnTo>
                  <a:pt x="7968000" y="46067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2108D"/>
          </a:solidFill>
        </p:spPr>
        <p:txBody>
          <a:bodyPr wrap="square" lIns="216000" tIns="216000" rIns="216000" bIns="216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1576800"/>
            <a:ext cx="10317600" cy="2476470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2pPr>
            <a:lvl3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3pPr>
            <a:lvl4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4pPr>
            <a:lvl5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5pPr>
            <a:lvl6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6pPr>
            <a:lvl7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7pPr>
            <a:lvl8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8pPr>
            <a:lvl9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9pPr>
          </a:lstStyle>
          <a:p>
            <a:pPr lvl="0"/>
            <a:r>
              <a:rPr lang="en-GB" noProof="0" dirty="0"/>
              <a:t>Quote on full background image</a:t>
            </a:r>
          </a:p>
          <a:p>
            <a:pPr lvl="0"/>
            <a:r>
              <a:rPr lang="en-GB" noProof="0" dirty="0"/>
              <a:t>Georgia, Italic, 40 pt, centre aligned</a:t>
            </a:r>
          </a:p>
          <a:p>
            <a:pPr lvl="1"/>
            <a:r>
              <a:rPr lang="en-GB" noProof="0" dirty="0"/>
              <a:t>For longer Quotes, Georgia, Italic, 30 pt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102E4235-1D94-B0B0-97E6-75498170299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53D8AFA1-041C-D431-55FA-3EA3AEA6C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7200" y="5160142"/>
            <a:ext cx="10317600" cy="84215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Author</a:t>
            </a:r>
          </a:p>
          <a:p>
            <a:pPr lvl="1"/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04CFC0D-F6B8-6E72-2F7D-409808024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3585" y="3557170"/>
            <a:ext cx="5333530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2FAA5C-4C5C-25C0-8AA2-1268DF92F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141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0803D47-E512-EF06-12E2-B7C74415E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2919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7888" y="409433"/>
            <a:ext cx="6096000" cy="5511942"/>
          </a:xfrm>
        </p:spPr>
        <p:txBody>
          <a:bodyPr vert="horz" anchor="ctr"/>
          <a:lstStyle>
            <a:lvl1pPr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 dirty="0"/>
              <a:t>Quote, Georgia, Italic, 30 pt</a:t>
            </a:r>
            <a:br>
              <a:rPr lang="en-GB" noProof="0" dirty="0"/>
            </a:br>
            <a:r>
              <a:rPr lang="en-GB" noProof="0" dirty="0"/>
              <a:t>No more than 5 lines of text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1A2CCA-096A-39D7-4AD8-5CC50BA94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8312" y="1843109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5" y="5002125"/>
            <a:ext cx="2791902" cy="91925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First Name Surname</a:t>
            </a:r>
          </a:p>
          <a:p>
            <a:pPr lvl="1"/>
            <a:r>
              <a:rPr lang="en-GB" noProof="0" dirty="0"/>
              <a:t>Position</a:t>
            </a:r>
          </a:p>
          <a:p>
            <a:pPr lvl="2"/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65739-CD2F-8DC7-5976-CD1FE8BF3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6579" y="3558941"/>
            <a:ext cx="5347541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AD787F-CA08-939C-59CD-57F8A27451E0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0881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uote+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9EC3DABE-D4E5-D351-963E-34FD93396B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13665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200" y="4012442"/>
            <a:ext cx="10317600" cy="832513"/>
          </a:xfrm>
        </p:spPr>
        <p:txBody>
          <a:bodyPr vert="horz" anchor="b"/>
          <a:lstStyle>
            <a:lvl1pPr algn="ctr"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 noProof="0" dirty="0"/>
              <a:t>Short Quote, Georgia, Italic, 30 pt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81736" y="1065186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1736" y="5513697"/>
            <a:ext cx="2828529" cy="59678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First Name Surname</a:t>
            </a:r>
          </a:p>
          <a:p>
            <a:pPr lvl="1"/>
            <a:r>
              <a:rPr lang="en-GB" noProof="0" dirty="0"/>
              <a:t>Position</a:t>
            </a:r>
          </a:p>
          <a:p>
            <a:pPr lvl="2"/>
            <a:endParaRPr lang="de-CH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C43B717-B5B8-6114-C8A3-4E3DC6E2F403}"/>
              </a:ext>
            </a:extLst>
          </p:cNvPr>
          <p:cNvCxnSpPr/>
          <p:nvPr userDrawn="1"/>
        </p:nvCxnSpPr>
        <p:spPr>
          <a:xfrm>
            <a:off x="5376000" y="5179326"/>
            <a:ext cx="144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2DA2F4-6869-963F-1C8F-DC9A296EE5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24734D8-8B07-78D5-43B8-8F1E5049E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8099" y="3570460"/>
            <a:ext cx="5324502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CCC7B4-F4B9-6134-9B2E-4BEA839EA568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262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91A3CC9D-C8AC-9800-39AE-668220846C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3838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200" y="1577976"/>
            <a:ext cx="10317600" cy="892270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Thank you!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200" y="3477296"/>
            <a:ext cx="10317600" cy="1789740"/>
          </a:xfrm>
        </p:spPr>
        <p:txBody>
          <a:bodyPr/>
          <a:lstStyle>
            <a:lvl1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2pPr>
            <a:lvl3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3pPr>
            <a:lvl4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4pPr>
            <a:lvl5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5pPr>
            <a:lvl6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6pPr>
            <a:lvl7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7pPr>
            <a:lvl8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8pPr>
            <a:lvl9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GB" noProof="0" dirty="0"/>
              <a:t>Author’s information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7184D4A-ABC6-73B7-3255-011F9072AA02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10BF81FC-50A5-9498-E3B5-98F1855060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ACF552-8FB0-CAE7-0584-8327FAA9D3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2880" y="3557876"/>
            <a:ext cx="5334939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7413DAC-6F2A-B640-BB3F-22EB0960C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2845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nect with E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01704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94812D6F-7F2D-9792-3A4B-B9117829B507}"/>
              </a:ext>
            </a:extLst>
          </p:cNvPr>
          <p:cNvSpPr txBox="1"/>
          <p:nvPr userDrawn="1"/>
        </p:nvSpPr>
        <p:spPr>
          <a:xfrm>
            <a:off x="1885666" y="2202954"/>
            <a:ext cx="842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noProof="0" dirty="0">
                <a:solidFill>
                  <a:schemeClr val="tx2"/>
                </a:solidFill>
              </a:rPr>
              <a:t>Connect with ESO</a:t>
            </a:r>
          </a:p>
        </p:txBody>
      </p:sp>
      <p:grpSp>
        <p:nvGrpSpPr>
          <p:cNvPr id="7" name="Icons social media">
            <a:extLst>
              <a:ext uri="{FF2B5EF4-FFF2-40B4-BE49-F238E27FC236}">
                <a16:creationId xmlns:a16="http://schemas.microsoft.com/office/drawing/2014/main" id="{3A749136-AA50-8556-2B2B-1212D11DF3FA}"/>
              </a:ext>
            </a:extLst>
          </p:cNvPr>
          <p:cNvGrpSpPr/>
          <p:nvPr userDrawn="1"/>
        </p:nvGrpSpPr>
        <p:grpSpPr>
          <a:xfrm>
            <a:off x="4692001" y="4037525"/>
            <a:ext cx="2808666" cy="536494"/>
            <a:chOff x="2527782" y="2733756"/>
            <a:chExt cx="2808666" cy="536494"/>
          </a:xfrm>
        </p:grpSpPr>
        <p:pic>
          <p:nvPicPr>
            <p:cNvPr id="10" name="Icon linkedin">
              <a:extLst>
                <a:ext uri="{FF2B5EF4-FFF2-40B4-BE49-F238E27FC236}">
                  <a16:creationId xmlns:a16="http://schemas.microsoft.com/office/drawing/2014/main" id="{1EF6A419-27B0-5B79-B0A3-B0BDAF71C649}"/>
                </a:ext>
              </a:extLst>
            </p:cNvPr>
            <p:cNvPicPr/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04788" y="2733756"/>
              <a:ext cx="531660" cy="536494"/>
            </a:xfrm>
            <a:prstGeom prst="rect">
              <a:avLst/>
            </a:prstGeom>
          </p:spPr>
        </p:pic>
        <p:pic>
          <p:nvPicPr>
            <p:cNvPr id="12" name="Icon youtube">
              <a:extLst>
                <a:ext uri="{FF2B5EF4-FFF2-40B4-BE49-F238E27FC236}">
                  <a16:creationId xmlns:a16="http://schemas.microsoft.com/office/drawing/2014/main" id="{5EBDB13F-BAC1-1D0C-D007-E0504A0538BD}"/>
                </a:ext>
              </a:extLst>
            </p:cNvPr>
            <p:cNvPicPr/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235013" y="2733756"/>
              <a:ext cx="531703" cy="536494"/>
            </a:xfrm>
            <a:prstGeom prst="rect">
              <a:avLst/>
            </a:prstGeom>
          </p:spPr>
        </p:pic>
        <p:pic>
          <p:nvPicPr>
            <p:cNvPr id="13" name="Icon twitter">
              <a:extLst>
                <a:ext uri="{FF2B5EF4-FFF2-40B4-BE49-F238E27FC236}">
                  <a16:creationId xmlns:a16="http://schemas.microsoft.com/office/drawing/2014/main" id="{3CCB1F1C-A2A9-87F6-4185-EAB2D0EAE0D0}"/>
                </a:ext>
              </a:extLst>
            </p:cNvPr>
            <p:cNvPicPr/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67655" y="2733756"/>
              <a:ext cx="531703" cy="536494"/>
            </a:xfrm>
            <a:prstGeom prst="rect">
              <a:avLst/>
            </a:prstGeom>
          </p:spPr>
        </p:pic>
        <p:pic>
          <p:nvPicPr>
            <p:cNvPr id="14" name="Icon instagram">
              <a:extLst>
                <a:ext uri="{FF2B5EF4-FFF2-40B4-BE49-F238E27FC236}">
                  <a16:creationId xmlns:a16="http://schemas.microsoft.com/office/drawing/2014/main" id="{D10581A4-8FC9-7176-FC26-604E4386BEA2}"/>
                </a:ext>
              </a:extLst>
            </p:cNvPr>
            <p:cNvPicPr/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092885" y="2733756"/>
              <a:ext cx="536494" cy="536494"/>
            </a:xfrm>
            <a:prstGeom prst="rect">
              <a:avLst/>
            </a:prstGeom>
          </p:spPr>
        </p:pic>
        <p:pic>
          <p:nvPicPr>
            <p:cNvPr id="15" name="Icon facebook">
              <a:extLst>
                <a:ext uri="{FF2B5EF4-FFF2-40B4-BE49-F238E27FC236}">
                  <a16:creationId xmlns:a16="http://schemas.microsoft.com/office/drawing/2014/main" id="{905A3959-BC47-7F0A-C7C1-18CBF2C04094}"/>
                </a:ext>
              </a:extLst>
            </p:cNvPr>
            <p:cNvPicPr/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527782" y="2733756"/>
              <a:ext cx="531703" cy="536494"/>
            </a:xfrm>
            <a:prstGeom prst="rect">
              <a:avLst/>
            </a:prstGeom>
          </p:spPr>
        </p:pic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D045A2E-5D04-4A34-24D6-B0E5A23C3D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AF8119-9B4B-D4F5-3356-ED60908461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6AEBF-45BD-AB32-079A-1B2E5D11E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518" y="3561237"/>
            <a:ext cx="53416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7B467B1-BC6B-C29B-DB91-4D4076C82656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880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 + info + 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5298FC2-5C65-CDAC-06E8-6185752CB3A8}"/>
              </a:ext>
            </a:extLst>
          </p:cNvPr>
          <p:cNvSpPr txBox="1"/>
          <p:nvPr userDrawn="1"/>
        </p:nvSpPr>
        <p:spPr>
          <a:xfrm>
            <a:off x="899999" y="1762360"/>
            <a:ext cx="10392001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GB" sz="4000" b="1" noProof="0" dirty="0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Flags">
            <a:extLst>
              <a:ext uri="{FF2B5EF4-FFF2-40B4-BE49-F238E27FC236}">
                <a16:creationId xmlns:a16="http://schemas.microsoft.com/office/drawing/2014/main" id="{A764F50D-C111-1A06-50CF-DC02335D7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60E6F2-1258-CF2E-7F23-6017DCE209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pic>
        <p:nvPicPr>
          <p:cNvPr id="10" name="Pic youtube">
            <a:extLst>
              <a:ext uri="{FF2B5EF4-FFF2-40B4-BE49-F238E27FC236}">
                <a16:creationId xmlns:a16="http://schemas.microsoft.com/office/drawing/2014/main" id="{F5778EB2-EC7E-C944-1A4F-764D740EB173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6329206" y="4912463"/>
            <a:ext cx="263821" cy="266198"/>
          </a:xfrm>
          <a:prstGeom prst="rect">
            <a:avLst/>
          </a:prstGeom>
        </p:spPr>
      </p:pic>
      <p:pic>
        <p:nvPicPr>
          <p:cNvPr id="12" name="Pic linkedin">
            <a:extLst>
              <a:ext uri="{FF2B5EF4-FFF2-40B4-BE49-F238E27FC236}">
                <a16:creationId xmlns:a16="http://schemas.microsoft.com/office/drawing/2014/main" id="{28B71ABF-94C6-D96A-F811-AB42C2ED77F1}"/>
              </a:ext>
            </a:extLst>
          </p:cNvPr>
          <p:cNvPicPr/>
          <p:nvPr userDrawn="1"/>
        </p:nvPicPr>
        <p:blipFill>
          <a:blip r:embed="rId6"/>
          <a:stretch>
            <a:fillRect/>
          </a:stretch>
        </p:blipFill>
        <p:spPr>
          <a:xfrm>
            <a:off x="6329214" y="4558461"/>
            <a:ext cx="263806" cy="266205"/>
          </a:xfrm>
          <a:prstGeom prst="rect">
            <a:avLst/>
          </a:prstGeom>
        </p:spPr>
      </p:pic>
      <p:pic>
        <p:nvPicPr>
          <p:cNvPr id="13" name="Pic twitter">
            <a:extLst>
              <a:ext uri="{FF2B5EF4-FFF2-40B4-BE49-F238E27FC236}">
                <a16:creationId xmlns:a16="http://schemas.microsoft.com/office/drawing/2014/main" id="{193A1D86-2C61-8597-CC7B-FBC3C56BEEED}"/>
              </a:ext>
            </a:extLst>
          </p:cNvPr>
          <p:cNvPicPr/>
          <p:nvPr userDrawn="1"/>
        </p:nvPicPr>
        <p:blipFill>
          <a:blip r:embed="rId7"/>
          <a:stretch>
            <a:fillRect/>
          </a:stretch>
        </p:blipFill>
        <p:spPr>
          <a:xfrm>
            <a:off x="6329202" y="4204458"/>
            <a:ext cx="263828" cy="266205"/>
          </a:xfrm>
          <a:prstGeom prst="rect">
            <a:avLst/>
          </a:prstGeom>
        </p:spPr>
      </p:pic>
      <p:pic>
        <p:nvPicPr>
          <p:cNvPr id="14" name="Pic instagram">
            <a:extLst>
              <a:ext uri="{FF2B5EF4-FFF2-40B4-BE49-F238E27FC236}">
                <a16:creationId xmlns:a16="http://schemas.microsoft.com/office/drawing/2014/main" id="{FF2FF84F-FCA8-2DD2-2641-3120179EB4D0}"/>
              </a:ext>
            </a:extLst>
          </p:cNvPr>
          <p:cNvPicPr/>
          <p:nvPr userDrawn="1"/>
        </p:nvPicPr>
        <p:blipFill>
          <a:blip r:embed="rId8"/>
          <a:stretch>
            <a:fillRect/>
          </a:stretch>
        </p:blipFill>
        <p:spPr>
          <a:xfrm>
            <a:off x="6328013" y="3850455"/>
            <a:ext cx="266205" cy="266205"/>
          </a:xfrm>
          <a:prstGeom prst="rect">
            <a:avLst/>
          </a:prstGeom>
        </p:spPr>
      </p:pic>
      <p:pic>
        <p:nvPicPr>
          <p:cNvPr id="15" name="Pic facebook">
            <a:extLst>
              <a:ext uri="{FF2B5EF4-FFF2-40B4-BE49-F238E27FC236}">
                <a16:creationId xmlns:a16="http://schemas.microsoft.com/office/drawing/2014/main" id="{5588B66B-7848-FD4D-45A9-05C46263FD12}"/>
              </a:ext>
            </a:extLst>
          </p:cNvPr>
          <p:cNvPicPr/>
          <p:nvPr userDrawn="1"/>
        </p:nvPicPr>
        <p:blipFill>
          <a:blip r:embed="rId9"/>
          <a:stretch>
            <a:fillRect/>
          </a:stretch>
        </p:blipFill>
        <p:spPr>
          <a:xfrm>
            <a:off x="6329202" y="3496452"/>
            <a:ext cx="263828" cy="266205"/>
          </a:xfrm>
          <a:prstGeom prst="rect">
            <a:avLst/>
          </a:prstGeom>
        </p:spPr>
      </p:pic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3A19D0BF-9500-27CE-3021-6A10627B7F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0451" y="3496452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@ESOAstronomy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822DA17-D0C5-C3B6-7E38-E052863F88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0451" y="3850454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@esoastronomy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123B96AF-E31A-3099-DF17-5D8E6ACBE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451" y="4204456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@ESO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D7C44FA6-0C68-7C62-FB9A-E592FB06B6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0451" y="4558458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 err="1"/>
              <a:t>european</a:t>
            </a:r>
            <a:r>
              <a:rPr lang="en-GB" noProof="0" dirty="0"/>
              <a:t>-southern-observatory</a:t>
            </a: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F0007E12-939A-F866-DC2D-DE999A871D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451" y="4912459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@ESOobservatory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CDC22D2D-5C3B-1EB3-466A-9E78C49AB9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5" y="3496452"/>
            <a:ext cx="4938751" cy="1682212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5pPr>
            <a:lvl6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6pPr>
            <a:lvl7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7pPr>
            <a:lvl8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8pPr>
            <a:lvl9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GB" noProof="0" dirty="0"/>
              <a:t>Author’s info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D656607-9460-0FBB-C6E7-86922BA97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518" y="3561237"/>
            <a:ext cx="53416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F0F58-7413-92B5-091D-2524216F36BA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05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F73511-5300-CCC6-5C11-A8FDAEBF7B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8768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There could be a </a:t>
            </a:r>
            <a:br>
              <a:rPr lang="en-GB" noProof="0" dirty="0"/>
            </a:br>
            <a:r>
              <a:rPr lang="en-GB" noProof="0" dirty="0"/>
              <a:t>section title as well.</a:t>
            </a:r>
            <a:br>
              <a:rPr lang="en-GB" noProof="0" dirty="0"/>
            </a:br>
            <a:r>
              <a:rPr lang="en-GB" noProof="0" dirty="0"/>
              <a:t>Arial Bold, 40 pt, blue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3957A0-AB22-3832-DD70-E9DDB209C5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9035807-A58D-C6A4-D7C0-1E12619E1F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37D7-F11D-6494-2E15-335F7B85337B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844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2138C45-39CA-C7A7-7D76-AD2712A2A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18884" y="451141"/>
            <a:ext cx="497477" cy="647783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F8E82346-05BA-CCC7-D114-7954D9FACF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105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0C562AB-F20A-0117-8ABB-4C6CAE32B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873F94-186D-3156-FEFA-3F0B7F845A2A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8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D0155401-1AEB-1D20-0D21-BFCA0D159CD7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4B34766-A3BB-4165-CC57-2BE3C22A1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83450F8-6306-9500-F151-BDB197503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23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Text on full background image</a:t>
            </a:r>
          </a:p>
          <a:p>
            <a:pPr lvl="0"/>
            <a:r>
              <a:rPr lang="en-GB" noProof="0" dirty="0"/>
              <a:t>Arial, 24 pt, white, centre aligned</a:t>
            </a:r>
          </a:p>
        </p:txBody>
      </p:sp>
      <p:sp>
        <p:nvSpPr>
          <p:cNvPr id="6" name="SmartArt-Platzhalter 5">
            <a:extLst>
              <a:ext uri="{FF2B5EF4-FFF2-40B4-BE49-F238E27FC236}">
                <a16:creationId xmlns:a16="http://schemas.microsoft.com/office/drawing/2014/main" id="{433C8CD0-D1FB-D1D7-F1A0-5048999E0FED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de-CH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85A207C-46C0-F407-78B2-6640ADE3C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C000D7-8B88-2B9E-A1D0-2A106D9C7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32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B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20D47E81-E9A6-BB7A-A5AC-082A992B8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/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en-GB" noProof="0" dirty="0"/>
              <a:t>Text on blue background</a:t>
            </a:r>
          </a:p>
          <a:p>
            <a:pPr lvl="0"/>
            <a:r>
              <a:rPr lang="en-GB" noProof="0" dirty="0"/>
              <a:t>Arial, 24 pt, white, centre aligned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93884E-30FD-BE94-EB74-D5EBDFB37F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C1DCEA-8A03-ED66-EC67-A829554C2C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C01649B5-7285-2559-21A4-3C609DF08973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24DA13-9979-4452-B6DE-309D7DC6A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2880" y="3557876"/>
            <a:ext cx="5334939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5F86A8-A2DE-F488-BBD2-CF6F75328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47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>
                <a:solidFill>
                  <a:schemeClr val="tx1"/>
                </a:solidFill>
                <a:effectLst/>
                <a:latin typeface="+mn-lt"/>
              </a:defRPr>
            </a:lvl9pPr>
          </a:lstStyle>
          <a:p>
            <a:pPr lvl="0"/>
            <a:r>
              <a:rPr lang="en-GB" noProof="0" dirty="0"/>
              <a:t>1-Column Text + white background</a:t>
            </a:r>
          </a:p>
          <a:p>
            <a:pPr lvl="0"/>
            <a:r>
              <a:rPr lang="en-GB" noProof="0" dirty="0"/>
              <a:t>Arial Bold, 24 pt, white, centre aligned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A77A81-4D96-818A-C166-E1A70E33BA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05B547A-BEF3-D0B6-BB29-EF55FF35F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16665" y="3569026"/>
            <a:ext cx="5327370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0A0426-815F-60A6-72EE-5C21B4DEC1E5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23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Arial bold, 30 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2016000"/>
            <a:ext cx="10317164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812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noProof="0" dirty="0"/>
              <a:t>Headline add-on, Arial Italic, 18 pt, orange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813303C-C1E6-DEEA-79FE-604C62A23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941" y="3562303"/>
            <a:ext cx="5340817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22A8D-1DBE-BD85-92F3-EFE59AC18E5D}"/>
              </a:ext>
            </a:extLst>
          </p:cNvPr>
          <p:cNvSpPr txBox="1">
            <a:spLocks/>
          </p:cNvSpPr>
          <p:nvPr userDrawn="1"/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5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image" Target="../media/image3.sv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D6331505-9ECA-3956-1067-E87CC20DB7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1"/>
            </p:custDataLst>
            <p:extLst>
              <p:ext uri="{D42A27DB-BD31-4B8C-83A1-F6EECF244321}">
                <p14:modId xmlns:p14="http://schemas.microsoft.com/office/powerpoint/2010/main" val="1918892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2" imgW="410" imgH="409" progId="TCLayout.ActiveDocument.1">
                  <p:embed/>
                </p:oleObj>
              </mc:Choice>
              <mc:Fallback>
                <p:oleObj name="think-cell Folie" r:id="rId32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B430F5F-5EE6-7217-0204-9D76CC0E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noProof="0" dirty="0"/>
              <a:t>Headline Arial bold, 30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1FBA3B-4EF4-7A72-C915-876AFB7AA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625" y="2014538"/>
            <a:ext cx="10317164" cy="3906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Copy Arial, 18 pt</a:t>
            </a:r>
          </a:p>
          <a:p>
            <a:pPr lvl="1"/>
            <a:r>
              <a:rPr lang="en-GB" noProof="0" dirty="0"/>
              <a:t>First Bullet, 18 pt</a:t>
            </a:r>
          </a:p>
          <a:p>
            <a:pPr lvl="2"/>
            <a:r>
              <a:rPr lang="en-GB" noProof="0" dirty="0"/>
              <a:t>Second Bullet, 18 pt</a:t>
            </a:r>
          </a:p>
          <a:p>
            <a:pPr lvl="3"/>
            <a:r>
              <a:rPr lang="en-GB" noProof="0" dirty="0"/>
              <a:t>Subheading Arial bold, 18 pt</a:t>
            </a:r>
          </a:p>
          <a:p>
            <a:pPr lvl="4"/>
            <a:r>
              <a:rPr lang="en-GB" noProof="0" dirty="0"/>
              <a:t>Subheading Arial bold, 24 pt</a:t>
            </a:r>
          </a:p>
          <a:p>
            <a:pPr lvl="5"/>
            <a:r>
              <a:rPr lang="en-GB" noProof="0" dirty="0"/>
              <a:t>Quote, 24 pt, orange</a:t>
            </a:r>
          </a:p>
          <a:p>
            <a:pPr lvl="6"/>
            <a:r>
              <a:rPr lang="en-GB" noProof="0" dirty="0"/>
              <a:t>Copy Arial, 18 pt</a:t>
            </a:r>
          </a:p>
          <a:p>
            <a:pPr lvl="7"/>
            <a:r>
              <a:rPr lang="en-GB" noProof="0" dirty="0"/>
              <a:t>Copy Arial, 18 pt</a:t>
            </a:r>
          </a:p>
          <a:p>
            <a:pPr lvl="8"/>
            <a:r>
              <a:rPr lang="en-GB" noProof="0" dirty="0"/>
              <a:t>Copy Arial, 18 pt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44BAAE-B800-7FD6-3DA7-97327451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6625" y="6532505"/>
            <a:ext cx="5147376" cy="175312"/>
          </a:xfrm>
          <a:prstGeom prst="rect">
            <a:avLst/>
          </a:prstGeom>
        </p:spPr>
        <p:txBody>
          <a:bodyPr vert="horz" lIns="0" tIns="0" rIns="0" bIns="18000" rtlCol="0" anchor="b">
            <a:noAutofit/>
          </a:bodyPr>
          <a:lstStyle>
            <a:lvl1pPr algn="l">
              <a:defRPr sz="900" i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La Silla Observing School 2026</a:t>
            </a:r>
            <a:endParaRPr lang="en-GB" i="1" noProof="0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3DEE3F7-A4A5-97B4-1A51-BC68FBBF3DCB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F986432C-5575-7D1B-27F5-31B6D699A418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5ECF14B-8906-1F35-8706-ADE4F50C4CB2}"/>
              </a:ext>
            </a:extLst>
          </p:cNvPr>
          <p:cNvSpPr txBox="1"/>
          <p:nvPr userDrawn="1"/>
        </p:nvSpPr>
        <p:spPr>
          <a:xfrm>
            <a:off x="5337270" y="1809178"/>
            <a:ext cx="1695355" cy="102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5E7D917-1DA2-1D17-CA57-6D03E4089C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Data Classification: ESO PUBLIC</a:t>
            </a:r>
            <a:endParaRPr lang="en-GB" noProof="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540655A-129B-FC48-1858-C7C4EA66F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00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1" r:id="rId8"/>
    <p:sldLayoutId id="2147483653" r:id="rId9"/>
    <p:sldLayoutId id="214748365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81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2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4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1000"/>
        </a:lnSpc>
        <a:spcBef>
          <a:spcPts val="12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8000"/>
        </a:lnSpc>
        <a:spcBef>
          <a:spcPts val="1200"/>
        </a:spcBef>
        <a:buClr>
          <a:schemeClr val="tx2"/>
        </a:buClr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1000"/>
        </a:lnSpc>
        <a:spcBef>
          <a:spcPts val="1200"/>
        </a:spcBef>
        <a:buClr>
          <a:schemeClr val="bg2"/>
        </a:buClr>
        <a:buFont typeface="Arial" panose="020B0604020202020204" pitchFamily="34" charset="0"/>
        <a:buNone/>
        <a:defRPr sz="2400" i="1" kern="1200">
          <a:solidFill>
            <a:schemeClr val="bg2"/>
          </a:solidFill>
          <a:latin typeface="Georgia" panose="02040502050405020303" pitchFamily="18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95" userDrawn="1">
          <p15:clr>
            <a:srgbClr val="F26B43"/>
          </p15:clr>
        </p15:guide>
        <p15:guide id="4" pos="590" userDrawn="1">
          <p15:clr>
            <a:srgbClr val="F26B43"/>
          </p15:clr>
        </p15:guide>
        <p15:guide id="5" pos="886" userDrawn="1">
          <p15:clr>
            <a:srgbClr val="F26B43"/>
          </p15:clr>
        </p15:guide>
        <p15:guide id="6" pos="1181" userDrawn="1">
          <p15:clr>
            <a:srgbClr val="F26B43"/>
          </p15:clr>
        </p15:guide>
        <p15:guide id="7" pos="1476" userDrawn="1">
          <p15:clr>
            <a:srgbClr val="F26B43"/>
          </p15:clr>
        </p15:guide>
        <p15:guide id="8" pos="1772" userDrawn="1">
          <p15:clr>
            <a:srgbClr val="F26B43"/>
          </p15:clr>
        </p15:guide>
        <p15:guide id="9" pos="2067" userDrawn="1">
          <p15:clr>
            <a:srgbClr val="F26B43"/>
          </p15:clr>
        </p15:guide>
        <p15:guide id="10" pos="2363" userDrawn="1">
          <p15:clr>
            <a:srgbClr val="F26B43"/>
          </p15:clr>
        </p15:guide>
        <p15:guide id="11" pos="2658" userDrawn="1">
          <p15:clr>
            <a:srgbClr val="F26B43"/>
          </p15:clr>
        </p15:guide>
        <p15:guide id="12" pos="2953" userDrawn="1">
          <p15:clr>
            <a:srgbClr val="F26B43"/>
          </p15:clr>
        </p15:guide>
        <p15:guide id="13" pos="3249" userDrawn="1">
          <p15:clr>
            <a:srgbClr val="F26B43"/>
          </p15:clr>
        </p15:guide>
        <p15:guide id="14" pos="3544" userDrawn="1">
          <p15:clr>
            <a:srgbClr val="F26B43"/>
          </p15:clr>
        </p15:guide>
        <p15:guide id="15" pos="3840" userDrawn="1">
          <p15:clr>
            <a:srgbClr val="F26B43"/>
          </p15:clr>
        </p15:guide>
        <p15:guide id="16" pos="4135" userDrawn="1">
          <p15:clr>
            <a:srgbClr val="F26B43"/>
          </p15:clr>
        </p15:guide>
        <p15:guide id="17" pos="4430" userDrawn="1">
          <p15:clr>
            <a:srgbClr val="F26B43"/>
          </p15:clr>
        </p15:guide>
        <p15:guide id="18" pos="4726" userDrawn="1">
          <p15:clr>
            <a:srgbClr val="F26B43"/>
          </p15:clr>
        </p15:guide>
        <p15:guide id="19" pos="5021" userDrawn="1">
          <p15:clr>
            <a:srgbClr val="F26B43"/>
          </p15:clr>
        </p15:guide>
        <p15:guide id="20" pos="5316" userDrawn="1">
          <p15:clr>
            <a:srgbClr val="F26B43"/>
          </p15:clr>
        </p15:guide>
        <p15:guide id="21" pos="5612" userDrawn="1">
          <p15:clr>
            <a:srgbClr val="F26B43"/>
          </p15:clr>
        </p15:guide>
        <p15:guide id="22" pos="5907" userDrawn="1">
          <p15:clr>
            <a:srgbClr val="F26B43"/>
          </p15:clr>
        </p15:guide>
        <p15:guide id="23" pos="6203" userDrawn="1">
          <p15:clr>
            <a:srgbClr val="F26B43"/>
          </p15:clr>
        </p15:guide>
        <p15:guide id="24" pos="6498" userDrawn="1">
          <p15:clr>
            <a:srgbClr val="F26B43"/>
          </p15:clr>
        </p15:guide>
        <p15:guide id="25" pos="6793" userDrawn="1">
          <p15:clr>
            <a:srgbClr val="F26B43"/>
          </p15:clr>
        </p15:guide>
        <p15:guide id="26" pos="7089" userDrawn="1">
          <p15:clr>
            <a:srgbClr val="F26B43"/>
          </p15:clr>
        </p15:guide>
        <p15:guide id="27" pos="7384" userDrawn="1">
          <p15:clr>
            <a:srgbClr val="F26B43"/>
          </p15:clr>
        </p15:guide>
        <p15:guide id="28" orient="horz" userDrawn="1">
          <p15:clr>
            <a:srgbClr val="F26B43"/>
          </p15:clr>
        </p15:guide>
        <p15:guide id="29" orient="horz" pos="4320" userDrawn="1">
          <p15:clr>
            <a:srgbClr val="F26B43"/>
          </p15:clr>
        </p15:guide>
        <p15:guide id="30" orient="horz" pos="249" userDrawn="1">
          <p15:clr>
            <a:srgbClr val="F26B43"/>
          </p15:clr>
        </p15:guide>
        <p15:guide id="31" orient="horz" pos="40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openxmlformats.org/officeDocument/2006/relationships/image" Target="../media/image30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mailto:esedagha@eso.org" TargetMode="Externa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8566E0C-FA6E-54A2-225D-2AF65AECB41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76492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10" imgH="409" progId="TCLayout.ActiveDocument.1">
                  <p:embed/>
                </p:oleObj>
              </mc:Choice>
              <mc:Fallback>
                <p:oleObj name="think-cell Folie" r:id="rId4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3">
            <a:extLst>
              <a:ext uri="{FF2B5EF4-FFF2-40B4-BE49-F238E27FC236}">
                <a16:creationId xmlns:a16="http://schemas.microsoft.com/office/drawing/2014/main" id="{099AAC83-6D97-6BEC-F0E9-9B61E26881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7847" y="2522483"/>
            <a:ext cx="10316307" cy="594791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 anchor="ctr"/>
          <a:lstStyle/>
          <a:p>
            <a:r>
              <a:rPr lang="en-GB" sz="3000" dirty="0">
                <a:solidFill>
                  <a:schemeClr val="bg1"/>
                </a:solidFill>
              </a:rPr>
              <a:t>An Introduction to Spectroscopy &amp; Spectrographs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7C57B5CD-E0DE-E06E-AA7B-0AFFC1873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2697" y="3740726"/>
            <a:ext cx="2366605" cy="941805"/>
          </a:xfr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Elyar Sedaghati</a:t>
            </a:r>
          </a:p>
          <a:p>
            <a:r>
              <a:rPr lang="en-GB" dirty="0">
                <a:solidFill>
                  <a:schemeClr val="bg1"/>
                </a:solidFill>
              </a:rPr>
              <a:t>ESO Chile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8DF2062-2DE8-6125-3A32-7529A00C02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La Silla Observing School 2026</a:t>
            </a:r>
            <a:endParaRPr lang="de-CH" i="1" dirty="0">
              <a:solidFill>
                <a:schemeClr val="bg1"/>
              </a:solidFill>
            </a:endParaRP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1D97568-A082-0238-0616-D1B047216E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sp>
        <p:nvSpPr>
          <p:cNvPr id="21" name="Foliennummernplatzhalter 20">
            <a:extLst>
              <a:ext uri="{FF2B5EF4-FFF2-40B4-BE49-F238E27FC236}">
                <a16:creationId xmlns:a16="http://schemas.microsoft.com/office/drawing/2014/main" id="{9822CE10-9A6A-7EAF-834E-E1555D3B7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112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HARPS echelle grating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2050" name="Picture 2" descr="ESO - HARPS">
            <a:extLst>
              <a:ext uri="{FF2B5EF4-FFF2-40B4-BE49-F238E27FC236}">
                <a16:creationId xmlns:a16="http://schemas.microsoft.com/office/drawing/2014/main" id="{E4B8000A-910E-CEB5-FA6B-A7A13B5B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76" y="1478917"/>
            <a:ext cx="6287247" cy="47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00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Overlap problem?</a:t>
            </a:r>
            <a:r>
              <a:rPr lang="en-GB" dirty="0"/>
              <a:t> Solution: Cross-dispersion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3074" name="Picture 2" descr="New compact Echelle spectrographs with multichannel time-resolved recording  capabilities - ScienceDirect">
            <a:extLst>
              <a:ext uri="{FF2B5EF4-FFF2-40B4-BE49-F238E27FC236}">
                <a16:creationId xmlns:a16="http://schemas.microsoft.com/office/drawing/2014/main" id="{A0AA44D1-D6FE-BA65-BAC6-E8565E3CA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4" y="1485425"/>
            <a:ext cx="3697049" cy="213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9F47E7-28AA-7A23-C3D7-7174EFA7A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344" y="3139888"/>
            <a:ext cx="3956077" cy="3249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DFDBA5-031D-D1BD-B788-D6F38A9FE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595" y="1534879"/>
            <a:ext cx="32258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57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diffraction grating (transmission)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F5B9B1A0-3EE2-0A7B-E78D-1841F272D9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465744"/>
            <a:ext cx="10317164" cy="2171685"/>
          </a:xfrm>
        </p:spPr>
        <p:txBody>
          <a:bodyPr/>
          <a:lstStyle/>
          <a:p>
            <a:pPr marL="0" lvl="1" indent="0">
              <a:buNone/>
            </a:pPr>
            <a:r>
              <a:rPr lang="en-GB" dirty="0"/>
              <a:t>Gratings also work through transmission, which come in different flavours:</a:t>
            </a:r>
          </a:p>
          <a:p>
            <a:pPr lvl="1"/>
            <a:r>
              <a:rPr lang="en-GB" dirty="0"/>
              <a:t>Simple transmission diffraction grating</a:t>
            </a:r>
          </a:p>
          <a:p>
            <a:pPr lvl="1"/>
            <a:r>
              <a:rPr lang="en-GB" b="1" dirty="0" err="1"/>
              <a:t>Grisms</a:t>
            </a:r>
            <a:r>
              <a:rPr lang="en-GB" dirty="0"/>
              <a:t>: add a prism to the transmission grating for zero-deviation dispersion</a:t>
            </a:r>
          </a:p>
          <a:p>
            <a:pPr lvl="1"/>
            <a:r>
              <a:rPr lang="en-GB" b="1" dirty="0"/>
              <a:t>Volume Phase Holographic</a:t>
            </a:r>
            <a:r>
              <a:rPr lang="en-GB" dirty="0"/>
              <a:t> gratings (VPH): they use modulations of the refractive index to achieve dispersion. They have very high efficiency!!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C0689-338A-F075-F32D-56E78B7A3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24" y="3719279"/>
            <a:ext cx="5397500" cy="233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649649-A8B7-6F80-3B02-D9F693E73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865" y="3404953"/>
            <a:ext cx="5076273" cy="320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89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8389C8-E94B-B536-EDFB-B61311838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350" y="1346059"/>
            <a:ext cx="4475629" cy="2516616"/>
          </a:xfrm>
          <a:prstGeom prst="rect">
            <a:avLst/>
          </a:prstGeom>
        </p:spPr>
      </p:pic>
      <p:sp>
        <p:nvSpPr>
          <p:cNvPr id="8" name="Textplatzhalter 2">
            <a:extLst>
              <a:ext uri="{FF2B5EF4-FFF2-40B4-BE49-F238E27FC236}">
                <a16:creationId xmlns:a16="http://schemas.microsoft.com/office/drawing/2014/main" id="{996E3F6D-3887-0EBB-A865-0E5CEB4F4A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465744"/>
            <a:ext cx="5968441" cy="4793862"/>
          </a:xfrm>
        </p:spPr>
        <p:txBody>
          <a:bodyPr/>
          <a:lstStyle/>
          <a:p>
            <a:pPr lvl="1"/>
            <a:r>
              <a:rPr lang="en-GB" dirty="0"/>
              <a:t>Cross-dispersed echelle spectrographs:</a:t>
            </a:r>
          </a:p>
          <a:p>
            <a:pPr lvl="2"/>
            <a:r>
              <a:rPr lang="en-GB" dirty="0"/>
              <a:t>HARPS+NIRPS (3p6)</a:t>
            </a:r>
          </a:p>
          <a:p>
            <a:pPr lvl="2"/>
            <a:r>
              <a:rPr lang="en-GB" dirty="0"/>
              <a:t>ESPRESSO (VLT/UT)</a:t>
            </a:r>
          </a:p>
          <a:p>
            <a:pPr lvl="2"/>
            <a:r>
              <a:rPr lang="en-GB" dirty="0"/>
              <a:t>UVES (VLT/UT2)</a:t>
            </a:r>
          </a:p>
          <a:p>
            <a:pPr lvl="1"/>
            <a:r>
              <a:rPr lang="en-GB" dirty="0"/>
              <a:t>Transmission grating spectrographs:</a:t>
            </a:r>
          </a:p>
          <a:p>
            <a:pPr lvl="2"/>
            <a:r>
              <a:rPr lang="en-GB" dirty="0"/>
              <a:t>FORS2 (VLT/UT1) – </a:t>
            </a:r>
            <a:r>
              <a:rPr lang="en-GB" dirty="0" err="1"/>
              <a:t>Grism</a:t>
            </a:r>
            <a:r>
              <a:rPr lang="en-GB" dirty="0"/>
              <a:t> + VPH</a:t>
            </a:r>
          </a:p>
          <a:p>
            <a:pPr lvl="2"/>
            <a:r>
              <a:rPr lang="en-GB" dirty="0"/>
              <a:t>EFOSC (NTT) – </a:t>
            </a:r>
            <a:r>
              <a:rPr lang="en-GB" dirty="0" err="1"/>
              <a:t>Grism</a:t>
            </a:r>
            <a:endParaRPr lang="en-GB" dirty="0"/>
          </a:p>
          <a:p>
            <a:pPr lvl="2"/>
            <a:r>
              <a:rPr lang="en-GB" dirty="0"/>
              <a:t>MUSE (VLT/UT4) -- VPH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5503B69-D319-5726-CEBA-83D6F5C48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943" y="4217164"/>
            <a:ext cx="5781488" cy="16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32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4E386B6-BED9-BC4F-136B-F9D2EC9E04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4E386B6-BED9-BC4F-136B-F9D2EC9E04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FC5C6FCB-60B4-40F6-72F3-4B4E923683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Spectrographs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D6314A-EF0D-D32F-B4DD-FB0C43B2BE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016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Spectrographs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3AD474-DBE9-9B24-5326-EF48D7DD0E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418898"/>
            <a:ext cx="10317164" cy="4502478"/>
          </a:xfrm>
        </p:spPr>
        <p:txBody>
          <a:bodyPr/>
          <a:lstStyle/>
          <a:p>
            <a:r>
              <a:rPr lang="en-GB" i="1" u="sng" dirty="0"/>
              <a:t>A spectrograph is a camera coupled with a dispersing element.</a:t>
            </a:r>
            <a:endParaRPr lang="en-GB" b="1" i="1" u="sng" dirty="0"/>
          </a:p>
          <a:p>
            <a:pPr lvl="1"/>
            <a:r>
              <a:rPr lang="en-GB" dirty="0"/>
              <a:t>By geometry</a:t>
            </a:r>
          </a:p>
          <a:p>
            <a:pPr lvl="2"/>
            <a:r>
              <a:rPr lang="en-GB" dirty="0"/>
              <a:t>Long-slit or multi-slit</a:t>
            </a:r>
          </a:p>
          <a:p>
            <a:pPr lvl="2"/>
            <a:r>
              <a:rPr lang="en-GB" dirty="0"/>
              <a:t>Single or multi-</a:t>
            </a:r>
            <a:r>
              <a:rPr lang="en-GB" dirty="0" err="1"/>
              <a:t>fiber</a:t>
            </a:r>
            <a:endParaRPr lang="en-GB" dirty="0"/>
          </a:p>
          <a:p>
            <a:pPr lvl="2"/>
            <a:r>
              <a:rPr lang="en-GB" dirty="0"/>
              <a:t>Integral Field Units (IFU): </a:t>
            </a:r>
            <a:r>
              <a:rPr lang="en-GB" dirty="0" err="1"/>
              <a:t>lenslets</a:t>
            </a:r>
            <a:r>
              <a:rPr lang="en-GB" dirty="0"/>
              <a:t> or </a:t>
            </a:r>
            <a:r>
              <a:rPr lang="en-GB" dirty="0" err="1"/>
              <a:t>fiber</a:t>
            </a:r>
            <a:r>
              <a:rPr lang="en-GB" dirty="0"/>
              <a:t> bundles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B8418A-FFAF-7932-C793-B9C973D6E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057" y="1809882"/>
            <a:ext cx="4675744" cy="379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46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Object Spectrographs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C8E8A-2E59-C5BB-277E-300B80F654FC}"/>
              </a:ext>
            </a:extLst>
          </p:cNvPr>
          <p:cNvSpPr txBox="1"/>
          <p:nvPr/>
        </p:nvSpPr>
        <p:spPr>
          <a:xfrm>
            <a:off x="1512793" y="1189785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Long-slit + grism/VPH</a:t>
            </a:r>
          </a:p>
        </p:txBody>
      </p:sp>
      <p:pic>
        <p:nvPicPr>
          <p:cNvPr id="8194" name="Picture 2" descr="FORS2 | ESO Chile">
            <a:extLst>
              <a:ext uri="{FF2B5EF4-FFF2-40B4-BE49-F238E27FC236}">
                <a16:creationId xmlns:a16="http://schemas.microsoft.com/office/drawing/2014/main" id="{9FF2D686-C9E8-33AD-6156-968E2A761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3" y="1655734"/>
            <a:ext cx="2466399" cy="248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53CF69-2321-3B67-7D09-500876258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365" y="2521325"/>
            <a:ext cx="2127669" cy="15942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A68A3E-C75F-A908-C378-481E75F83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3" y="4336674"/>
            <a:ext cx="3773314" cy="20025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D505D0-010B-386D-66BF-24202593A68E}"/>
              </a:ext>
            </a:extLst>
          </p:cNvPr>
          <p:cNvSpPr txBox="1"/>
          <p:nvPr/>
        </p:nvSpPr>
        <p:spPr>
          <a:xfrm>
            <a:off x="2540352" y="170749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FORS2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67DA8C-51B2-20F6-074A-524FD6D533D8}"/>
              </a:ext>
            </a:extLst>
          </p:cNvPr>
          <p:cNvSpPr txBox="1"/>
          <p:nvPr/>
        </p:nvSpPr>
        <p:spPr>
          <a:xfrm>
            <a:off x="3149954" y="218935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EFOSC2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0EDC02-BE60-FDFE-ABC4-9CB3DAAAFEA6}"/>
              </a:ext>
            </a:extLst>
          </p:cNvPr>
          <p:cNvSpPr txBox="1"/>
          <p:nvPr/>
        </p:nvSpPr>
        <p:spPr>
          <a:xfrm>
            <a:off x="5551389" y="1174096"/>
            <a:ext cx="282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Long-slit + echelle grating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EE8E9E-A797-ECF0-5205-33598FA75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817" y="3851565"/>
            <a:ext cx="1836853" cy="2487706"/>
          </a:xfrm>
          <a:prstGeom prst="rect">
            <a:avLst/>
          </a:prstGeom>
        </p:spPr>
      </p:pic>
      <p:pic>
        <p:nvPicPr>
          <p:cNvPr id="8198" name="Picture 6" descr="Release of UVES Echelle Science Data Products | ESO Chile">
            <a:extLst>
              <a:ext uri="{FF2B5EF4-FFF2-40B4-BE49-F238E27FC236}">
                <a16:creationId xmlns:a16="http://schemas.microsoft.com/office/drawing/2014/main" id="{1F3846F1-28C4-4E2E-01EB-B536544FB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503" y="1655734"/>
            <a:ext cx="2707889" cy="20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FA0782-F94F-420F-2FC9-4BA159E3911A}"/>
              </a:ext>
            </a:extLst>
          </p:cNvPr>
          <p:cNvSpPr txBox="1"/>
          <p:nvPr/>
        </p:nvSpPr>
        <p:spPr>
          <a:xfrm>
            <a:off x="8870564" y="1951788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Fiber + echelle grating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6B4555-7BDB-F2DD-67CA-FDF3072A5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0249" y="2432132"/>
            <a:ext cx="3340100" cy="2768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DEB2DB-AD8A-8D48-C417-FFCA7661F63C}"/>
              </a:ext>
            </a:extLst>
          </p:cNvPr>
          <p:cNvSpPr txBox="1"/>
          <p:nvPr/>
        </p:nvSpPr>
        <p:spPr>
          <a:xfrm>
            <a:off x="4929462" y="179714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UVES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65C71F-FA31-CBA2-38FD-9C4CF44FFE99}"/>
              </a:ext>
            </a:extLst>
          </p:cNvPr>
          <p:cNvSpPr txBox="1"/>
          <p:nvPr/>
        </p:nvSpPr>
        <p:spPr>
          <a:xfrm>
            <a:off x="8316298" y="5499238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ESPRESSO, HARPS+NIRPS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26111F-1B25-7890-47BA-DEE1059B50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0332" y="4335005"/>
            <a:ext cx="2592268" cy="48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25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Multi-Object Spectrographs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674FA8-8DD9-4A5A-56D7-442720C0354F}"/>
              </a:ext>
            </a:extLst>
          </p:cNvPr>
          <p:cNvSpPr txBox="1"/>
          <p:nvPr/>
        </p:nvSpPr>
        <p:spPr>
          <a:xfrm>
            <a:off x="1512793" y="1189785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Multi-slit + grism/VPH</a:t>
            </a:r>
          </a:p>
        </p:txBody>
      </p:sp>
      <p:pic>
        <p:nvPicPr>
          <p:cNvPr id="5" name="Picture 2" descr="FORS2 | ESO Chile">
            <a:extLst>
              <a:ext uri="{FF2B5EF4-FFF2-40B4-BE49-F238E27FC236}">
                <a16:creationId xmlns:a16="http://schemas.microsoft.com/office/drawing/2014/main" id="{4F10738B-7CBB-78CF-F5B3-235D4FCD6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4" y="1655734"/>
            <a:ext cx="1531436" cy="154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AFD3B7-2D56-9B21-6E28-4CB3FF59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95" y="1612829"/>
            <a:ext cx="2127669" cy="15942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C721C3-0875-94B3-8823-47505365C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94" y="3303691"/>
            <a:ext cx="2964752" cy="2108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02AEF4-73E0-8988-9531-AFEC4816BD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88" t="3081" r="14018" b="1538"/>
          <a:stretch/>
        </p:blipFill>
        <p:spPr>
          <a:xfrm>
            <a:off x="3510313" y="3404060"/>
            <a:ext cx="2964752" cy="29314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3E0FB2-09EB-635B-690D-3CA268F5C315}"/>
              </a:ext>
            </a:extLst>
          </p:cNvPr>
          <p:cNvSpPr txBox="1"/>
          <p:nvPr/>
        </p:nvSpPr>
        <p:spPr>
          <a:xfrm>
            <a:off x="7229373" y="651920"/>
            <a:ext cx="256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Multi-fiber + grism/VPH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EB707E4-6AC4-DB20-FA8F-9D1895189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0408" y="1021252"/>
            <a:ext cx="3877373" cy="319090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087E6F3-EEC6-9C42-1561-9142412E931D}"/>
              </a:ext>
            </a:extLst>
          </p:cNvPr>
          <p:cNvSpPr/>
          <p:nvPr/>
        </p:nvSpPr>
        <p:spPr>
          <a:xfrm>
            <a:off x="9627240" y="974865"/>
            <a:ext cx="1601575" cy="14844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FD18AF7-0B94-3EC4-C8D2-22FB2DD864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2419" y="4398703"/>
            <a:ext cx="1848493" cy="234240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18B951F-5621-1B1C-4409-97328034D685}"/>
              </a:ext>
            </a:extLst>
          </p:cNvPr>
          <p:cNvSpPr txBox="1"/>
          <p:nvPr/>
        </p:nvSpPr>
        <p:spPr>
          <a:xfrm>
            <a:off x="6870593" y="5072797"/>
            <a:ext cx="3271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FLAMES/MEDUSA (VLT/UT2)</a:t>
            </a:r>
            <a:br>
              <a:rPr lang="en-CL" dirty="0"/>
            </a:br>
            <a:r>
              <a:rPr lang="en-CL" dirty="0"/>
              <a:t>4MOST</a:t>
            </a:r>
            <a:br>
              <a:rPr lang="en-CL" dirty="0"/>
            </a:br>
            <a:r>
              <a:rPr lang="en-CL" dirty="0"/>
              <a:t>MOONS</a:t>
            </a:r>
          </a:p>
        </p:txBody>
      </p:sp>
    </p:spTree>
    <p:extLst>
      <p:ext uri="{BB962C8B-B14F-4D97-AF65-F5344CB8AC3E}">
        <p14:creationId xmlns:p14="http://schemas.microsoft.com/office/powerpoint/2010/main" val="1958867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Integral Field Spectrographs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C59F70-3B6A-60F8-A74B-B63FEF857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38" y="1395889"/>
            <a:ext cx="7857039" cy="4588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578652-2527-180E-5A9C-289503AB7C50}"/>
              </a:ext>
            </a:extLst>
          </p:cNvPr>
          <p:cNvSpPr txBox="1"/>
          <p:nvPr/>
        </p:nvSpPr>
        <p:spPr>
          <a:xfrm>
            <a:off x="698392" y="1529497"/>
            <a:ext cx="35659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FLAMES/ARGUS-IFU (VLT/UT2)</a:t>
            </a:r>
            <a:br>
              <a:rPr lang="en-CL" dirty="0"/>
            </a:br>
            <a:r>
              <a:rPr lang="en-CL" dirty="0"/>
              <a:t>MUSE (VLT/UT4)</a:t>
            </a:r>
          </a:p>
          <a:p>
            <a:r>
              <a:rPr lang="en-CL" dirty="0"/>
              <a:t>KMOS (VLT/UT1)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44C36-271A-7CFB-4A2F-80AC66B9F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49" y="2877119"/>
            <a:ext cx="3521705" cy="2338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C4C694-86AD-C3F8-A636-3D094C12A8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94" t="8022" r="3863" b="7584"/>
          <a:stretch/>
        </p:blipFill>
        <p:spPr>
          <a:xfrm>
            <a:off x="2203262" y="4619162"/>
            <a:ext cx="1667576" cy="168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07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4E386B6-BED9-BC4F-136B-F9D2EC9E04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4E386B6-BED9-BC4F-136B-F9D2EC9E04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FC5C6FCB-60B4-40F6-72F3-4B4E923683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Spectral Properties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D6314A-EF0D-D32F-B4DD-FB0C43B2BE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5025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F6C02-F149-7DB9-4805-AB02999C7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purposes of spectroscopy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635303-3318-D0D1-F7E5-039104F32D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3" y="1577975"/>
            <a:ext cx="6164165" cy="4343400"/>
          </a:xfrm>
        </p:spPr>
        <p:txBody>
          <a:bodyPr/>
          <a:lstStyle/>
          <a:p>
            <a:pPr lvl="1"/>
            <a:r>
              <a:rPr lang="en-GB" dirty="0"/>
              <a:t>To measure accurate wavelengths of emission and absorption lines</a:t>
            </a:r>
          </a:p>
          <a:p>
            <a:pPr lvl="2"/>
            <a:r>
              <a:rPr lang="en-GB" dirty="0"/>
              <a:t>Radial velocities, red shifts, etc…</a:t>
            </a:r>
          </a:p>
          <a:p>
            <a:pPr lvl="1"/>
            <a:r>
              <a:rPr lang="en-GB" dirty="0"/>
              <a:t>To measure relative strengths and/or EW of those lines</a:t>
            </a:r>
          </a:p>
          <a:p>
            <a:pPr lvl="2"/>
            <a:r>
              <a:rPr lang="en-GB" dirty="0"/>
              <a:t>Abundances, temperatures, etc…</a:t>
            </a:r>
          </a:p>
          <a:p>
            <a:pPr lvl="1"/>
            <a:r>
              <a:rPr lang="en-GB" dirty="0"/>
              <a:t>To measure shapes of those lines</a:t>
            </a:r>
          </a:p>
          <a:p>
            <a:pPr lvl="2"/>
            <a:r>
              <a:rPr lang="en-GB" dirty="0"/>
              <a:t>Density, pressure, rotation, B-fields</a:t>
            </a:r>
          </a:p>
          <a:p>
            <a:pPr lvl="1"/>
            <a:r>
              <a:rPr lang="en-GB" dirty="0"/>
              <a:t>To measure SED of the continuum radiation</a:t>
            </a:r>
          </a:p>
          <a:p>
            <a:pPr lvl="2"/>
            <a:r>
              <a:rPr lang="en-GB" dirty="0"/>
              <a:t>Physical mechanisms, temperature</a:t>
            </a:r>
          </a:p>
          <a:p>
            <a:pPr lvl="6"/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841546-E159-7279-3331-0E8D783BF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E8FB73E-549F-3C83-C92A-12F35B3AE4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A8E68-D4C9-3B0E-8714-6ACD1B8B8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816" y="1359600"/>
            <a:ext cx="4257657" cy="4561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28D832-DE49-22A9-6E5E-DB398070DABF}"/>
              </a:ext>
            </a:extLst>
          </p:cNvPr>
          <p:cNvSpPr txBox="1"/>
          <p:nvPr/>
        </p:nvSpPr>
        <p:spPr>
          <a:xfrm>
            <a:off x="7264383" y="1500877"/>
            <a:ext cx="33842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500" dirty="0">
                <a:solidFill>
                  <a:schemeClr val="bg1"/>
                </a:solidFill>
              </a:rPr>
              <a:t>Spectroscopy enables astro</a:t>
            </a:r>
            <a:r>
              <a:rPr lang="en-CL" sz="1500" b="1" i="1" u="sng" dirty="0">
                <a:solidFill>
                  <a:schemeClr val="bg1"/>
                </a:solidFill>
              </a:rPr>
              <a:t>physics</a:t>
            </a:r>
            <a:r>
              <a:rPr lang="en-CL" sz="1500" dirty="0">
                <a:solidFill>
                  <a:schemeClr val="bg1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054290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From Dispersion to Resolution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0E1A91-A967-66DC-6F8B-1802FD05F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24" y="1424641"/>
            <a:ext cx="1661459" cy="2234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558075-3EC0-F3B0-1AE1-DB1D7816AA24}"/>
              </a:ext>
            </a:extLst>
          </p:cNvPr>
          <p:cNvSpPr txBox="1"/>
          <p:nvPr/>
        </p:nvSpPr>
        <p:spPr>
          <a:xfrm>
            <a:off x="3428838" y="1543759"/>
            <a:ext cx="2655163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L" dirty="0"/>
              <a:t>The Rayleigh criterion…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58BA1E-54CB-F5DF-E4E3-8FA70C426C6F}"/>
                  </a:ext>
                </a:extLst>
              </p:cNvPr>
              <p:cNvSpPr txBox="1"/>
              <p:nvPr/>
            </p:nvSpPr>
            <p:spPr>
              <a:xfrm>
                <a:off x="3065507" y="2488183"/>
                <a:ext cx="3526863" cy="147732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CL" dirty="0"/>
                  <a:t>Two wavelengths </a:t>
                </a:r>
                <a14:m>
                  <m:oMath xmlns:m="http://schemas.openxmlformats.org/officeDocument/2006/math">
                    <m:r>
                      <a:rPr lang="en-C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CL" dirty="0"/>
                  <a:t> and </a:t>
                </a:r>
                <a14:m>
                  <m:oMath xmlns:m="http://schemas.openxmlformats.org/officeDocument/2006/math">
                    <m:r>
                      <a:rPr lang="en-C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are barely separable in order m</a:t>
                </a:r>
                <a:br>
                  <a:rPr lang="en-US" dirty="0"/>
                </a:br>
                <a:r>
                  <a:rPr lang="en-US" dirty="0"/>
                  <a:t>if the main intensity maximum of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C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is located at the minimum</a:t>
                </a:r>
                <a:br>
                  <a:rPr lang="en-US" dirty="0"/>
                </a:b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C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CL" dirty="0"/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58BA1E-54CB-F5DF-E4E3-8FA70C426C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507" y="2488183"/>
                <a:ext cx="3526863" cy="1477328"/>
              </a:xfrm>
              <a:prstGeom prst="rect">
                <a:avLst/>
              </a:prstGeom>
              <a:blipFill>
                <a:blip r:embed="rId3"/>
                <a:stretch>
                  <a:fillRect l="-1071" t="-833" r="-357" b="-4167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DFF68BFF-9BF3-1BCF-BF48-DB6944D275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87" r="28533" b="11592"/>
          <a:stretch/>
        </p:blipFill>
        <p:spPr>
          <a:xfrm>
            <a:off x="7631952" y="562252"/>
            <a:ext cx="3012142" cy="3851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F0A09D-5010-7C8B-C1D8-898E3FC014A3}"/>
                  </a:ext>
                </a:extLst>
              </p:cNvPr>
              <p:cNvSpPr txBox="1"/>
              <p:nvPr/>
            </p:nvSpPr>
            <p:spPr>
              <a:xfrm>
                <a:off x="1048871" y="4786293"/>
                <a:ext cx="4031873" cy="121411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CL" b="1" u="sng" dirty="0"/>
                  <a:t>Spectral Resolution</a:t>
                </a:r>
                <a:r>
                  <a:rPr lang="en-CL" dirty="0"/>
                  <a:t>: is the minimum</a:t>
                </a:r>
                <a:br>
                  <a:rPr lang="en-CL" dirty="0"/>
                </a:br>
                <a:r>
                  <a:rPr lang="en-CL" dirty="0"/>
                  <a:t>wavelength difference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CL" dirty="0"/>
                  <a:t> that the </a:t>
                </a:r>
                <a:br>
                  <a:rPr lang="en-CL" dirty="0"/>
                </a:br>
                <a:r>
                  <a:rPr lang="en-CL" dirty="0"/>
                  <a:t>spectrograph care reliably separate.</a:t>
                </a:r>
                <a:br>
                  <a:rPr lang="en-CL" dirty="0"/>
                </a:br>
                <a:r>
                  <a:rPr lang="en-CL" dirty="0"/>
                  <a:t>Typically expressed in nm 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Å</m:t>
                    </m:r>
                  </m:oMath>
                </a14:m>
                <a:r>
                  <a:rPr lang="en-CL" dirty="0"/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5F0A09D-5010-7C8B-C1D8-898E3FC01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871" y="4786293"/>
                <a:ext cx="4031873" cy="1214115"/>
              </a:xfrm>
              <a:prstGeom prst="rect">
                <a:avLst/>
              </a:prstGeom>
              <a:blipFill>
                <a:blip r:embed="rId5"/>
                <a:stretch>
                  <a:fillRect l="-938" t="-1010" b="-5051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7B5CEB-DFB1-6190-4774-FD725633EF49}"/>
                  </a:ext>
                </a:extLst>
              </p:cNvPr>
              <p:cNvSpPr txBox="1"/>
              <p:nvPr/>
            </p:nvSpPr>
            <p:spPr>
              <a:xfrm>
                <a:off x="6160023" y="4774281"/>
                <a:ext cx="4724370" cy="92333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CL" b="1" u="sng" dirty="0"/>
                  <a:t>Resolving power (</a:t>
                </a:r>
                <a14:m>
                  <m:oMath xmlns:m="http://schemas.openxmlformats.org/officeDocument/2006/math">
                    <m:r>
                      <a:rPr lang="en-CL" b="1" i="1" u="sng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CL" b="1" u="sng" dirty="0"/>
                  <a:t>)</a:t>
                </a:r>
                <a:r>
                  <a:rPr lang="en-CL" dirty="0"/>
                  <a:t>: is a dimensionless</a:t>
                </a:r>
                <a:br>
                  <a:rPr lang="en-CL" dirty="0"/>
                </a:br>
                <a:r>
                  <a:rPr lang="en-CL" dirty="0"/>
                  <a:t>quantity representing the ratio of wavelength</a:t>
                </a:r>
                <a:br>
                  <a:rPr lang="en-CL" dirty="0"/>
                </a:br>
                <a:r>
                  <a:rPr lang="en-CL" dirty="0"/>
                  <a:t>to the spectral resolution (</a:t>
                </a:r>
                <a14:m>
                  <m:oMath xmlns:m="http://schemas.openxmlformats.org/officeDocument/2006/math">
                    <m:r>
                      <a:rPr lang="en-C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CL" dirty="0"/>
                  <a:t>/</a:t>
                </a:r>
                <a:r>
                  <a:rPr lang="el-G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CL" dirty="0"/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37B5CEB-DFB1-6190-4774-FD725633EF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023" y="4774281"/>
                <a:ext cx="4724370" cy="923330"/>
              </a:xfrm>
              <a:prstGeom prst="rect">
                <a:avLst/>
              </a:prstGeom>
              <a:blipFill>
                <a:blip r:embed="rId6"/>
                <a:stretch>
                  <a:fillRect l="-1070" t="-1316" b="-9211"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7357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Resolving power in practice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C7316-BAF6-4258-4583-1A5CBF30E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50450"/>
            <a:ext cx="7772400" cy="480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62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role of the detector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4F356B-7E10-D3D6-374A-EA598C350B2E}"/>
              </a:ext>
            </a:extLst>
          </p:cNvPr>
          <p:cNvSpPr txBox="1"/>
          <p:nvPr/>
        </p:nvSpPr>
        <p:spPr>
          <a:xfrm>
            <a:off x="438972" y="1409702"/>
            <a:ext cx="5289475" cy="387798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L" b="1" u="sng" dirty="0"/>
              <a:t>Nyquist Criterion</a:t>
            </a:r>
            <a:r>
              <a:rPr lang="en-CL" dirty="0"/>
              <a:t>: </a:t>
            </a:r>
          </a:p>
          <a:p>
            <a:br>
              <a:rPr lang="en-CL" sz="1000" dirty="0"/>
            </a:br>
            <a:r>
              <a:rPr lang="en-CL" dirty="0"/>
              <a:t>In order to properly recover (sample) the</a:t>
            </a:r>
          </a:p>
          <a:p>
            <a:r>
              <a:rPr lang="en-US" dirty="0"/>
              <a:t>s</a:t>
            </a:r>
            <a:r>
              <a:rPr lang="en-CL" dirty="0"/>
              <a:t>pectrograph line profile, an </a:t>
            </a:r>
            <a:r>
              <a:rPr lang="en-CL" i="1" u="sng" dirty="0"/>
              <a:t>absolute</a:t>
            </a:r>
            <a:br>
              <a:rPr lang="en-CL" i="1" u="sng" dirty="0"/>
            </a:br>
            <a:r>
              <a:rPr lang="en-CL" i="1" u="sng" dirty="0"/>
              <a:t>minimum of 2 samples (pixels) per </a:t>
            </a:r>
            <a:br>
              <a:rPr lang="en-CL" i="1" u="sng" dirty="0"/>
            </a:br>
            <a:r>
              <a:rPr lang="en-CL" i="1" u="sng" dirty="0"/>
              <a:t>resolution element</a:t>
            </a:r>
            <a:r>
              <a:rPr lang="en-CL" dirty="0"/>
              <a:t> are required.</a:t>
            </a:r>
            <a:br>
              <a:rPr lang="en-CL" dirty="0"/>
            </a:br>
            <a:br>
              <a:rPr lang="en-CL" sz="1000" dirty="0"/>
            </a:br>
            <a:r>
              <a:rPr lang="en-CL" dirty="0"/>
              <a:t>While 2 pixels per FWHM of LSF is the critical sampling, 2.5 – 4.0 pixels per resolution element are desired for reliable inference of various physical parameters.</a:t>
            </a:r>
            <a:br>
              <a:rPr lang="en-CL" dirty="0"/>
            </a:br>
            <a:br>
              <a:rPr lang="en-CL" sz="1000" dirty="0"/>
            </a:br>
            <a:r>
              <a:rPr lang="en-CL" dirty="0"/>
              <a:t>The limitation here is physical restrictions on the</a:t>
            </a:r>
            <a:br>
              <a:rPr lang="en-CL" dirty="0"/>
            </a:br>
            <a:r>
              <a:rPr lang="en-CL" dirty="0"/>
              <a:t>availability of small enough pixels and opto-mech.</a:t>
            </a:r>
            <a:br>
              <a:rPr lang="en-CL" dirty="0"/>
            </a:br>
            <a:r>
              <a:rPr lang="en-US" dirty="0"/>
              <a:t>c</a:t>
            </a:r>
            <a:r>
              <a:rPr lang="en-CL" dirty="0"/>
              <a:t>onstraints.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88F334-A220-2ABE-E0B5-94EE676B2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432" y="1700792"/>
            <a:ext cx="3790761" cy="1574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2961C9-521D-BDDC-C5D7-50A88C66E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461" y="3271751"/>
            <a:ext cx="3751732" cy="3111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11D6C7-0BE0-C332-E504-517E49734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433" y="127023"/>
            <a:ext cx="3790760" cy="1573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A7EDD1-1A8A-1148-5C73-17FC66012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7604" y="6381521"/>
            <a:ext cx="3790761" cy="382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A2CEA3-EA3F-552F-76FB-C7BE774E3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9870" y="1048871"/>
            <a:ext cx="1549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00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Signal-to-Noise ratio (S/N)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A2E4F6-6120-617E-A039-674DB349B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215" y="1314289"/>
            <a:ext cx="649957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44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Signal-to-Noise ratio (S/N)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335FE8-EE6B-FD8F-6C5E-D0072CD2C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213" y="1314289"/>
            <a:ext cx="649957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20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Signal-to-Noise ratio (S/N)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3291EB-C7A8-A0AE-12FA-3224DBD80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6212" y="1314289"/>
            <a:ext cx="6499575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11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 of a Spectrum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9574AF-896E-4C5A-1018-7009322560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465744"/>
            <a:ext cx="10317164" cy="4760244"/>
          </a:xfrm>
        </p:spPr>
        <p:txBody>
          <a:bodyPr/>
          <a:lstStyle/>
          <a:p>
            <a:pPr lvl="1"/>
            <a:r>
              <a:rPr lang="en-GB" i="1" u="sng" dirty="0"/>
              <a:t>S/N</a:t>
            </a:r>
            <a:r>
              <a:rPr lang="en-GB" dirty="0"/>
              <a:t>, </a:t>
            </a:r>
            <a:r>
              <a:rPr lang="en-GB" i="1" u="sng" dirty="0"/>
              <a:t>Resolving Power</a:t>
            </a:r>
            <a:r>
              <a:rPr lang="en-GB" dirty="0"/>
              <a:t> and </a:t>
            </a:r>
            <a:r>
              <a:rPr lang="en-GB" i="1" u="sng" dirty="0"/>
              <a:t>Sampling</a:t>
            </a:r>
            <a:r>
              <a:rPr lang="en-GB" dirty="0"/>
              <a:t> are the main three parameters defining spectral quality:</a:t>
            </a:r>
          </a:p>
          <a:p>
            <a:pPr lvl="2"/>
            <a:r>
              <a:rPr lang="en-GB" dirty="0"/>
              <a:t>S/N depends on the brightness of the source, sky, telescope aperture size, etc…</a:t>
            </a:r>
          </a:p>
          <a:p>
            <a:pPr lvl="2"/>
            <a:r>
              <a:rPr lang="en-GB" dirty="0"/>
              <a:t>Resolving power is a characteristic of the dispersing element</a:t>
            </a:r>
          </a:p>
          <a:p>
            <a:pPr lvl="2"/>
            <a:r>
              <a:rPr lang="en-GB" dirty="0"/>
              <a:t>Sampling depends on the pixel size of the detector &amp; the spectral resolution</a:t>
            </a:r>
          </a:p>
          <a:p>
            <a:pPr lvl="1"/>
            <a:r>
              <a:rPr lang="en-GB" dirty="0"/>
              <a:t>These together determine the uncertainty with which features can be measured.</a:t>
            </a:r>
          </a:p>
          <a:p>
            <a:pPr lvl="1"/>
            <a:r>
              <a:rPr lang="en-GB" dirty="0"/>
              <a:t>Optimal or over-sampling must be maintained. Higher sampling decreases S/N per pixel, but fitting more points will compensate for this.</a:t>
            </a:r>
          </a:p>
          <a:p>
            <a:pPr lvl="1"/>
            <a:r>
              <a:rPr lang="en-GB" dirty="0"/>
              <a:t>Same goes for S/N and resolution.</a:t>
            </a:r>
          </a:p>
          <a:p>
            <a:pPr lvl="1"/>
            <a:r>
              <a:rPr lang="en-GB" dirty="0"/>
              <a:t>Be mindful of </a:t>
            </a:r>
            <a:r>
              <a:rPr lang="en-GB" b="1" dirty="0"/>
              <a:t>line blending</a:t>
            </a:r>
            <a:r>
              <a:rPr lang="en-GB" dirty="0"/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33297075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Atmospheric Dispersion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3AD474-DBE9-9B24-5326-EF48D7DD0E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585691"/>
            <a:ext cx="10317164" cy="727203"/>
          </a:xfrm>
        </p:spPr>
        <p:txBody>
          <a:bodyPr/>
          <a:lstStyle/>
          <a:p>
            <a:pPr lvl="1"/>
            <a:r>
              <a:rPr lang="en-GB" dirty="0"/>
              <a:t>Differential atmospheric dispersion causes chromatic distortion of images that gets larger at blue wavelengths at fixed airmass and larger with airmass at a fixed central wavelength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64A79-7C31-8CF1-FE92-27162F3BD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676" y="2506789"/>
            <a:ext cx="2834254" cy="519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CB6AB3-E803-15BE-3B59-61921A0F5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97" y="2600249"/>
            <a:ext cx="3644900" cy="364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53098A-2C7F-347B-829D-72552FD02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6094" y="2614758"/>
            <a:ext cx="2660051" cy="13585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8B116E-7CA7-614E-36B9-8897CD02E752}"/>
              </a:ext>
            </a:extLst>
          </p:cNvPr>
          <p:cNvSpPr txBox="1"/>
          <p:nvPr/>
        </p:nvSpPr>
        <p:spPr>
          <a:xfrm>
            <a:off x="4275138" y="4100428"/>
            <a:ext cx="3053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L" dirty="0"/>
              <a:t>Two solutions:</a:t>
            </a:r>
            <a:br>
              <a:rPr lang="en-CL" dirty="0"/>
            </a:br>
            <a:r>
              <a:rPr lang="en-CL" dirty="0"/>
              <a:t>1) align slit along the </a:t>
            </a:r>
            <a:r>
              <a:rPr lang="en-CL" i="1" dirty="0"/>
              <a:t>parallactic angle</a:t>
            </a:r>
            <a:br>
              <a:rPr lang="en-CL" i="1" dirty="0"/>
            </a:br>
            <a:br>
              <a:rPr lang="en-CL" i="1" dirty="0"/>
            </a:br>
            <a:br>
              <a:rPr lang="en-CL" i="1" dirty="0"/>
            </a:br>
            <a:br>
              <a:rPr lang="en-CL" i="1" dirty="0"/>
            </a:br>
            <a:r>
              <a:rPr lang="en-CL" dirty="0"/>
              <a:t>2) Build an Atmospheric </a:t>
            </a:r>
            <a:br>
              <a:rPr lang="en-CL" dirty="0"/>
            </a:br>
            <a:r>
              <a:rPr lang="en-CL" dirty="0"/>
              <a:t>Dispersion Corrector (ADC)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9EF4DC-307B-CA83-CA75-75E24BE99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838" y="4073534"/>
            <a:ext cx="666191" cy="10028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2BC623-6C76-9036-8917-CCF20085B0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831" y="3261697"/>
            <a:ext cx="2660051" cy="20640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8DCB21-3F64-F802-9783-55E838631C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63" t="9766" r="7197" b="6460"/>
          <a:stretch/>
        </p:blipFill>
        <p:spPr>
          <a:xfrm>
            <a:off x="7227790" y="5201399"/>
            <a:ext cx="2164976" cy="1602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9CD155-C54B-6EC2-3353-B55C0FE416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60" t="10899" r="8244" b="7609"/>
          <a:stretch/>
        </p:blipFill>
        <p:spPr>
          <a:xfrm>
            <a:off x="9392766" y="5201399"/>
            <a:ext cx="2145701" cy="156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64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757F375-482C-9B68-1D5B-084D32A35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8C08F8F-24B3-3F97-FF53-B5221A2CE4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@ESOAstronomy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BB075EF-3155-9A27-9313-5C5E1EF1E3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@esoastronomy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BE6DF5C-7A55-077D-803B-CD0C9ABF36D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@ESO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5E1ACA2-0F22-6DAB-2873-00EC8CF3C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 err="1"/>
              <a:t>european</a:t>
            </a:r>
            <a:r>
              <a:rPr lang="en-GB" dirty="0"/>
              <a:t>-southern-observatory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F50D11C-D35F-5B37-2F04-940968A890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@ESOobservatory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7EA70F-5E7A-BC43-B7EC-85091096E6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Elyar Sedaghati</a:t>
            </a:r>
          </a:p>
          <a:p>
            <a:r>
              <a:rPr lang="en-GB" dirty="0">
                <a:hlinkClick r:id="rId2"/>
              </a:rPr>
              <a:t>esedagha@eso.org</a:t>
            </a:r>
            <a:endParaRPr lang="en-GB" dirty="0"/>
          </a:p>
          <a:p>
            <a:endParaRPr lang="en-GB" dirty="0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C17795AD-7C5C-E27D-7FD9-18A807BC39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609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0F6C02-F149-7DB9-4805-AB02999C7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achieve dispersion of light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635303-3318-D0D1-F7E5-039104F32D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577975"/>
            <a:ext cx="4993530" cy="4343400"/>
          </a:xfrm>
        </p:spPr>
        <p:txBody>
          <a:bodyPr/>
          <a:lstStyle/>
          <a:p>
            <a:pPr lvl="1"/>
            <a:r>
              <a:rPr lang="en-GB" dirty="0"/>
              <a:t>Prism (rarely used, except as cross-</a:t>
            </a:r>
            <a:r>
              <a:rPr lang="en-GB" dirty="0" err="1"/>
              <a:t>dispersor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Single-slit or grating of slits</a:t>
            </a:r>
          </a:p>
          <a:p>
            <a:pPr lvl="1"/>
            <a:r>
              <a:rPr lang="en-GB" dirty="0"/>
              <a:t>Transmission grating</a:t>
            </a:r>
          </a:p>
          <a:p>
            <a:pPr lvl="1"/>
            <a:r>
              <a:rPr lang="en-GB" dirty="0" err="1"/>
              <a:t>Grism</a:t>
            </a:r>
            <a:r>
              <a:rPr lang="en-GB" dirty="0"/>
              <a:t> (grating on a prism)</a:t>
            </a:r>
          </a:p>
          <a:p>
            <a:pPr lvl="1"/>
            <a:r>
              <a:rPr lang="en-GB" dirty="0"/>
              <a:t>Volume Phase Holographic grating</a:t>
            </a:r>
          </a:p>
          <a:p>
            <a:pPr lvl="1"/>
            <a:r>
              <a:rPr lang="en-GB" dirty="0"/>
              <a:t>Reflection grating</a:t>
            </a:r>
          </a:p>
          <a:p>
            <a:pPr lvl="6"/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841546-E159-7279-3331-0E8D783BF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E8FB73E-549F-3C83-C92A-12F35B3AE4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8D832-DE49-22A9-6E5E-DB398070DABF}"/>
              </a:ext>
            </a:extLst>
          </p:cNvPr>
          <p:cNvSpPr txBox="1"/>
          <p:nvPr/>
        </p:nvSpPr>
        <p:spPr>
          <a:xfrm>
            <a:off x="7264383" y="1500877"/>
            <a:ext cx="33842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500" dirty="0">
                <a:solidFill>
                  <a:schemeClr val="bg1"/>
                </a:solidFill>
              </a:rPr>
              <a:t>Spectroscopy enables astro</a:t>
            </a:r>
            <a:r>
              <a:rPr lang="en-CL" sz="1500" b="1" i="1" u="sng" dirty="0">
                <a:solidFill>
                  <a:schemeClr val="bg1"/>
                </a:solidFill>
              </a:rPr>
              <a:t>physics</a:t>
            </a:r>
            <a:r>
              <a:rPr lang="en-CL" sz="1500" dirty="0">
                <a:solidFill>
                  <a:schemeClr val="bg1"/>
                </a:solidFill>
              </a:rPr>
              <a:t>!!</a:t>
            </a:r>
          </a:p>
        </p:txBody>
      </p:sp>
      <p:pic>
        <p:nvPicPr>
          <p:cNvPr id="6146" name="Picture 2" descr="Prism | Definition, Refraction, Types, &amp; Facts | Britannica">
            <a:extLst>
              <a:ext uri="{FF2B5EF4-FFF2-40B4-BE49-F238E27FC236}">
                <a16:creationId xmlns:a16="http://schemas.microsoft.com/office/drawing/2014/main" id="{A78550B9-BE6A-3206-3F2A-6D80F20C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334" y="628854"/>
            <a:ext cx="3285659" cy="23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BFF28F-464F-02A3-B83D-A5B7530EC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2964" y="2107116"/>
            <a:ext cx="3886199" cy="2708030"/>
          </a:xfrm>
          <a:prstGeom prst="rect">
            <a:avLst/>
          </a:prstGeom>
        </p:spPr>
      </p:pic>
      <p:pic>
        <p:nvPicPr>
          <p:cNvPr id="6150" name="Picture 6" descr="Spectroscopy: Current Grism Set - UKIRT">
            <a:extLst>
              <a:ext uri="{FF2B5EF4-FFF2-40B4-BE49-F238E27FC236}">
                <a16:creationId xmlns:a16="http://schemas.microsoft.com/office/drawing/2014/main" id="{6425D0A1-CAB8-47DF-6978-901FDDDE5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817" y="4815145"/>
            <a:ext cx="4654947" cy="189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irst light of an echelle spectrograph">
            <a:extLst>
              <a:ext uri="{FF2B5EF4-FFF2-40B4-BE49-F238E27FC236}">
                <a16:creationId xmlns:a16="http://schemas.microsoft.com/office/drawing/2014/main" id="{FADE8AA4-83EE-FC53-6927-F9BEF4112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94" y="4363015"/>
            <a:ext cx="4114800" cy="196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5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Single slit diffraction (Huygens’ principle)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99EE00-C39E-BC34-6223-4D835F290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915" y="1331956"/>
            <a:ext cx="3233249" cy="2440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236D98-A30F-4867-E8B1-F06B56889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411" y="1331956"/>
            <a:ext cx="2271063" cy="2768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EB9399-E72C-C3E8-1313-31544D7A7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6559" y="1331956"/>
            <a:ext cx="3564780" cy="35647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D81BFC1-AA6F-BEA2-2C49-07C7E2979B16}"/>
              </a:ext>
            </a:extLst>
          </p:cNvPr>
          <p:cNvSpPr txBox="1"/>
          <p:nvPr/>
        </p:nvSpPr>
        <p:spPr>
          <a:xfrm>
            <a:off x="7791321" y="4907953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CL" dirty="0"/>
              <a:t>aser through a single pinhole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917E40-D319-76B9-56D6-57EECD6CC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575" y="4416250"/>
            <a:ext cx="3023953" cy="11896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F609FE-41E4-F000-0950-C177C1512925}"/>
              </a:ext>
            </a:extLst>
          </p:cNvPr>
          <p:cNvSpPr txBox="1"/>
          <p:nvPr/>
        </p:nvSpPr>
        <p:spPr>
          <a:xfrm>
            <a:off x="2300999" y="5605876"/>
            <a:ext cx="2767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Angle of 1</a:t>
            </a:r>
            <a:r>
              <a:rPr lang="en-US" baseline="30000" dirty="0"/>
              <a:t>st</a:t>
            </a:r>
            <a:r>
              <a:rPr lang="en-US" dirty="0"/>
              <a:t> zero intensity</a:t>
            </a:r>
            <a:endParaRPr lang="en-CL" dirty="0"/>
          </a:p>
        </p:txBody>
      </p:sp>
    </p:spTree>
    <p:extLst>
      <p:ext uri="{BB962C8B-B14F-4D97-AF65-F5344CB8AC3E}">
        <p14:creationId xmlns:p14="http://schemas.microsoft.com/office/powerpoint/2010/main" val="4179462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slit interference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9AA0B5-1F25-8ED0-71CD-41E2AA0BD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98" y="1329756"/>
            <a:ext cx="4177205" cy="34637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65EC48-1882-0ED2-7C64-9186859C8AF3}"/>
              </a:ext>
            </a:extLst>
          </p:cNvPr>
          <p:cNvSpPr txBox="1"/>
          <p:nvPr/>
        </p:nvSpPr>
        <p:spPr>
          <a:xfrm>
            <a:off x="6785713" y="4684168"/>
            <a:ext cx="23727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b: </a:t>
            </a:r>
            <a:r>
              <a:rPr lang="en-US" dirty="0">
                <a:effectLst/>
                <a:latin typeface="Arial" panose="020B0604020202020204" pitchFamily="34" charset="0"/>
              </a:rPr>
              <a:t>slit width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r>
              <a:rPr lang="en-US" dirty="0">
                <a:effectLst/>
                <a:latin typeface="Helvetica" pitchFamily="2" charset="0"/>
              </a:rPr>
              <a:t>g: </a:t>
            </a:r>
            <a:r>
              <a:rPr lang="en-US" dirty="0">
                <a:effectLst/>
                <a:latin typeface="Arial" panose="020B0604020202020204" pitchFamily="34" charset="0"/>
              </a:rPr>
              <a:t>period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r>
              <a:rPr lang="el-GR" dirty="0">
                <a:effectLst/>
                <a:latin typeface="Arial" panose="020B0604020202020204" pitchFamily="34" charset="0"/>
              </a:rPr>
              <a:t>α</a:t>
            </a:r>
            <a:r>
              <a:rPr lang="el-GR" dirty="0">
                <a:effectLst/>
                <a:latin typeface="Helvetica" pitchFamily="2" charset="0"/>
              </a:rPr>
              <a:t>: </a:t>
            </a:r>
            <a:r>
              <a:rPr lang="en-US" dirty="0">
                <a:effectLst/>
                <a:latin typeface="Arial" panose="020B0604020202020204" pitchFamily="34" charset="0"/>
              </a:rPr>
              <a:t>diffraction angle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r>
              <a:rPr lang="el-GR" dirty="0">
                <a:effectLst/>
                <a:latin typeface="Arial" panose="020B0604020202020204" pitchFamily="34" charset="0"/>
              </a:rPr>
              <a:t>β</a:t>
            </a:r>
            <a:r>
              <a:rPr lang="el-GR" dirty="0">
                <a:effectLst/>
                <a:latin typeface="Helvetica" pitchFamily="2" charset="0"/>
              </a:rPr>
              <a:t>: </a:t>
            </a:r>
            <a:r>
              <a:rPr lang="en-US" dirty="0">
                <a:effectLst/>
                <a:latin typeface="Arial" panose="020B0604020202020204" pitchFamily="34" charset="0"/>
              </a:rPr>
              <a:t>angle of incidence 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F1CCE1-B6BF-9FF0-8710-40C3CDFBE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167" y="1143291"/>
            <a:ext cx="4807151" cy="301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33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slit interference &amp; diffraction grating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9E457D-A7B4-AF5E-FBD2-46BD7592B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668" y="1262085"/>
            <a:ext cx="9136665" cy="2928418"/>
          </a:xfrm>
          <a:prstGeom prst="rect">
            <a:avLst/>
          </a:prstGeom>
        </p:spPr>
      </p:pic>
      <p:sp>
        <p:nvSpPr>
          <p:cNvPr id="7" name="Textplatzhalter 2">
            <a:extLst>
              <a:ext uri="{FF2B5EF4-FFF2-40B4-BE49-F238E27FC236}">
                <a16:creationId xmlns:a16="http://schemas.microsoft.com/office/drawing/2014/main" id="{0DD99A38-D792-FA34-6988-E342E88149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4316514"/>
            <a:ext cx="10317164" cy="1604861"/>
          </a:xfrm>
        </p:spPr>
        <p:txBody>
          <a:bodyPr/>
          <a:lstStyle/>
          <a:p>
            <a:pPr lvl="1"/>
            <a:r>
              <a:rPr lang="en-GB" dirty="0"/>
              <a:t>Superposition of diffraction and interference</a:t>
            </a:r>
          </a:p>
          <a:p>
            <a:pPr lvl="1"/>
            <a:r>
              <a:rPr lang="en-GB" dirty="0"/>
              <a:t>Pattern the same for each wavelength, but spacing changes, hence dispersion.</a:t>
            </a:r>
          </a:p>
          <a:p>
            <a:pPr lvl="1"/>
            <a:r>
              <a:rPr lang="en-GB" dirty="0"/>
              <a:t>Gratings generate multiple dispersion orders of increasing dispersion</a:t>
            </a:r>
          </a:p>
        </p:txBody>
      </p:sp>
    </p:spTree>
    <p:extLst>
      <p:ext uri="{BB962C8B-B14F-4D97-AF65-F5344CB8AC3E}">
        <p14:creationId xmlns:p14="http://schemas.microsoft.com/office/powerpoint/2010/main" val="304548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slit interference &amp; diffraction grating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120D46-A724-461B-7003-4CEED55F1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073" y="1364129"/>
            <a:ext cx="6765855" cy="479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25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4E386B6-BED9-BC4F-136B-F9D2EC9E04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4E386B6-BED9-BC4F-136B-F9D2EC9E04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>
            <a:extLst>
              <a:ext uri="{FF2B5EF4-FFF2-40B4-BE49-F238E27FC236}">
                <a16:creationId xmlns:a16="http://schemas.microsoft.com/office/drawing/2014/main" id="{FC5C6FCB-60B4-40F6-72F3-4B4E923683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Diffraction Gratings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D6314A-EF0D-D32F-B4DD-FB0C43B2BE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2392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ED21B-62BD-DED6-FB41-8759CF4CC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diffraction grating (reflection)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21CD958-F3A3-A930-A466-3221C210C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La Silla Observing School 2026</a:t>
            </a:r>
            <a:endParaRPr lang="de-CH" i="1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DF85E26-B4CE-885F-8842-58A79EB8F57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Data Classification: ESO PUBLIC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8C86A3-2C58-12A0-36F6-55843458C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6624" y="1465744"/>
            <a:ext cx="10317164" cy="4760244"/>
          </a:xfrm>
        </p:spPr>
        <p:txBody>
          <a:bodyPr/>
          <a:lstStyle/>
          <a:p>
            <a:pPr lvl="1"/>
            <a:r>
              <a:rPr lang="en-GB" dirty="0"/>
              <a:t>The “zeroth-order” is of no use, since it does not provide any dispersion with wavelength.</a:t>
            </a:r>
          </a:p>
          <a:p>
            <a:pPr lvl="1"/>
            <a:r>
              <a:rPr lang="en-GB" dirty="0"/>
              <a:t>Gratings are designed to deflect light away from this zeroth order. The further away it is deflected, the higher dispersion is achieved.</a:t>
            </a:r>
          </a:p>
          <a:p>
            <a:pPr lvl="1"/>
            <a:r>
              <a:rPr lang="en-GB" dirty="0"/>
              <a:t>This is done by </a:t>
            </a:r>
            <a:r>
              <a:rPr lang="en-GB" b="1" i="1" dirty="0"/>
              <a:t>blazing the grating</a:t>
            </a:r>
            <a:r>
              <a:rPr lang="en-GB" dirty="0"/>
              <a:t>, which achieves to shift the peak of grating efficiency towards higher orders.</a:t>
            </a:r>
          </a:p>
          <a:p>
            <a:pPr lvl="1"/>
            <a:r>
              <a:rPr lang="en-GB" dirty="0"/>
              <a:t>This also allows for the whole surface to be reflecting (as compared to slits or reflecting surfaces), which means higher throughout.</a:t>
            </a:r>
          </a:p>
          <a:p>
            <a:pPr lvl="1"/>
            <a:r>
              <a:rPr lang="en-GB" dirty="0"/>
              <a:t>But if a grating is blazed to be efficient at</a:t>
            </a:r>
            <a:br>
              <a:rPr lang="en-GB" dirty="0"/>
            </a:br>
            <a:r>
              <a:rPr lang="en-GB" dirty="0"/>
              <a:t>a particular wavelength with m=1, then it </a:t>
            </a:r>
            <a:br>
              <a:rPr lang="en-GB" dirty="0"/>
            </a:br>
            <a:r>
              <a:rPr lang="en-GB" dirty="0"/>
              <a:t>is also efficient at half that wavelength with</a:t>
            </a:r>
            <a:br>
              <a:rPr lang="en-GB" dirty="0"/>
            </a:br>
            <a:r>
              <a:rPr lang="en-GB" dirty="0"/>
              <a:t>m=2, so </a:t>
            </a:r>
            <a:r>
              <a:rPr lang="en-GB" b="1" dirty="0"/>
              <a:t>order overlap will occur!!</a:t>
            </a:r>
            <a:endParaRPr lang="en-GB" dirty="0"/>
          </a:p>
          <a:p>
            <a:pPr lvl="1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D59C20-F77A-CAEA-77AA-DCD8B48DB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584" y="3960364"/>
            <a:ext cx="6243918" cy="213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945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ysClr val="window" lastClr="FFFFFF"/>
      </a:lt1>
      <a:dk2>
        <a:srgbClr val="0077BE"/>
      </a:dk2>
      <a:lt2>
        <a:srgbClr val="FFA300"/>
      </a:lt2>
      <a:accent1>
        <a:srgbClr val="094168"/>
      </a:accent1>
      <a:accent2>
        <a:srgbClr val="00AAE3"/>
      </a:accent2>
      <a:accent3>
        <a:srgbClr val="C9E7FB"/>
      </a:accent3>
      <a:accent4>
        <a:srgbClr val="825C00"/>
      </a:accent4>
      <a:accent5>
        <a:srgbClr val="AE7800"/>
      </a:accent5>
      <a:accent6>
        <a:srgbClr val="FDDE54"/>
      </a:accent6>
      <a:hlink>
        <a:srgbClr val="000000"/>
      </a:hlink>
      <a:folHlink>
        <a:srgbClr val="000000"/>
      </a:folHlink>
    </a:clrScheme>
    <a:fontScheme name="ES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ción1" id="{07E3C701-C1CA-E443-A19A-FCBDF6A00C26}" vid="{85DF098B-8721-0B48-BF4B-89EA1A0FCCE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2915</TotalTime>
  <Words>1213</Words>
  <Application>Microsoft Macintosh PowerPoint</Application>
  <PresentationFormat>Widescreen</PresentationFormat>
  <Paragraphs>161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Cambria Math</vt:lpstr>
      <vt:lpstr>Georgia</vt:lpstr>
      <vt:lpstr>Helvetica</vt:lpstr>
      <vt:lpstr>Office</vt:lpstr>
      <vt:lpstr>think-cell Folie</vt:lpstr>
      <vt:lpstr>An Introduction to Spectroscopy &amp; Spectrographs</vt:lpstr>
      <vt:lpstr>The purposes of spectroscopy</vt:lpstr>
      <vt:lpstr>How to achieve dispersion of light</vt:lpstr>
      <vt:lpstr>Single slit diffraction (Huygens’ principle)</vt:lpstr>
      <vt:lpstr>Multiple slit interference</vt:lpstr>
      <vt:lpstr>Multiple slit interference &amp; diffraction grating</vt:lpstr>
      <vt:lpstr>Multiple slit interference &amp; diffraction grating</vt:lpstr>
      <vt:lpstr>Diffraction Gratings</vt:lpstr>
      <vt:lpstr>The diffraction grating (reflection)</vt:lpstr>
      <vt:lpstr>HARPS echelle grating</vt:lpstr>
      <vt:lpstr>Overlap problem? Solution: Cross-dispersion</vt:lpstr>
      <vt:lpstr>The diffraction grating (transmission)</vt:lpstr>
      <vt:lpstr>Examples</vt:lpstr>
      <vt:lpstr>Spectrographs</vt:lpstr>
      <vt:lpstr>Spectrographs</vt:lpstr>
      <vt:lpstr>Single Object Spectrographs</vt:lpstr>
      <vt:lpstr>Multi-Object Spectrographs</vt:lpstr>
      <vt:lpstr>Integral Field Spectrographs</vt:lpstr>
      <vt:lpstr>Spectral Properties</vt:lpstr>
      <vt:lpstr>From Dispersion to Resolution</vt:lpstr>
      <vt:lpstr>Resolving power in practice</vt:lpstr>
      <vt:lpstr>The role of the detector</vt:lpstr>
      <vt:lpstr>Signal-to-Noise ratio (S/N)</vt:lpstr>
      <vt:lpstr>Signal-to-Noise ratio (S/N)</vt:lpstr>
      <vt:lpstr>Signal-to-Noise ratio (S/N)</vt:lpstr>
      <vt:lpstr>Quality of a Spectrum</vt:lpstr>
      <vt:lpstr>Atmospheric Dispersion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Spectroscopy</dc:title>
  <dc:creator>Elyar Sedaghati</dc:creator>
  <cp:lastModifiedBy>Elyar Sedaghati</cp:lastModifiedBy>
  <cp:revision>78</cp:revision>
  <dcterms:created xsi:type="dcterms:W3CDTF">2026-01-28T18:18:44Z</dcterms:created>
  <dcterms:modified xsi:type="dcterms:W3CDTF">2026-02-01T23:55:36Z</dcterms:modified>
</cp:coreProperties>
</file>