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tif" ContentType="image/tif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419" r:id="rId2"/>
    <p:sldId id="409" r:id="rId3"/>
    <p:sldId id="380" r:id="rId4"/>
    <p:sldId id="417" r:id="rId5"/>
    <p:sldId id="453" r:id="rId6"/>
    <p:sldId id="452" r:id="rId7"/>
    <p:sldId id="358" r:id="rId8"/>
    <p:sldId id="393" r:id="rId9"/>
    <p:sldId id="325" r:id="rId10"/>
    <p:sldId id="423" r:id="rId11"/>
    <p:sldId id="359" r:id="rId12"/>
    <p:sldId id="365" r:id="rId13"/>
    <p:sldId id="366" r:id="rId14"/>
    <p:sldId id="362" r:id="rId15"/>
    <p:sldId id="394" r:id="rId16"/>
    <p:sldId id="451" r:id="rId17"/>
    <p:sldId id="418" r:id="rId18"/>
    <p:sldId id="400" r:id="rId19"/>
    <p:sldId id="407" r:id="rId20"/>
    <p:sldId id="424" r:id="rId21"/>
    <p:sldId id="432" r:id="rId22"/>
    <p:sldId id="433" r:id="rId23"/>
    <p:sldId id="456" r:id="rId24"/>
    <p:sldId id="413" r:id="rId25"/>
    <p:sldId id="425" r:id="rId26"/>
    <p:sldId id="411" r:id="rId27"/>
    <p:sldId id="352" r:id="rId28"/>
    <p:sldId id="454" r:id="rId29"/>
    <p:sldId id="396" r:id="rId30"/>
    <p:sldId id="395" r:id="rId31"/>
    <p:sldId id="455" r:id="rId32"/>
    <p:sldId id="377" r:id="rId33"/>
    <p:sldId id="397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87" autoAdjust="0"/>
    <p:restoredTop sz="87809" autoAdjust="0"/>
  </p:normalViewPr>
  <p:slideViewPr>
    <p:cSldViewPr snapToGrid="0" snapToObjects="1">
      <p:cViewPr varScale="1">
        <p:scale>
          <a:sx n="102" d="100"/>
          <a:sy n="102" d="100"/>
        </p:scale>
        <p:origin x="-928" y="-112"/>
      </p:cViewPr>
      <p:guideLst>
        <p:guide orient="horz" pos="1149"/>
        <p:guide pos="43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6B8979-99AF-884A-847F-FA06833F1AD1}" type="datetimeFigureOut">
              <a:rPr lang="en-US" smtClean="0"/>
              <a:pPr/>
              <a:t>3/11/14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777727-2866-164A-8606-AA74D0E4CF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953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777727-2866-164A-8606-AA74D0E4CF9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651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777727-2866-164A-8606-AA74D0E4CF9A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334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098A7-373E-7C4C-B6CC-B681A397E2F9}" type="datetimeFigureOut">
              <a:rPr lang="en-US" smtClean="0"/>
              <a:pPr/>
              <a:t>3/11/14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D528E-FA15-CA4B-BF36-AA9F42C547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098A7-373E-7C4C-B6CC-B681A397E2F9}" type="datetimeFigureOut">
              <a:rPr lang="en-US" smtClean="0"/>
              <a:pPr/>
              <a:t>3/11/14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D528E-FA15-CA4B-BF36-AA9F42C547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098A7-373E-7C4C-B6CC-B681A397E2F9}" type="datetimeFigureOut">
              <a:rPr lang="en-US" smtClean="0"/>
              <a:pPr/>
              <a:t>3/11/14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D528E-FA15-CA4B-BF36-AA9F42C547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098A7-373E-7C4C-B6CC-B681A397E2F9}" type="datetimeFigureOut">
              <a:rPr lang="en-US" smtClean="0"/>
              <a:pPr/>
              <a:t>3/11/14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D528E-FA15-CA4B-BF36-AA9F42C547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098A7-373E-7C4C-B6CC-B681A397E2F9}" type="datetimeFigureOut">
              <a:rPr lang="en-US" smtClean="0"/>
              <a:pPr/>
              <a:t>3/11/14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D528E-FA15-CA4B-BF36-AA9F42C547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098A7-373E-7C4C-B6CC-B681A397E2F9}" type="datetimeFigureOut">
              <a:rPr lang="en-US" smtClean="0"/>
              <a:pPr/>
              <a:t>3/11/14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D528E-FA15-CA4B-BF36-AA9F42C547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098A7-373E-7C4C-B6CC-B681A397E2F9}" type="datetimeFigureOut">
              <a:rPr lang="en-US" smtClean="0"/>
              <a:pPr/>
              <a:t>3/11/14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D528E-FA15-CA4B-BF36-AA9F42C547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098A7-373E-7C4C-B6CC-B681A397E2F9}" type="datetimeFigureOut">
              <a:rPr lang="en-US" smtClean="0"/>
              <a:pPr/>
              <a:t>3/11/14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D528E-FA15-CA4B-BF36-AA9F42C547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098A7-373E-7C4C-B6CC-B681A397E2F9}" type="datetimeFigureOut">
              <a:rPr lang="en-US" smtClean="0"/>
              <a:pPr/>
              <a:t>3/11/14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D528E-FA15-CA4B-BF36-AA9F42C547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098A7-373E-7C4C-B6CC-B681A397E2F9}" type="datetimeFigureOut">
              <a:rPr lang="en-US" smtClean="0"/>
              <a:pPr/>
              <a:t>3/11/14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D528E-FA15-CA4B-BF36-AA9F42C547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098A7-373E-7C4C-B6CC-B681A397E2F9}" type="datetimeFigureOut">
              <a:rPr lang="en-US" smtClean="0"/>
              <a:pPr/>
              <a:t>3/11/14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D528E-FA15-CA4B-BF36-AA9F42C547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3098A7-373E-7C4C-B6CC-B681A397E2F9}" type="datetimeFigureOut">
              <a:rPr lang="en-US" smtClean="0"/>
              <a:pPr/>
              <a:t>3/11/14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D528E-FA15-CA4B-BF36-AA9F42C547B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1.t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Relationship Id="rId3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Relationship Id="rId3" Type="http://schemas.openxmlformats.org/officeDocument/2006/relationships/image" Target="../media/image30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Relationship Id="rId3" Type="http://schemas.openxmlformats.org/officeDocument/2006/relationships/image" Target="../media/image3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Relationship Id="rId3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smosfield.t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8" t="52300" r="36277" b="25477"/>
          <a:stretch/>
        </p:blipFill>
        <p:spPr>
          <a:xfrm>
            <a:off x="-23060" y="0"/>
            <a:ext cx="9296415" cy="6869621"/>
          </a:xfrm>
          <a:prstGeom prst="rect">
            <a:avLst/>
          </a:prstGeom>
          <a:effectLst/>
        </p:spPr>
      </p:pic>
      <p:pic>
        <p:nvPicPr>
          <p:cNvPr id="5" name="Picture 4" descr="etg_spec_l2500-5500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2" t="8783" r="5322" b="19393"/>
          <a:stretch/>
        </p:blipFill>
        <p:spPr>
          <a:xfrm>
            <a:off x="85795" y="832922"/>
            <a:ext cx="8946787" cy="5773947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06702" y="216606"/>
            <a:ext cx="7237334" cy="7768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 smtClean="0">
                <a:solidFill>
                  <a:schemeClr val="bg1"/>
                </a:solidFill>
              </a:rPr>
              <a:t>Extragalactic Archeology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02618" y="5666237"/>
            <a:ext cx="1895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Charlie Conroy</a:t>
            </a:r>
          </a:p>
          <a:p>
            <a:pPr algn="r"/>
            <a:r>
              <a:rPr lang="en-US" dirty="0" smtClean="0">
                <a:solidFill>
                  <a:srgbClr val="FFFFFF"/>
                </a:solidFill>
              </a:rPr>
              <a:t>UC Santa Cruz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06702" y="832922"/>
            <a:ext cx="3677747" cy="7768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 smtClean="0">
                <a:solidFill>
                  <a:schemeClr val="bg1"/>
                </a:solidFill>
              </a:rPr>
              <a:t>Galaxies in 14D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798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ges from Conroy gx final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5" t="28863" r="11778" b="26423"/>
          <a:stretch/>
        </p:blipFill>
        <p:spPr>
          <a:xfrm>
            <a:off x="354662" y="124652"/>
            <a:ext cx="8260204" cy="651166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38723" y="353786"/>
            <a:ext cx="7858769" cy="6195785"/>
            <a:chOff x="750659" y="353786"/>
            <a:chExt cx="7148737" cy="6195785"/>
          </a:xfrm>
        </p:grpSpPr>
        <p:sp>
          <p:nvSpPr>
            <p:cNvPr id="6" name="Rectangle 5"/>
            <p:cNvSpPr/>
            <p:nvPr/>
          </p:nvSpPr>
          <p:spPr>
            <a:xfrm>
              <a:off x="750659" y="353786"/>
              <a:ext cx="3748769" cy="6195785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150627" y="3456202"/>
              <a:ext cx="3748769" cy="3055257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45866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ecfit_sdss6_new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" t="7699" r="6662" b="2109"/>
          <a:stretch/>
        </p:blipFill>
        <p:spPr>
          <a:xfrm>
            <a:off x="169788" y="122252"/>
            <a:ext cx="8693211" cy="66812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76461" y="1592111"/>
            <a:ext cx="87993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/>
              <a:t>SDSS stack</a:t>
            </a:r>
            <a:endParaRPr lang="en-US" sz="1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341452" y="4983072"/>
            <a:ext cx="1010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i="1" dirty="0" err="1" smtClean="0">
                <a:solidFill>
                  <a:srgbClr val="0000FF"/>
                </a:solidFill>
              </a:rPr>
              <a:t>rms</a:t>
            </a:r>
            <a:r>
              <a:rPr lang="en-US" sz="1400" b="1" dirty="0" smtClean="0">
                <a:solidFill>
                  <a:srgbClr val="0000FF"/>
                </a:solidFill>
              </a:rPr>
              <a:t>=0.25%</a:t>
            </a:r>
            <a:endParaRPr lang="en-US" sz="14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eriodic_table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2" y="431463"/>
            <a:ext cx="9144000" cy="5995073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115180" y="2535366"/>
            <a:ext cx="3417162" cy="562881"/>
          </a:xfrm>
          <a:prstGeom prst="roundRect">
            <a:avLst/>
          </a:prstGeom>
          <a:noFill/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6"/>
          <p:cNvGrpSpPr/>
          <p:nvPr/>
        </p:nvGrpSpPr>
        <p:grpSpPr>
          <a:xfrm>
            <a:off x="700825" y="1438474"/>
            <a:ext cx="8170166" cy="1630905"/>
            <a:chOff x="700825" y="1438474"/>
            <a:chExt cx="8170166" cy="1630905"/>
          </a:xfrm>
        </p:grpSpPr>
        <p:sp>
          <p:nvSpPr>
            <p:cNvPr id="9" name="Rounded Rectangle 8"/>
            <p:cNvSpPr/>
            <p:nvPr/>
          </p:nvSpPr>
          <p:spPr>
            <a:xfrm>
              <a:off x="700825" y="2001353"/>
              <a:ext cx="482616" cy="534013"/>
            </a:xfrm>
            <a:prstGeom prst="roundRect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700825" y="2535366"/>
              <a:ext cx="482616" cy="534013"/>
            </a:xfrm>
            <a:prstGeom prst="roundRect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7418150" y="1438474"/>
              <a:ext cx="482616" cy="534013"/>
            </a:xfrm>
            <a:prstGeom prst="roundRect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6465625" y="2001353"/>
              <a:ext cx="482616" cy="534013"/>
            </a:xfrm>
            <a:prstGeom prst="roundRect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8388375" y="1438474"/>
              <a:ext cx="482616" cy="534013"/>
            </a:xfrm>
            <a:prstGeom prst="roundRect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7418150" y="2001353"/>
              <a:ext cx="482616" cy="534013"/>
            </a:xfrm>
            <a:prstGeom prst="roundRect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1651806" y="2535366"/>
              <a:ext cx="482616" cy="534013"/>
            </a:xfrm>
            <a:prstGeom prst="roundRect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7"/>
          <p:cNvGrpSpPr/>
          <p:nvPr/>
        </p:nvGrpSpPr>
        <p:grpSpPr>
          <a:xfrm>
            <a:off x="700825" y="1433661"/>
            <a:ext cx="7687550" cy="4121428"/>
            <a:chOff x="700825" y="1433661"/>
            <a:chExt cx="7687550" cy="4121428"/>
          </a:xfrm>
        </p:grpSpPr>
        <p:sp>
          <p:nvSpPr>
            <p:cNvPr id="5" name="Rounded Rectangle 4"/>
            <p:cNvSpPr/>
            <p:nvPr/>
          </p:nvSpPr>
          <p:spPr>
            <a:xfrm>
              <a:off x="6465625" y="1433661"/>
              <a:ext cx="952525" cy="567692"/>
            </a:xfrm>
            <a:prstGeom prst="roundRect">
              <a:avLst/>
            </a:prstGeom>
            <a:noFill/>
            <a:ln w="38100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700825" y="3088625"/>
              <a:ext cx="482616" cy="1125762"/>
            </a:xfrm>
            <a:prstGeom prst="roundRect">
              <a:avLst/>
            </a:prstGeom>
            <a:noFill/>
            <a:ln w="38100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1183441" y="3088625"/>
              <a:ext cx="482616" cy="1125762"/>
            </a:xfrm>
            <a:prstGeom prst="roundRect">
              <a:avLst/>
            </a:prstGeom>
            <a:noFill/>
            <a:ln w="38100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1666057" y="3079001"/>
              <a:ext cx="482616" cy="596560"/>
            </a:xfrm>
            <a:prstGeom prst="roundRect">
              <a:avLst/>
            </a:prstGeom>
            <a:noFill/>
            <a:ln w="38100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1675678" y="4958529"/>
              <a:ext cx="482616" cy="596560"/>
            </a:xfrm>
            <a:prstGeom prst="roundRect">
              <a:avLst/>
            </a:prstGeom>
            <a:noFill/>
            <a:ln w="38100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7900766" y="1433661"/>
              <a:ext cx="487609" cy="538826"/>
            </a:xfrm>
            <a:prstGeom prst="roundRect">
              <a:avLst/>
            </a:prstGeom>
            <a:noFill/>
            <a:ln w="38100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8"/>
          <p:cNvGrpSpPr/>
          <p:nvPr/>
        </p:nvGrpSpPr>
        <p:grpSpPr>
          <a:xfrm>
            <a:off x="218209" y="3088625"/>
            <a:ext cx="5796749" cy="2427976"/>
            <a:chOff x="218209" y="3088625"/>
            <a:chExt cx="5796749" cy="2427976"/>
          </a:xfrm>
        </p:grpSpPr>
        <p:sp>
          <p:nvSpPr>
            <p:cNvPr id="16" name="Rounded Rectangle 15"/>
            <p:cNvSpPr/>
            <p:nvPr/>
          </p:nvSpPr>
          <p:spPr>
            <a:xfrm>
              <a:off x="4077959" y="4982588"/>
              <a:ext cx="482616" cy="534013"/>
            </a:xfrm>
            <a:prstGeom prst="roundRect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3595343" y="4982588"/>
              <a:ext cx="482616" cy="534013"/>
            </a:xfrm>
            <a:prstGeom prst="roundRect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5532342" y="4982588"/>
              <a:ext cx="482616" cy="534013"/>
            </a:xfrm>
            <a:prstGeom prst="roundRect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634739" y="4982588"/>
              <a:ext cx="482616" cy="534013"/>
            </a:xfrm>
            <a:prstGeom prst="roundRect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218209" y="3088625"/>
              <a:ext cx="482616" cy="534013"/>
            </a:xfrm>
            <a:prstGeom prst="roundRect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5020857" y="3098247"/>
              <a:ext cx="482616" cy="534013"/>
            </a:xfrm>
            <a:prstGeom prst="roundRect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4541333" y="3670752"/>
              <a:ext cx="482616" cy="534013"/>
            </a:xfrm>
            <a:prstGeom prst="roundRect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4068338" y="3098247"/>
              <a:ext cx="482616" cy="534013"/>
            </a:xfrm>
            <a:prstGeom prst="roundRect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/>
          <p:cNvSpPr/>
          <p:nvPr/>
        </p:nvSpPr>
        <p:spPr>
          <a:xfrm>
            <a:off x="1460500" y="1279071"/>
            <a:ext cx="4042973" cy="10704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824180" y="1357659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SN II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24180" y="1676954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SN </a:t>
            </a:r>
            <a:r>
              <a:rPr lang="en-US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Ia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8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736355" y="1358850"/>
            <a:ext cx="7251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9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AGB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9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561186" y="1676954"/>
            <a:ext cx="18049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 (r-process)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8" grpId="0"/>
      <p:bldP spid="30" grpId="0"/>
      <p:bldP spid="31" grpId="0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fr_time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998" y="1051379"/>
            <a:ext cx="7315200" cy="54864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75779" y="256496"/>
            <a:ext cx="6007037" cy="5953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Insights from Abundance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Patterns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868362"/>
            <a:ext cx="4463143" cy="1588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2530914" y="1913164"/>
            <a:ext cx="1469585" cy="3918857"/>
          </a:xfrm>
          <a:prstGeom prst="rect">
            <a:avLst/>
          </a:prstGeom>
          <a:solidFill>
            <a:srgbClr val="FF0000">
              <a:alpha val="6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07474" y="3573236"/>
            <a:ext cx="1941285" cy="2249714"/>
          </a:xfrm>
          <a:prstGeom prst="rect">
            <a:avLst/>
          </a:prstGeom>
          <a:solidFill>
            <a:srgbClr val="0000FF">
              <a:alpha val="4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211067" y="4789714"/>
            <a:ext cx="2472433" cy="1042307"/>
          </a:xfrm>
          <a:prstGeom prst="rect">
            <a:avLst/>
          </a:prstGeom>
          <a:solidFill>
            <a:srgbClr val="008000">
              <a:alpha val="4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603504" y="2394855"/>
            <a:ext cx="1342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SNe II</a:t>
            </a:r>
          </a:p>
          <a:p>
            <a:pPr algn="ctr"/>
            <a:r>
              <a:rPr lang="en-US" b="1" dirty="0" smtClean="0">
                <a:latin typeface="Symbol" charset="2"/>
                <a:cs typeface="Symbol" charset="2"/>
              </a:rPr>
              <a:t>(a)</a:t>
            </a:r>
            <a:endParaRPr lang="en-US" b="1" dirty="0">
              <a:latin typeface="Symbol" charset="2"/>
              <a:cs typeface="Symbol" charset="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04969" y="3648678"/>
            <a:ext cx="19412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AGB</a:t>
            </a:r>
          </a:p>
          <a:p>
            <a:pPr algn="ctr"/>
            <a:r>
              <a:rPr lang="en-US" b="1" dirty="0" smtClean="0"/>
              <a:t>(main s-process, CN, F)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370285" y="4883040"/>
            <a:ext cx="2304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SNe </a:t>
            </a:r>
            <a:r>
              <a:rPr lang="en-US" b="1" dirty="0" err="1" smtClean="0"/>
              <a:t>Ia</a:t>
            </a:r>
            <a:endParaRPr lang="en-US" b="1" dirty="0" smtClean="0"/>
          </a:p>
          <a:p>
            <a:pPr algn="ctr"/>
            <a:r>
              <a:rPr lang="en-US" b="1" dirty="0" smtClean="0"/>
              <a:t>(Fe-peak)</a:t>
            </a:r>
            <a:endParaRPr lang="en-US" b="1" dirty="0"/>
          </a:p>
        </p:txBody>
      </p:sp>
      <p:sp>
        <p:nvSpPr>
          <p:cNvPr id="16" name="Rectangle 15"/>
          <p:cNvSpPr/>
          <p:nvPr/>
        </p:nvSpPr>
        <p:spPr>
          <a:xfrm>
            <a:off x="1146637" y="3002643"/>
            <a:ext cx="268507" cy="12028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-187904" y="3289691"/>
            <a:ext cx="2630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Rate</a:t>
            </a:r>
            <a:endParaRPr lang="en-US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lpha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786" y="761240"/>
            <a:ext cx="7165526" cy="597127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75780" y="256496"/>
            <a:ext cx="3334650" cy="5953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charset="2"/>
                <a:ea typeface="+mj-ea"/>
                <a:cs typeface="Symbol" charset="2"/>
              </a:rPr>
              <a:t>a</a:t>
            </a:r>
            <a:r>
              <a:rPr lang="en-US" sz="3000" b="1" dirty="0" smtClean="0">
                <a:latin typeface="+mj-lt"/>
                <a:ea typeface="+mj-ea"/>
                <a:cs typeface="+mj-cs"/>
              </a:rPr>
              <a:t>-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elements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868362"/>
            <a:ext cx="4463143" cy="1588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 rot="20313997">
            <a:off x="5900966" y="1672005"/>
            <a:ext cx="879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[O/Fe]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20834015">
            <a:off x="5951135" y="2223130"/>
            <a:ext cx="999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[Mg/Fe]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067507" y="4109364"/>
            <a:ext cx="879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[Ca/Fe]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37582" y="3450385"/>
            <a:ext cx="879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[Ti/Fe]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331360" y="1533075"/>
            <a:ext cx="1868711" cy="13088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219221" y="6415578"/>
            <a:ext cx="27081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Conroy, Graves, van </a:t>
            </a:r>
            <a:r>
              <a:rPr lang="en-US" sz="1200" dirty="0" err="1" smtClean="0"/>
              <a:t>Dokkum</a:t>
            </a:r>
            <a:r>
              <a:rPr lang="en-US" sz="1200" dirty="0" smtClean="0"/>
              <a:t> 2014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2331360" y="1505862"/>
            <a:ext cx="2467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SDSS early-type galaxies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219221" y="2630076"/>
            <a:ext cx="879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6600"/>
                </a:solidFill>
              </a:rPr>
              <a:t>[Si/Fe]</a:t>
            </a:r>
            <a:endParaRPr lang="en-US" b="1" dirty="0">
              <a:solidFill>
                <a:srgbClr val="FF66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fepeak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858" y="761241"/>
            <a:ext cx="7156454" cy="596371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75779" y="256496"/>
            <a:ext cx="4187363" cy="5953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</a:t>
            </a:r>
            <a:r>
              <a:rPr lang="en-US" sz="3000" b="1" noProof="0" dirty="0" smtClean="0">
                <a:latin typeface="+mj-lt"/>
                <a:ea typeface="+mj-ea"/>
                <a:cs typeface="+mj-cs"/>
              </a:rPr>
              <a:t>iron-peak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elements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868362"/>
            <a:ext cx="4463143" cy="1588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657280" y="1767167"/>
            <a:ext cx="973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[Co/Fe]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24390" y="3867015"/>
            <a:ext cx="861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[V/Fe]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15446" y="4473632"/>
            <a:ext cx="861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[Cr/Fe]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95920" y="3423162"/>
            <a:ext cx="1063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[</a:t>
            </a:r>
            <a:r>
              <a:rPr lang="en-US" b="1" dirty="0" err="1" smtClean="0">
                <a:solidFill>
                  <a:srgbClr val="008000"/>
                </a:solidFill>
              </a:rPr>
              <a:t>Mn</a:t>
            </a:r>
            <a:r>
              <a:rPr lang="en-US" b="1" dirty="0" smtClean="0">
                <a:solidFill>
                  <a:srgbClr val="008000"/>
                </a:solidFill>
              </a:rPr>
              <a:t>/Fe]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59090" y="3229425"/>
            <a:ext cx="908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6600"/>
                </a:solidFill>
              </a:rPr>
              <a:t>[Ni/Fe]</a:t>
            </a:r>
            <a:endParaRPr lang="en-US" b="1" dirty="0">
              <a:solidFill>
                <a:srgbClr val="FF66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331360" y="1533075"/>
            <a:ext cx="1868711" cy="13088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219221" y="6415578"/>
            <a:ext cx="27081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Conroy, Graves, van </a:t>
            </a:r>
            <a:r>
              <a:rPr lang="en-US" sz="1200" dirty="0" err="1" smtClean="0"/>
              <a:t>Dokkum</a:t>
            </a:r>
            <a:r>
              <a:rPr lang="en-US" sz="1200" dirty="0" smtClean="0"/>
              <a:t> 2014</a:t>
            </a:r>
            <a:endParaRPr lang="en-US" sz="1200" dirty="0"/>
          </a:p>
        </p:txBody>
      </p:sp>
      <p:sp>
        <p:nvSpPr>
          <p:cNvPr id="2" name="Rectangle 1"/>
          <p:cNvSpPr/>
          <p:nvPr/>
        </p:nvSpPr>
        <p:spPr>
          <a:xfrm>
            <a:off x="2186609" y="3867015"/>
            <a:ext cx="5099567" cy="738115"/>
          </a:xfrm>
          <a:prstGeom prst="rect">
            <a:avLst/>
          </a:prstGeom>
          <a:solidFill>
            <a:srgbClr val="3366FF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Brace 2"/>
          <p:cNvSpPr/>
          <p:nvPr/>
        </p:nvSpPr>
        <p:spPr>
          <a:xfrm>
            <a:off x="7399130" y="3867015"/>
            <a:ext cx="165653" cy="738115"/>
          </a:xfrm>
          <a:prstGeom prst="rightBrace">
            <a:avLst>
              <a:gd name="adj1" fmla="val 40333"/>
              <a:gd name="adj2" fmla="val 50000"/>
            </a:avLst>
          </a:prstGeom>
          <a:noFill/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564784" y="3975652"/>
            <a:ext cx="1362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0.05 </a:t>
            </a:r>
            <a:r>
              <a:rPr lang="en-US" sz="1400" dirty="0" err="1" smtClean="0"/>
              <a:t>dex</a:t>
            </a:r>
            <a:r>
              <a:rPr lang="en-US" sz="1400" dirty="0" smtClean="0"/>
              <a:t> sys uncertainty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  <p:bldP spid="3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5-29 at 8.45.2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3" y="710397"/>
            <a:ext cx="8311457" cy="54280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19635" y="6415578"/>
            <a:ext cx="17560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 smtClean="0"/>
              <a:t>Nomoto</a:t>
            </a:r>
            <a:r>
              <a:rPr lang="en-US" sz="1400" dirty="0" smtClean="0"/>
              <a:t> et al. 1984</a:t>
            </a:r>
            <a:endParaRPr lang="en-US" sz="1400" dirty="0"/>
          </a:p>
        </p:txBody>
      </p:sp>
      <p:sp>
        <p:nvSpPr>
          <p:cNvPr id="6" name="Oval 5"/>
          <p:cNvSpPr/>
          <p:nvPr/>
        </p:nvSpPr>
        <p:spPr>
          <a:xfrm>
            <a:off x="6788729" y="2770909"/>
            <a:ext cx="658091" cy="658091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466273" y="958273"/>
            <a:ext cx="345209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SN </a:t>
            </a:r>
            <a:r>
              <a:rPr lang="en-US" sz="2400" b="1" dirty="0" err="1" smtClean="0">
                <a:solidFill>
                  <a:srgbClr val="FF0000"/>
                </a:solidFill>
              </a:rPr>
              <a:t>Ia</a:t>
            </a:r>
            <a:r>
              <a:rPr lang="en-US" sz="2400" b="1" dirty="0" smtClean="0">
                <a:solidFill>
                  <a:srgbClr val="FF0000"/>
                </a:solidFill>
              </a:rPr>
              <a:t> Yields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261147" y="1864924"/>
            <a:ext cx="658091" cy="658091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464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4-02-23 at 3.15.5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697" y="932027"/>
            <a:ext cx="6422367" cy="57756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4870" y="327222"/>
            <a:ext cx="5391459" cy="580941"/>
          </a:xfrm>
        </p:spPr>
        <p:txBody>
          <a:bodyPr>
            <a:normAutofit/>
          </a:bodyPr>
          <a:lstStyle/>
          <a:p>
            <a:r>
              <a:rPr lang="en-US" sz="2600" dirty="0" smtClean="0"/>
              <a:t>The abundance pattern of the Sun</a:t>
            </a:r>
            <a:endParaRPr lang="en-US" sz="2600" dirty="0"/>
          </a:p>
        </p:txBody>
      </p:sp>
      <p:sp>
        <p:nvSpPr>
          <p:cNvPr id="5" name="TextBox 4"/>
          <p:cNvSpPr txBox="1"/>
          <p:nvPr/>
        </p:nvSpPr>
        <p:spPr>
          <a:xfrm>
            <a:off x="6463629" y="6494156"/>
            <a:ext cx="25333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 smtClean="0"/>
              <a:t>Asplund</a:t>
            </a:r>
            <a:r>
              <a:rPr lang="en-US" sz="1200" dirty="0" smtClean="0"/>
              <a:t> et al. 2009 (ARAA)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3311600" y="1319456"/>
            <a:ext cx="3683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/>
              <a:t>Based on data of extraordinary quality (R&gt;100,000 spectra)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924857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llelems2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66" y="912096"/>
            <a:ext cx="8900769" cy="39542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17138" y="1967138"/>
            <a:ext cx="226615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Based on R</a:t>
            </a:r>
            <a:r>
              <a:rPr lang="en-US" sz="1500" dirty="0" smtClean="0">
                <a:latin typeface="Times"/>
                <a:cs typeface="Times"/>
              </a:rPr>
              <a:t>~</a:t>
            </a:r>
            <a:r>
              <a:rPr lang="en-US" sz="1500" dirty="0" smtClean="0"/>
              <a:t>1000 spectra</a:t>
            </a:r>
            <a:endParaRPr lang="en-US" sz="15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030514_sntest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1" t="6213" r="7866" b="46935"/>
          <a:stretch/>
        </p:blipFill>
        <p:spPr>
          <a:xfrm>
            <a:off x="117838" y="2259169"/>
            <a:ext cx="8864133" cy="269384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782" y="1147936"/>
            <a:ext cx="8136704" cy="1169707"/>
          </a:xfrm>
        </p:spPr>
        <p:txBody>
          <a:bodyPr>
            <a:normAutofit/>
          </a:bodyPr>
          <a:lstStyle/>
          <a:p>
            <a:r>
              <a:rPr lang="en-US" sz="2000" dirty="0" smtClean="0"/>
              <a:t>Prior limitation was S/N (previous techniques required S/N</a:t>
            </a:r>
            <a:r>
              <a:rPr lang="en-US" sz="2000" dirty="0" smtClean="0">
                <a:latin typeface="Times"/>
                <a:cs typeface="Times"/>
              </a:rPr>
              <a:t>~</a:t>
            </a:r>
            <a:r>
              <a:rPr lang="en-US" sz="2000" dirty="0" smtClean="0"/>
              <a:t>100)</a:t>
            </a:r>
          </a:p>
          <a:p>
            <a:r>
              <a:rPr lang="en-US" sz="2000" dirty="0" smtClean="0"/>
              <a:t>Full spectrum fitting allows us to extract parameters at much lower S/N</a:t>
            </a:r>
          </a:p>
          <a:p>
            <a:pPr lvl="1"/>
            <a:r>
              <a:rPr lang="en-US" sz="1600" dirty="0" smtClean="0"/>
              <a:t>Precise age </a:t>
            </a:r>
            <a:r>
              <a:rPr lang="en-US" sz="1600" dirty="0" smtClean="0"/>
              <a:t>and [Fe/H] to S/N=10, Mg, C, N, </a:t>
            </a:r>
            <a:r>
              <a:rPr lang="en-US" sz="1600" dirty="0" err="1" smtClean="0"/>
              <a:t>Ca</a:t>
            </a:r>
            <a:r>
              <a:rPr lang="en-US" sz="1600" dirty="0" smtClean="0"/>
              <a:t> to S/N=20</a:t>
            </a:r>
            <a:endParaRPr lang="en-US" sz="16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14875" y="247230"/>
            <a:ext cx="6702550" cy="5937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 smtClean="0">
                <a:latin typeface="+mj-lt"/>
                <a:ea typeface="+mj-ea"/>
                <a:cs typeface="+mj-cs"/>
              </a:rPr>
              <a:t>The Low(</a:t>
            </a:r>
            <a:r>
              <a:rPr lang="en-US" sz="3000" b="1" dirty="0" err="1" smtClean="0">
                <a:latin typeface="+mj-lt"/>
                <a:ea typeface="+mj-ea"/>
                <a:cs typeface="+mj-cs"/>
              </a:rPr>
              <a:t>er</a:t>
            </a:r>
            <a:r>
              <a:rPr lang="en-US" sz="3000" b="1" dirty="0" smtClean="0">
                <a:latin typeface="+mj-lt"/>
                <a:ea typeface="+mj-ea"/>
                <a:cs typeface="+mj-cs"/>
              </a:rPr>
              <a:t>) S/N 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Frontier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868362"/>
            <a:ext cx="5105400" cy="1588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47466" y="5013265"/>
            <a:ext cx="83345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Opens up many new frontiers: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High redshift universe</a:t>
            </a:r>
          </a:p>
          <a:p>
            <a:pPr marL="285750" indent="-285750">
              <a:buFont typeface="Arial"/>
              <a:buChar char="•"/>
            </a:pPr>
            <a:r>
              <a:rPr lang="en-US" sz="2000" i="1" dirty="0" smtClean="0"/>
              <a:t>Low surface brightness galaxy outskirts (relevant for this conf.)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&gt;100,000 “low S/N” SDSS/BOSS, etc. spectra</a:t>
            </a:r>
          </a:p>
        </p:txBody>
      </p:sp>
    </p:spTree>
    <p:extLst>
      <p:ext uri="{BB962C8B-B14F-4D97-AF65-F5344CB8AC3E}">
        <p14:creationId xmlns:p14="http://schemas.microsoft.com/office/powerpoint/2010/main" val="4233650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719" y="1501662"/>
            <a:ext cx="4965681" cy="3744860"/>
          </a:xfrm>
        </p:spPr>
        <p:txBody>
          <a:bodyPr>
            <a:normAutofit/>
          </a:bodyPr>
          <a:lstStyle/>
          <a:p>
            <a:pPr marL="174625" indent="0">
              <a:buNone/>
            </a:pPr>
            <a:r>
              <a:rPr lang="en-US" sz="2000" b="1" dirty="0" smtClean="0">
                <a:solidFill>
                  <a:srgbClr val="0000FF"/>
                </a:solidFill>
              </a:rPr>
              <a:t>Big Questions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 smtClean="0"/>
              <a:t>How do they form?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 smtClean="0"/>
              <a:t>How do remarkably uniform objects emerge from such violent histories?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/>
              <a:t>What information is stored in the radial variation in stellar properties</a:t>
            </a:r>
            <a:r>
              <a:rPr lang="en-US" sz="1600" dirty="0" smtClean="0"/>
              <a:t>?</a:t>
            </a:r>
          </a:p>
          <a:p>
            <a:pPr marL="800100" lvl="1" indent="-342900">
              <a:buFont typeface="+mj-lt"/>
              <a:buAutoNum type="arabicPeriod"/>
            </a:pPr>
            <a:endParaRPr lang="en-US" sz="1600" dirty="0" smtClean="0"/>
          </a:p>
          <a:p>
            <a:pPr marL="800100" lvl="1" indent="-342900">
              <a:buFont typeface="+mj-lt"/>
              <a:buAutoNum type="arabicPeriod"/>
            </a:pPr>
            <a:r>
              <a:rPr lang="en-US" sz="1600" dirty="0" smtClean="0"/>
              <a:t>What do their present-day properties tell us about their formation epochs?</a:t>
            </a:r>
          </a:p>
          <a:p>
            <a:pPr marL="1200150" lvl="2" indent="-342900"/>
            <a:r>
              <a:rPr lang="en-US" sz="1400" dirty="0" smtClean="0">
                <a:solidFill>
                  <a:srgbClr val="800000"/>
                </a:solidFill>
              </a:rPr>
              <a:t>“extragalactic archeology”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 smtClean="0"/>
              <a:t>How do we connect galaxies across epochs?</a:t>
            </a:r>
          </a:p>
          <a:p>
            <a:pPr marL="1200150" lvl="2" indent="-342900"/>
            <a:r>
              <a:rPr lang="en-US" sz="1400" i="1" dirty="0" smtClean="0">
                <a:solidFill>
                  <a:srgbClr val="800000"/>
                </a:solidFill>
              </a:rPr>
              <a:t>“extragalactic chemical tagging”</a:t>
            </a:r>
          </a:p>
          <a:p>
            <a:endParaRPr lang="en-US" sz="17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57629" y="279626"/>
            <a:ext cx="4036786" cy="806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Early-Type Galaxies: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Formation &amp; Evolution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094942"/>
            <a:ext cx="5105400" cy="1588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m87_gendler_f.jpg"/>
          <p:cNvPicPr>
            <a:picLocks noChangeAspect="1"/>
          </p:cNvPicPr>
          <p:nvPr/>
        </p:nvPicPr>
        <p:blipFill>
          <a:blip r:embed="rId2"/>
          <a:srcRect l="26876" t="5673" r="25798" b="8985"/>
          <a:stretch>
            <a:fillRect/>
          </a:stretch>
        </p:blipFill>
        <p:spPr>
          <a:xfrm rot="16200000">
            <a:off x="5857266" y="-231323"/>
            <a:ext cx="2935515" cy="3507014"/>
          </a:xfrm>
          <a:prstGeom prst="rect">
            <a:avLst/>
          </a:prstGeom>
        </p:spPr>
      </p:pic>
      <p:pic>
        <p:nvPicPr>
          <p:cNvPr id="7" name="Picture 6" descr="cosmosfield.t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8" t="61006" r="57947" b="25477"/>
          <a:stretch/>
        </p:blipFill>
        <p:spPr>
          <a:xfrm rot="16200000">
            <a:off x="5831620" y="3512488"/>
            <a:ext cx="2974974" cy="3473096"/>
          </a:xfrm>
          <a:prstGeom prst="rect">
            <a:avLst/>
          </a:prstGeom>
          <a:effectLst/>
        </p:spPr>
      </p:pic>
      <p:cxnSp>
        <p:nvCxnSpPr>
          <p:cNvPr id="8" name="Straight Arrow Connector 7"/>
          <p:cNvCxnSpPr/>
          <p:nvPr/>
        </p:nvCxnSpPr>
        <p:spPr>
          <a:xfrm flipV="1">
            <a:off x="7343913" y="2341217"/>
            <a:ext cx="0" cy="2208696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974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14875" y="247230"/>
            <a:ext cx="6702550" cy="5937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 smtClean="0">
                <a:latin typeface="+mj-lt"/>
                <a:ea typeface="+mj-ea"/>
                <a:cs typeface="+mj-cs"/>
              </a:rPr>
              <a:t>The AGES Survey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868362"/>
            <a:ext cx="5105400" cy="1588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ges_ssfrcut_ssfr_logM_all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6" r="8111"/>
          <a:stretch/>
        </p:blipFill>
        <p:spPr>
          <a:xfrm>
            <a:off x="4918020" y="3444300"/>
            <a:ext cx="4115028" cy="31375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4874" y="1357640"/>
            <a:ext cx="417364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7.7 </a:t>
            </a:r>
            <a:r>
              <a:rPr lang="en-US" dirty="0" err="1" smtClean="0"/>
              <a:t>sq</a:t>
            </a:r>
            <a:r>
              <a:rPr lang="en-US" dirty="0" smtClean="0"/>
              <a:t> </a:t>
            </a:r>
            <a:r>
              <a:rPr lang="en-US" dirty="0" err="1" smtClean="0"/>
              <a:t>deg</a:t>
            </a:r>
            <a:r>
              <a:rPr lang="en-US" dirty="0" smtClean="0"/>
              <a:t> spectroscopic survey of the </a:t>
            </a:r>
            <a:r>
              <a:rPr lang="en-US" dirty="0" err="1" smtClean="0"/>
              <a:t>Bootes</a:t>
            </a:r>
            <a:r>
              <a:rPr lang="en-US" dirty="0" smtClean="0"/>
              <a:t> field in the NOAO Deep-Wide Field Survey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I&lt;20 selection; 0.1&lt;z&lt;0.7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23,000 redshifts via MMT/</a:t>
            </a:r>
            <a:r>
              <a:rPr lang="en-US" dirty="0" err="1" smtClean="0"/>
              <a:t>Hectospec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13 band photometric SED fitting </a:t>
            </a:r>
          </a:p>
          <a:p>
            <a:r>
              <a:rPr lang="en-US" dirty="0"/>
              <a:t>	</a:t>
            </a:r>
            <a:r>
              <a:rPr lang="en-US" dirty="0" smtClean="0"/>
              <a:t>(GALEX, SDSS, IRAC, etc.)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Typical continuum S/N of 5-10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Stack spectra in bins of z, </a:t>
            </a:r>
            <a:r>
              <a:rPr lang="en-US" dirty="0" err="1" smtClean="0"/>
              <a:t>logM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 rot="433868">
            <a:off x="5889824" y="5288229"/>
            <a:ext cx="2813538" cy="766409"/>
          </a:xfrm>
          <a:prstGeom prst="ellipse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528684">
            <a:off x="6603465" y="4941518"/>
            <a:ext cx="1722496" cy="323165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rgbClr val="0000FF"/>
                </a:solidFill>
              </a:rPr>
              <a:t>q</a:t>
            </a:r>
            <a:r>
              <a:rPr lang="en-US" sz="1500" b="1" dirty="0" smtClean="0">
                <a:solidFill>
                  <a:srgbClr val="0000FF"/>
                </a:solidFill>
              </a:rPr>
              <a:t>uiescent selection</a:t>
            </a:r>
            <a:endParaRPr lang="en-US" sz="1500" b="1" dirty="0">
              <a:solidFill>
                <a:srgbClr val="0000FF"/>
              </a:solidFill>
            </a:endParaRPr>
          </a:p>
        </p:txBody>
      </p:sp>
      <p:pic>
        <p:nvPicPr>
          <p:cNvPr id="2" name="Picture 1" descr="Screen Shot 2014-02-23 at 9.27.2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271" y="209874"/>
            <a:ext cx="4093679" cy="301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02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ges_z0.550.7_massbin4_newstacks_bestfit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" t="7294" r="7199" b="2504"/>
          <a:stretch/>
        </p:blipFill>
        <p:spPr>
          <a:xfrm>
            <a:off x="996232" y="1184810"/>
            <a:ext cx="7203534" cy="537346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14875" y="247230"/>
            <a:ext cx="6702550" cy="5937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noProof="0" dirty="0" smtClean="0">
                <a:latin typeface="+mj-lt"/>
                <a:ea typeface="+mj-ea"/>
                <a:cs typeface="+mj-cs"/>
              </a:rPr>
              <a:t>Quiescent Galaxies at z</a:t>
            </a:r>
            <a:r>
              <a:rPr lang="en-US" sz="3000" b="1" noProof="0" dirty="0" smtClean="0">
                <a:latin typeface="Times"/>
                <a:ea typeface="+mj-ea"/>
                <a:cs typeface="Times"/>
              </a:rPr>
              <a:t>~</a:t>
            </a:r>
            <a:r>
              <a:rPr lang="en-US" sz="3000" b="1" noProof="0" dirty="0" smtClean="0">
                <a:latin typeface="+mj-lt"/>
                <a:ea typeface="+mj-ea"/>
                <a:cs typeface="+mj-cs"/>
              </a:rPr>
              <a:t>0.7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868362"/>
            <a:ext cx="5105400" cy="1588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 rot="16200000">
            <a:off x="641297" y="5153135"/>
            <a:ext cx="122861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Ratio (%)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666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14874" y="247230"/>
            <a:ext cx="8114793" cy="5937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Passive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Evolution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of Massive Galaxies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868362"/>
            <a:ext cx="5105400" cy="1588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880087" y="6415947"/>
            <a:ext cx="20765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J. Choi, Conroy et al. in prep</a:t>
            </a:r>
            <a:endParaRPr lang="en-US" sz="1200" dirty="0"/>
          </a:p>
        </p:txBody>
      </p:sp>
      <p:sp>
        <p:nvSpPr>
          <p:cNvPr id="7" name="Rectangle 6"/>
          <p:cNvSpPr/>
          <p:nvPr/>
        </p:nvSpPr>
        <p:spPr>
          <a:xfrm>
            <a:off x="4855072" y="5124536"/>
            <a:ext cx="595645" cy="235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20419" y="5051887"/>
            <a:ext cx="595645" cy="235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8005" y="1543769"/>
            <a:ext cx="25926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Massive galaxies have been passively evolving since z=0.7 (half the age of the universe)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3038309" y="1323033"/>
            <a:ext cx="5918282" cy="5092914"/>
            <a:chOff x="2800620" y="1021073"/>
            <a:chExt cx="5918282" cy="5092914"/>
          </a:xfrm>
        </p:grpSpPr>
        <p:pic>
          <p:nvPicPr>
            <p:cNvPr id="2" name="Picture 1" descr="stellarage_ageu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63" b="50249"/>
            <a:stretch/>
          </p:blipFill>
          <p:spPr>
            <a:xfrm>
              <a:off x="2800620" y="1021073"/>
              <a:ext cx="5918282" cy="4136754"/>
            </a:xfrm>
            <a:prstGeom prst="rect">
              <a:avLst/>
            </a:prstGeom>
          </p:spPr>
        </p:pic>
        <p:pic>
          <p:nvPicPr>
            <p:cNvPr id="10" name="Picture 9" descr="stellarage_ageu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9561"/>
            <a:stretch/>
          </p:blipFill>
          <p:spPr>
            <a:xfrm>
              <a:off x="2800620" y="5097567"/>
              <a:ext cx="5918282" cy="10164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982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14874" y="247230"/>
            <a:ext cx="8114793" cy="5937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Passive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Evolution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of Massive Galaxies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868362"/>
            <a:ext cx="5105400" cy="1588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880087" y="6415947"/>
            <a:ext cx="20765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J. Choi, Conroy et al. in prep</a:t>
            </a:r>
            <a:endParaRPr lang="en-US" sz="1200" dirty="0"/>
          </a:p>
        </p:txBody>
      </p:sp>
      <p:sp>
        <p:nvSpPr>
          <p:cNvPr id="7" name="Rectangle 6"/>
          <p:cNvSpPr/>
          <p:nvPr/>
        </p:nvSpPr>
        <p:spPr>
          <a:xfrm>
            <a:off x="4855072" y="5124536"/>
            <a:ext cx="595645" cy="235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20419" y="5051887"/>
            <a:ext cx="595645" cy="235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8005" y="1543769"/>
            <a:ext cx="25926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Massive galaxies have been passively evolving since z=0.7 (half the age of the universe)</a:t>
            </a:r>
            <a:endParaRPr lang="en-US" dirty="0"/>
          </a:p>
        </p:txBody>
      </p:sp>
      <p:pic>
        <p:nvPicPr>
          <p:cNvPr id="3" name="Picture 2" descr="stellarage_ageu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87" r="3084" b="2896"/>
          <a:stretch/>
        </p:blipFill>
        <p:spPr>
          <a:xfrm>
            <a:off x="3043888" y="1474256"/>
            <a:ext cx="5684546" cy="466463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747873" y="1307472"/>
            <a:ext cx="4681794" cy="2362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735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ges_newstacks_emceenburn5e6_021714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4" t="52701" r="8411"/>
          <a:stretch/>
        </p:blipFill>
        <p:spPr>
          <a:xfrm>
            <a:off x="3215" y="4116160"/>
            <a:ext cx="8986837" cy="2522243"/>
          </a:xfrm>
          <a:prstGeom prst="rect">
            <a:avLst/>
          </a:prstGeom>
        </p:spPr>
      </p:pic>
      <p:pic>
        <p:nvPicPr>
          <p:cNvPr id="2" name="Picture 1" descr="ages_newstacks_emceenburn5e6_021714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4" t="7812" r="8411" b="47419"/>
          <a:stretch/>
        </p:blipFill>
        <p:spPr>
          <a:xfrm>
            <a:off x="0" y="1730349"/>
            <a:ext cx="8986837" cy="2387337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0" y="868362"/>
            <a:ext cx="5105400" cy="1588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104348" y="630582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685016" y="4218784"/>
            <a:ext cx="131417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>Nitrogen</a:t>
            </a:r>
            <a:endParaRPr lang="en-US" sz="15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745642" y="4218784"/>
            <a:ext cx="131417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>Calcium</a:t>
            </a:r>
            <a:endParaRPr lang="en-US" sz="15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31927" y="4218784"/>
            <a:ext cx="131417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>Carbon</a:t>
            </a:r>
            <a:endParaRPr lang="en-US" sz="1500" b="1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14875" y="247230"/>
            <a:ext cx="7161560" cy="5937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Evolution of Quiescent Galaxies to z</a:t>
            </a:r>
            <a:r>
              <a:rPr lang="en-US" sz="3000" b="1" dirty="0">
                <a:latin typeface="Times"/>
                <a:ea typeface="+mj-ea"/>
                <a:cs typeface="Times"/>
              </a:rPr>
              <a:t>=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0.7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80087" y="6455229"/>
            <a:ext cx="20765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J. Choi, Conroy et al. in prep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3685016" y="1918673"/>
            <a:ext cx="131417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>Iron</a:t>
            </a:r>
            <a:endParaRPr lang="en-US" sz="15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745642" y="1909490"/>
            <a:ext cx="131417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>Magnesium</a:t>
            </a:r>
            <a:endParaRPr lang="en-US" sz="15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38615" y="1018465"/>
            <a:ext cx="8052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No evidence for evolution in abundance patterns at fixed mass since z=0.7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Abundance patterns also consistent with </a:t>
            </a:r>
            <a:r>
              <a:rPr lang="en-US" i="1" dirty="0" smtClean="0"/>
              <a:t>passive evolution</a:t>
            </a:r>
            <a:endParaRPr lang="en-US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1946101" y="1909490"/>
            <a:ext cx="68864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b="1" dirty="0" smtClean="0"/>
              <a:t>Age</a:t>
            </a:r>
            <a:endParaRPr lang="en-US" sz="1500" b="1" dirty="0"/>
          </a:p>
        </p:txBody>
      </p:sp>
      <p:sp>
        <p:nvSpPr>
          <p:cNvPr id="17" name="Rectangle 16"/>
          <p:cNvSpPr/>
          <p:nvPr/>
        </p:nvSpPr>
        <p:spPr>
          <a:xfrm rot="20228349">
            <a:off x="6937149" y="2712403"/>
            <a:ext cx="1690332" cy="154333"/>
          </a:xfrm>
          <a:prstGeom prst="rect">
            <a:avLst/>
          </a:prstGeom>
          <a:solidFill>
            <a:srgbClr val="0000FF">
              <a:alpha val="52000"/>
            </a:srgb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864631" y="2914612"/>
            <a:ext cx="1690332" cy="154333"/>
          </a:xfrm>
          <a:prstGeom prst="rect">
            <a:avLst/>
          </a:prstGeom>
          <a:solidFill>
            <a:srgbClr val="0000FF">
              <a:alpha val="52000"/>
            </a:srgb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20228349">
            <a:off x="3901039" y="5077696"/>
            <a:ext cx="1690332" cy="154333"/>
          </a:xfrm>
          <a:prstGeom prst="rect">
            <a:avLst/>
          </a:prstGeom>
          <a:solidFill>
            <a:srgbClr val="0000FF">
              <a:alpha val="52000"/>
            </a:srgb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900741" y="5096587"/>
            <a:ext cx="1690332" cy="154333"/>
          </a:xfrm>
          <a:prstGeom prst="rect">
            <a:avLst/>
          </a:prstGeom>
          <a:solidFill>
            <a:srgbClr val="0000FF">
              <a:alpha val="52000"/>
            </a:srgb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 rot="20690562">
            <a:off x="819405" y="5287929"/>
            <a:ext cx="1690332" cy="154333"/>
          </a:xfrm>
          <a:prstGeom prst="rect">
            <a:avLst/>
          </a:prstGeom>
          <a:solidFill>
            <a:srgbClr val="0000FF">
              <a:alpha val="52000"/>
            </a:srgb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84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7" grpId="0" animBg="1"/>
      <p:bldP spid="19" grpId="0" animBg="1"/>
      <p:bldP spid="18" grpId="0" animBg="1"/>
      <p:bldP spid="21" grpId="0" animBg="1"/>
      <p:bldP spid="2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52" y="1158460"/>
            <a:ext cx="4930761" cy="5401366"/>
          </a:xfrm>
        </p:spPr>
        <p:txBody>
          <a:bodyPr>
            <a:normAutofit fontScale="85000" lnSpcReduction="10000"/>
          </a:bodyPr>
          <a:lstStyle/>
          <a:p>
            <a:pPr lvl="1"/>
            <a:r>
              <a:rPr lang="en-US" sz="2200" dirty="0" smtClean="0"/>
              <a:t>9 </a:t>
            </a:r>
            <a:r>
              <a:rPr lang="en-US" sz="2200" dirty="0"/>
              <a:t>nights this semester on Keck/DEIMOS</a:t>
            </a:r>
          </a:p>
          <a:p>
            <a:pPr lvl="1"/>
            <a:r>
              <a:rPr lang="en-US" sz="2200" dirty="0"/>
              <a:t>Very deep exposures of quiescent galaxies over </a:t>
            </a:r>
            <a:r>
              <a:rPr lang="en-US" sz="2200" dirty="0" smtClean="0"/>
              <a:t>0.4&lt;</a:t>
            </a:r>
            <a:r>
              <a:rPr lang="en-US" sz="2200" dirty="0"/>
              <a:t>z&lt;</a:t>
            </a:r>
            <a:r>
              <a:rPr lang="en-US" sz="2200" dirty="0" smtClean="0"/>
              <a:t>1.2</a:t>
            </a:r>
            <a:endParaRPr lang="en-US" sz="2200" dirty="0"/>
          </a:p>
          <a:p>
            <a:pPr lvl="2"/>
            <a:r>
              <a:rPr lang="en-US" sz="1800" dirty="0">
                <a:solidFill>
                  <a:srgbClr val="FF0000"/>
                </a:solidFill>
              </a:rPr>
              <a:t>8-32 </a:t>
            </a:r>
            <a:r>
              <a:rPr lang="en-US" sz="1800" dirty="0" err="1">
                <a:solidFill>
                  <a:srgbClr val="FF0000"/>
                </a:solidFill>
              </a:rPr>
              <a:t>hr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FF0000"/>
                </a:solidFill>
              </a:rPr>
              <a:t>exposures</a:t>
            </a:r>
          </a:p>
          <a:p>
            <a:pPr lvl="2"/>
            <a:r>
              <a:rPr lang="en-US" sz="1800" dirty="0" smtClean="0"/>
              <a:t>GOODS-N, COSMOS, EGS</a:t>
            </a:r>
            <a:endParaRPr lang="en-US" sz="1800" dirty="0"/>
          </a:p>
          <a:p>
            <a:pPr lvl="1"/>
            <a:r>
              <a:rPr lang="en-US" sz="2200" dirty="0"/>
              <a:t>Plans to extend the survey for 1-2 </a:t>
            </a:r>
            <a:r>
              <a:rPr lang="en-US" sz="2200" dirty="0" smtClean="0"/>
              <a:t>years</a:t>
            </a:r>
          </a:p>
          <a:p>
            <a:pPr lvl="1"/>
            <a:r>
              <a:rPr lang="en-US" sz="2200" dirty="0" smtClean="0">
                <a:latin typeface="Times"/>
                <a:cs typeface="Times"/>
              </a:rPr>
              <a:t>~</a:t>
            </a:r>
            <a:r>
              <a:rPr lang="en-US" sz="2200" dirty="0" smtClean="0"/>
              <a:t>500 spectra with &gt;8 </a:t>
            </a:r>
            <a:r>
              <a:rPr lang="en-US" sz="2200" dirty="0" err="1" smtClean="0"/>
              <a:t>hr</a:t>
            </a:r>
            <a:r>
              <a:rPr lang="en-US" sz="2200" dirty="0" smtClean="0"/>
              <a:t> </a:t>
            </a:r>
            <a:r>
              <a:rPr lang="en-US" sz="2200" dirty="0" err="1" smtClean="0"/>
              <a:t>exp</a:t>
            </a:r>
            <a:r>
              <a:rPr lang="en-US" sz="2200" dirty="0" smtClean="0"/>
              <a:t> </a:t>
            </a:r>
            <a:endParaRPr lang="en-US" sz="2200" dirty="0" smtClean="0"/>
          </a:p>
          <a:p>
            <a:pPr marL="457200" lvl="1" indent="0">
              <a:buNone/>
            </a:pPr>
            <a:r>
              <a:rPr lang="en-US" sz="2200" dirty="0"/>
              <a:t> </a:t>
            </a:r>
            <a:r>
              <a:rPr lang="en-US" sz="2200" dirty="0" smtClean="0"/>
              <a:t>      </a:t>
            </a:r>
            <a:r>
              <a:rPr lang="en-US" sz="2200" dirty="0" smtClean="0"/>
              <a:t>(</a:t>
            </a:r>
            <a:r>
              <a:rPr lang="en-US" sz="2200" dirty="0" smtClean="0">
                <a:latin typeface="Times"/>
                <a:cs typeface="Times"/>
              </a:rPr>
              <a:t>~</a:t>
            </a:r>
            <a:r>
              <a:rPr lang="en-US" sz="2200" dirty="0" smtClean="0"/>
              <a:t>100 with </a:t>
            </a:r>
            <a:r>
              <a:rPr lang="en-US" sz="2200" dirty="0" smtClean="0">
                <a:latin typeface="Times"/>
                <a:cs typeface="Times"/>
              </a:rPr>
              <a:t>~</a:t>
            </a:r>
            <a:r>
              <a:rPr lang="en-US" sz="2200" dirty="0" smtClean="0"/>
              <a:t>32 </a:t>
            </a:r>
            <a:r>
              <a:rPr lang="en-US" sz="2200" dirty="0" err="1" smtClean="0"/>
              <a:t>hr</a:t>
            </a:r>
            <a:r>
              <a:rPr lang="en-US" sz="2200" dirty="0" smtClean="0"/>
              <a:t> </a:t>
            </a:r>
            <a:r>
              <a:rPr lang="en-US" sz="2200" dirty="0" err="1" smtClean="0"/>
              <a:t>exp</a:t>
            </a:r>
            <a:r>
              <a:rPr lang="en-US" sz="2200" dirty="0" smtClean="0"/>
              <a:t>)</a:t>
            </a:r>
          </a:p>
          <a:p>
            <a:pPr lvl="1"/>
            <a:endParaRPr lang="en-US" sz="2800" dirty="0" smtClean="0"/>
          </a:p>
          <a:p>
            <a:r>
              <a:rPr lang="en-US" sz="2800" dirty="0" smtClean="0">
                <a:solidFill>
                  <a:srgbClr val="0000FF"/>
                </a:solidFill>
              </a:rPr>
              <a:t>Key Science Goals</a:t>
            </a:r>
          </a:p>
          <a:p>
            <a:pPr lvl="1"/>
            <a:r>
              <a:rPr lang="en-US" sz="2200" dirty="0" smtClean="0"/>
              <a:t>Evolution of </a:t>
            </a:r>
            <a:r>
              <a:rPr lang="en-US" sz="2200" i="1" dirty="0" smtClean="0"/>
              <a:t>stellar</a:t>
            </a:r>
            <a:r>
              <a:rPr lang="en-US" sz="2200" dirty="0" smtClean="0"/>
              <a:t> ages, metallicities, and abundance patterns over half of cosmic time</a:t>
            </a:r>
          </a:p>
          <a:p>
            <a:pPr lvl="1"/>
            <a:r>
              <a:rPr lang="en-US" sz="2200" dirty="0" smtClean="0"/>
              <a:t>Redshift evolution of stellar population </a:t>
            </a:r>
            <a:r>
              <a:rPr lang="en-US" sz="2200" i="1" dirty="0" smtClean="0"/>
              <a:t>gradients</a:t>
            </a:r>
          </a:p>
          <a:p>
            <a:pPr lvl="1"/>
            <a:r>
              <a:rPr lang="en-US" sz="2200" dirty="0" smtClean="0"/>
              <a:t>Characterize </a:t>
            </a:r>
            <a:r>
              <a:rPr lang="en-US" sz="2200" dirty="0" err="1" smtClean="0"/>
              <a:t>restframe</a:t>
            </a:r>
            <a:r>
              <a:rPr lang="en-US" sz="2200" dirty="0" smtClean="0"/>
              <a:t> UV spectra of quiescent galaxies</a:t>
            </a:r>
          </a:p>
          <a:p>
            <a:pPr lvl="1"/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868362"/>
            <a:ext cx="5105400" cy="1588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 txBox="1">
            <a:spLocks/>
          </p:cNvSpPr>
          <p:nvPr/>
        </p:nvSpPr>
        <p:spPr>
          <a:xfrm>
            <a:off x="314875" y="247230"/>
            <a:ext cx="4080471" cy="5937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DEEPER Survey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 descr="gn_deimos_new3a.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3" r="9209" b="2407"/>
          <a:stretch/>
        </p:blipFill>
        <p:spPr>
          <a:xfrm>
            <a:off x="5124158" y="2794000"/>
            <a:ext cx="3887322" cy="3966189"/>
          </a:xfrm>
          <a:prstGeom prst="rect">
            <a:avLst/>
          </a:prstGeom>
        </p:spPr>
      </p:pic>
      <p:pic>
        <p:nvPicPr>
          <p:cNvPr id="9" name="Picture 8" descr="s2n_vs_imag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0" t="5509" r="2232" b="3111"/>
          <a:stretch/>
        </p:blipFill>
        <p:spPr>
          <a:xfrm>
            <a:off x="5344697" y="110435"/>
            <a:ext cx="3743756" cy="259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877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8" y="1363253"/>
            <a:ext cx="8136683" cy="1861933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solidFill>
                  <a:srgbClr val="800000"/>
                </a:solidFill>
              </a:rPr>
              <a:t>The cores of massive galaxies are special places that seem to be passively evolving since at least z=0.7</a:t>
            </a:r>
          </a:p>
          <a:p>
            <a:pPr lvl="1"/>
            <a:r>
              <a:rPr lang="en-US" sz="1700" dirty="0" smtClean="0"/>
              <a:t>How do we reconcile this with hierarchical growth?</a:t>
            </a:r>
          </a:p>
          <a:p>
            <a:pPr lvl="2"/>
            <a:r>
              <a:rPr lang="en-US" sz="1600" dirty="0" smtClean="0"/>
              <a:t>Inside-out growth: material being added at large radius</a:t>
            </a:r>
          </a:p>
          <a:p>
            <a:pPr lvl="2"/>
            <a:r>
              <a:rPr lang="en-US" sz="1600" dirty="0" smtClean="0"/>
              <a:t>Expect gradients in stellar populations.   Observations support this.  More data forthcoming </a:t>
            </a:r>
          </a:p>
          <a:p>
            <a:pPr lvl="2"/>
            <a:endParaRPr lang="en-US" sz="1600" dirty="0" smtClean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14875" y="247230"/>
            <a:ext cx="7880360" cy="5937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What are We Learning?,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Whereto From Here?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868362"/>
            <a:ext cx="5105400" cy="1588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/>
          <p:cNvSpPr txBox="1">
            <a:spLocks/>
          </p:cNvSpPr>
          <p:nvPr/>
        </p:nvSpPr>
        <p:spPr>
          <a:xfrm>
            <a:off x="457198" y="3462316"/>
            <a:ext cx="8136683" cy="28509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 startAt="2"/>
            </a:pPr>
            <a:r>
              <a:rPr lang="en-US" sz="2000" dirty="0" smtClean="0">
                <a:solidFill>
                  <a:srgbClr val="800000"/>
                </a:solidFill>
              </a:rPr>
              <a:t>Abundance patterns offer a new opportunity for both theorists and observers</a:t>
            </a:r>
          </a:p>
          <a:p>
            <a:pPr lvl="1"/>
            <a:r>
              <a:rPr lang="en-US" sz="1600" i="1" dirty="0" smtClean="0"/>
              <a:t>Frontier</a:t>
            </a:r>
            <a:r>
              <a:rPr lang="en-US" sz="1600" dirty="0" smtClean="0"/>
              <a:t>: a dedicated deep spectroscopic survey of galaxies at z&gt;0.5</a:t>
            </a:r>
          </a:p>
          <a:p>
            <a:pPr lvl="2"/>
            <a:r>
              <a:rPr lang="en-US" sz="1400" dirty="0" smtClean="0"/>
              <a:t>Requires long integration times! (</a:t>
            </a:r>
            <a:r>
              <a:rPr lang="en-US" sz="1400" dirty="0" smtClean="0">
                <a:latin typeface="Times"/>
                <a:cs typeface="Times"/>
              </a:rPr>
              <a:t>~</a:t>
            </a:r>
            <a:r>
              <a:rPr lang="en-US" sz="1400" dirty="0" smtClean="0"/>
              <a:t>10-20 </a:t>
            </a:r>
            <a:r>
              <a:rPr lang="en-US" sz="1400" dirty="0" err="1" smtClean="0"/>
              <a:t>hrs</a:t>
            </a:r>
            <a:r>
              <a:rPr lang="en-US" sz="1400" dirty="0" smtClean="0"/>
              <a:t>)</a:t>
            </a:r>
          </a:p>
          <a:p>
            <a:pPr lvl="2"/>
            <a:r>
              <a:rPr lang="en-US" sz="1400" dirty="0" smtClean="0"/>
              <a:t>The DEEPER Survey: </a:t>
            </a:r>
            <a:r>
              <a:rPr lang="en-US" sz="1400" dirty="0" smtClean="0">
                <a:latin typeface="Times"/>
                <a:cs typeface="Times"/>
              </a:rPr>
              <a:t>~</a:t>
            </a:r>
            <a:r>
              <a:rPr lang="en-US" sz="1400" dirty="0" smtClean="0"/>
              <a:t>500 early-type galaxies at 0.5&lt;z&lt;0.9 with Keck/DEIMOS</a:t>
            </a:r>
          </a:p>
          <a:p>
            <a:pPr lvl="1"/>
            <a:r>
              <a:rPr lang="en-US" sz="1600" i="1" dirty="0" smtClean="0"/>
              <a:t>Frontier</a:t>
            </a:r>
            <a:r>
              <a:rPr lang="en-US" sz="1600" dirty="0" smtClean="0"/>
              <a:t>: abundance pattern gradients to large R/Re for statistical samples</a:t>
            </a:r>
          </a:p>
          <a:p>
            <a:pPr lvl="1"/>
            <a:r>
              <a:rPr lang="en-US" sz="1600" dirty="0" smtClean="0"/>
              <a:t>Integrate </a:t>
            </a:r>
            <a:r>
              <a:rPr lang="en-US" sz="1600" dirty="0" smtClean="0"/>
              <a:t>chemical evolution models into fully cosmological simulations</a:t>
            </a:r>
          </a:p>
          <a:p>
            <a:pPr lvl="1"/>
            <a:r>
              <a:rPr lang="en-US" sz="1600" dirty="0"/>
              <a:t>D</a:t>
            </a:r>
            <a:r>
              <a:rPr lang="en-US" sz="1600" dirty="0" smtClean="0"/>
              <a:t>evelop detailed SPS models for star-forming </a:t>
            </a:r>
            <a:r>
              <a:rPr lang="en-US" sz="1600" dirty="0" smtClean="0"/>
              <a:t>galaxies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3169474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3-11 at 10.25.3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67" y="530147"/>
            <a:ext cx="7876351" cy="574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438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soschrones_varymetals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814" y="1193800"/>
            <a:ext cx="6400800" cy="5486400"/>
          </a:xfrm>
          <a:prstGeom prst="rect">
            <a:avLst/>
          </a:prstGeom>
        </p:spPr>
      </p:pic>
      <p:pic>
        <p:nvPicPr>
          <p:cNvPr id="5" name="Picture 4" descr="isoschrones_varymetals_varyteff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814" y="1193800"/>
            <a:ext cx="6400800" cy="54864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199" y="247230"/>
            <a:ext cx="5811158" cy="5937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Fitting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fo</a:t>
            </a:r>
            <a:r>
              <a:rPr lang="en-US" sz="3200" b="1" dirty="0" err="1" smtClean="0">
                <a:latin typeface="+mj-lt"/>
                <a:ea typeface="+mj-ea"/>
                <a:cs typeface="+mj-cs"/>
              </a:rPr>
              <a:t>r</a:t>
            </a:r>
            <a:r>
              <a:rPr lang="en-US" sz="3200" b="1" dirty="0" smtClean="0"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 smtClean="0">
                <a:latin typeface="+mj-lt"/>
                <a:ea typeface="+mj-ea"/>
                <a:cs typeface="+mj-cs"/>
              </a:rPr>
              <a:t>T</a:t>
            </a:r>
            <a:r>
              <a:rPr lang="en-US" sz="3200" b="1" baseline="-25000" dirty="0" err="1" smtClean="0">
                <a:latin typeface="+mj-lt"/>
                <a:ea typeface="+mj-ea"/>
                <a:cs typeface="+mj-cs"/>
              </a:rPr>
              <a:t>eff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868362"/>
            <a:ext cx="5105400" cy="1588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642425" y="2567222"/>
            <a:ext cx="139700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Solar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[a/Fe]=+0.2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[Fe/H]=-0.1</a:t>
            </a:r>
          </a:p>
          <a:p>
            <a:r>
              <a:rPr lang="en-US" b="1" dirty="0" smtClean="0">
                <a:solidFill>
                  <a:srgbClr val="00C600"/>
                </a:solidFill>
              </a:rPr>
              <a:t>[a/Fe]=+0.4</a:t>
            </a:r>
            <a:endParaRPr lang="en-US" b="1" dirty="0">
              <a:solidFill>
                <a:srgbClr val="00C6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94858" y="1705430"/>
            <a:ext cx="18868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13 Gyr</a:t>
            </a:r>
          </a:p>
          <a:p>
            <a:r>
              <a:rPr lang="en-US" sz="1500" dirty="0" smtClean="0"/>
              <a:t>DSEP database</a:t>
            </a:r>
            <a:endParaRPr lang="en-US" sz="1500" dirty="0"/>
          </a:p>
        </p:txBody>
      </p:sp>
      <p:sp>
        <p:nvSpPr>
          <p:cNvPr id="10" name="TextBox 9"/>
          <p:cNvSpPr txBox="1"/>
          <p:nvPr/>
        </p:nvSpPr>
        <p:spPr>
          <a:xfrm>
            <a:off x="3973286" y="4372429"/>
            <a:ext cx="2422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Single </a:t>
            </a:r>
            <a:r>
              <a:rPr lang="en-US" b="1" dirty="0" smtClean="0">
                <a:latin typeface="Symbol" charset="2"/>
                <a:cs typeface="Symbol" charset="2"/>
              </a:rPr>
              <a:t>D</a:t>
            </a:r>
            <a:r>
              <a:rPr lang="en-US" b="1" dirty="0" smtClean="0"/>
              <a:t>T offset for each isochrone</a:t>
            </a:r>
            <a:endParaRPr lang="en-US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Arrow Connector 28"/>
          <p:cNvCxnSpPr/>
          <p:nvPr/>
        </p:nvCxnSpPr>
        <p:spPr>
          <a:xfrm flipV="1">
            <a:off x="531405" y="5548798"/>
            <a:ext cx="7966056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" name="Picture 7" descr="stackspec.eps"/>
          <p:cNvPicPr>
            <a:picLocks noChangeAspect="1"/>
          </p:cNvPicPr>
          <p:nvPr/>
        </p:nvPicPr>
        <p:blipFill>
          <a:blip r:embed="rId2"/>
          <a:srcRect l="12103" t="10132" r="4067" b="12487"/>
          <a:stretch>
            <a:fillRect/>
          </a:stretch>
        </p:blipFill>
        <p:spPr>
          <a:xfrm>
            <a:off x="321280" y="471715"/>
            <a:ext cx="8795507" cy="487135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6071" y="3800929"/>
            <a:ext cx="126982" cy="6184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1014185" y="747264"/>
            <a:ext cx="7962901" cy="4595808"/>
            <a:chOff x="1014185" y="747264"/>
            <a:chExt cx="7962901" cy="4595808"/>
          </a:xfrm>
        </p:grpSpPr>
        <p:sp>
          <p:nvSpPr>
            <p:cNvPr id="11" name="TextBox 10"/>
            <p:cNvSpPr txBox="1"/>
            <p:nvPr/>
          </p:nvSpPr>
          <p:spPr>
            <a:xfrm>
              <a:off x="4100287" y="2013859"/>
              <a:ext cx="562429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 err="1" smtClean="0">
                  <a:solidFill>
                    <a:srgbClr val="FF0000"/>
                  </a:solidFill>
                </a:rPr>
                <a:t>NaI</a:t>
              </a:r>
              <a:endParaRPr lang="en-US" sz="1500" dirty="0">
                <a:solidFill>
                  <a:srgbClr val="FF000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587502" y="3800929"/>
              <a:ext cx="435429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 smtClean="0">
                  <a:solidFill>
                    <a:srgbClr val="FF0000"/>
                  </a:solidFill>
                </a:rPr>
                <a:t>CH</a:t>
              </a:r>
              <a:endParaRPr lang="en-US" sz="1500" dirty="0">
                <a:solidFill>
                  <a:srgbClr val="FF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14185" y="5019907"/>
              <a:ext cx="573317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 err="1" smtClean="0">
                  <a:solidFill>
                    <a:srgbClr val="FF0000"/>
                  </a:solidFill>
                </a:rPr>
                <a:t>CaII</a:t>
              </a:r>
              <a:endParaRPr lang="en-US" sz="1500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939142" y="2730500"/>
              <a:ext cx="55335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 err="1" smtClean="0">
                  <a:solidFill>
                    <a:srgbClr val="FF0000"/>
                  </a:solidFill>
                </a:rPr>
                <a:t>MgI</a:t>
              </a:r>
              <a:endParaRPr lang="en-US" sz="1500" dirty="0">
                <a:solidFill>
                  <a:srgbClr val="FF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148614" y="747264"/>
              <a:ext cx="562429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 err="1" smtClean="0">
                  <a:solidFill>
                    <a:srgbClr val="FF0000"/>
                  </a:solidFill>
                </a:rPr>
                <a:t>TiO</a:t>
              </a:r>
              <a:endParaRPr lang="en-US" sz="1500" dirty="0">
                <a:solidFill>
                  <a:srgbClr val="FF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699828" y="1246192"/>
              <a:ext cx="562429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 err="1" smtClean="0">
                  <a:solidFill>
                    <a:srgbClr val="FF0000"/>
                  </a:solidFill>
                </a:rPr>
                <a:t>NaI</a:t>
              </a:r>
              <a:endParaRPr lang="en-US" sz="1500" dirty="0">
                <a:solidFill>
                  <a:srgbClr val="FF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414657" y="2013859"/>
              <a:ext cx="562429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 err="1" smtClean="0">
                  <a:solidFill>
                    <a:srgbClr val="FF0000"/>
                  </a:solidFill>
                </a:rPr>
                <a:t>CaII</a:t>
              </a:r>
              <a:endParaRPr lang="en-US" sz="1500" dirty="0">
                <a:solidFill>
                  <a:srgbClr val="FF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159824" y="1246192"/>
              <a:ext cx="446319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 smtClean="0">
                  <a:solidFill>
                    <a:srgbClr val="FF0000"/>
                  </a:solidFill>
                </a:rPr>
                <a:t>H</a:t>
              </a:r>
              <a:r>
                <a:rPr lang="en-US" sz="1500" dirty="0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a</a:t>
              </a:r>
              <a:endParaRPr lang="en-US" sz="1500" dirty="0">
                <a:solidFill>
                  <a:srgbClr val="FF0000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474681" y="2032001"/>
              <a:ext cx="446319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 err="1" smtClean="0">
                  <a:solidFill>
                    <a:srgbClr val="FF0000"/>
                  </a:solidFill>
                </a:rPr>
                <a:t>H</a:t>
              </a:r>
              <a:r>
                <a:rPr lang="en-US" sz="1500" dirty="0" err="1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b</a:t>
              </a:r>
              <a:endParaRPr lang="en-US" sz="1500" dirty="0">
                <a:solidFill>
                  <a:srgbClr val="FF0000"/>
                </a:solidFill>
                <a:latin typeface="Symbol" charset="2"/>
                <a:cs typeface="Symbol" charset="2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034476" y="1801214"/>
            <a:ext cx="5261427" cy="3710634"/>
            <a:chOff x="2022931" y="1835849"/>
            <a:chExt cx="5261427" cy="3710634"/>
          </a:xfrm>
        </p:grpSpPr>
        <p:pic>
          <p:nvPicPr>
            <p:cNvPr id="18" name="Picture 17" descr="lrgspeczoom.eps"/>
            <p:cNvPicPr>
              <a:picLocks noChangeAspect="1"/>
            </p:cNvPicPr>
            <p:nvPr/>
          </p:nvPicPr>
          <p:blipFill>
            <a:blip r:embed="rId3"/>
            <a:srcRect l="11157" t="3265"/>
            <a:stretch>
              <a:fillRect/>
            </a:stretch>
          </p:blipFill>
          <p:spPr>
            <a:xfrm>
              <a:off x="3347357" y="1872133"/>
              <a:ext cx="3937001" cy="3674350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19" name="Straight Connector 18"/>
            <p:cNvCxnSpPr/>
            <p:nvPr/>
          </p:nvCxnSpPr>
          <p:spPr>
            <a:xfrm rot="16200000" flipH="1">
              <a:off x="1277365" y="2777566"/>
              <a:ext cx="3042345" cy="1551213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955473" y="1835849"/>
              <a:ext cx="618671" cy="154215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/>
            <p:nvPr/>
          </p:nvSpPr>
          <p:spPr>
            <a:xfrm>
              <a:off x="3574144" y="1980993"/>
              <a:ext cx="3483427" cy="3099816"/>
            </a:xfrm>
            <a:prstGeom prst="rect">
              <a:avLst/>
            </a:prstGeom>
            <a:noFill/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227286" y="3335343"/>
            <a:ext cx="4831784" cy="3305630"/>
            <a:chOff x="4227286" y="3335343"/>
            <a:chExt cx="4831784" cy="3305630"/>
          </a:xfrm>
        </p:grpSpPr>
        <p:cxnSp>
          <p:nvCxnSpPr>
            <p:cNvPr id="25" name="Straight Connector 24"/>
            <p:cNvCxnSpPr/>
            <p:nvPr/>
          </p:nvCxnSpPr>
          <p:spPr>
            <a:xfrm rot="16200000" flipH="1">
              <a:off x="3321442" y="4434628"/>
              <a:ext cx="3103118" cy="1291430"/>
            </a:xfrm>
            <a:prstGeom prst="line">
              <a:avLst/>
            </a:prstGeom>
            <a:ln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21" descr="highresspec.eps"/>
            <p:cNvPicPr>
              <a:picLocks noChangeAspect="1"/>
            </p:cNvPicPr>
            <p:nvPr/>
          </p:nvPicPr>
          <p:blipFill>
            <a:blip r:embed="rId4"/>
            <a:srcRect l="12241" t="3926"/>
            <a:stretch>
              <a:fillRect/>
            </a:stretch>
          </p:blipFill>
          <p:spPr>
            <a:xfrm>
              <a:off x="5545929" y="3344414"/>
              <a:ext cx="3513141" cy="3296559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cxnSp>
          <p:nvCxnSpPr>
            <p:cNvPr id="26" name="Straight Connector 25"/>
            <p:cNvCxnSpPr/>
            <p:nvPr/>
          </p:nvCxnSpPr>
          <p:spPr>
            <a:xfrm flipV="1">
              <a:off x="4287500" y="3335343"/>
              <a:ext cx="1249358" cy="123935"/>
            </a:xfrm>
            <a:prstGeom prst="line">
              <a:avLst/>
            </a:prstGeom>
            <a:ln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/>
          <p:cNvSpPr txBox="1"/>
          <p:nvPr/>
        </p:nvSpPr>
        <p:spPr>
          <a:xfrm>
            <a:off x="3692071" y="2032001"/>
            <a:ext cx="1143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latin typeface="Symbol" charset="2"/>
                <a:cs typeface="Symbol" charset="2"/>
              </a:rPr>
              <a:t>s</a:t>
            </a:r>
            <a:r>
              <a:rPr lang="en-US" sz="1300" b="1" dirty="0" smtClean="0"/>
              <a:t>=300 km/</a:t>
            </a:r>
            <a:r>
              <a:rPr lang="en-US" sz="1300" b="1" dirty="0" err="1" smtClean="0"/>
              <a:t>s</a:t>
            </a:r>
            <a:endParaRPr lang="en-US" sz="13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7629071" y="5823857"/>
            <a:ext cx="1143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00" b="1" dirty="0" err="1" smtClean="0">
                <a:latin typeface="Symbol" charset="2"/>
                <a:cs typeface="Symbol" charset="2"/>
              </a:rPr>
              <a:t>s</a:t>
            </a:r>
            <a:r>
              <a:rPr lang="en-US" sz="1300" b="1" dirty="0" smtClean="0"/>
              <a:t>=1 km/</a:t>
            </a:r>
            <a:r>
              <a:rPr lang="en-US" sz="1300" b="1" dirty="0" err="1" smtClean="0"/>
              <a:t>s</a:t>
            </a:r>
            <a:endParaRPr lang="en-US" sz="1300" b="1" dirty="0"/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540635" y="381000"/>
            <a:ext cx="0" cy="516548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 rot="16200000">
            <a:off x="-2302371" y="2730981"/>
            <a:ext cx="51308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/>
              <a:t>flux</a:t>
            </a:r>
            <a:endParaRPr lang="en-US" sz="22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540635" y="5650723"/>
            <a:ext cx="79568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/>
              <a:t>wavelength</a:t>
            </a:r>
            <a:endParaRPr lang="en-US" sz="22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3257296" y="3323523"/>
            <a:ext cx="50049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0000FF"/>
                </a:solidFill>
              </a:rPr>
              <a:t>Stellar Population Synthesis (SPS):</a:t>
            </a:r>
          </a:p>
          <a:p>
            <a:pPr algn="ctr"/>
            <a:r>
              <a:rPr lang="en-US" sz="2200" b="1" dirty="0" smtClean="0">
                <a:solidFill>
                  <a:srgbClr val="0000FF"/>
                </a:solidFill>
              </a:rPr>
              <a:t>From light to physical properties</a:t>
            </a:r>
            <a:endParaRPr lang="en-US" sz="2200" b="1" dirty="0">
              <a:solidFill>
                <a:srgbClr val="0000FF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758805" y="1065087"/>
            <a:ext cx="60797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err="1" smtClean="0">
                <a:solidFill>
                  <a:srgbClr val="FF0000"/>
                </a:solidFill>
              </a:rPr>
              <a:t>MgH</a:t>
            </a:r>
            <a:endParaRPr lang="en-US" sz="1500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564771" y="2011789"/>
            <a:ext cx="44631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err="1" smtClean="0">
                <a:solidFill>
                  <a:srgbClr val="FF0000"/>
                </a:solidFill>
              </a:rPr>
              <a:t>FeI</a:t>
            </a:r>
            <a:endParaRPr lang="en-US" sz="1500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201752" y="704566"/>
            <a:ext cx="44631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err="1" smtClean="0">
                <a:solidFill>
                  <a:srgbClr val="FF0000"/>
                </a:solidFill>
              </a:rPr>
              <a:t>FeI</a:t>
            </a:r>
            <a:endParaRPr lang="en-US" sz="1500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2" grpId="0"/>
      <p:bldP spid="34" grpId="0"/>
      <p:bldP spid="35" grpId="0"/>
      <p:bldP spid="3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dss_teff_mgh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053" y="869950"/>
            <a:ext cx="7185660" cy="598805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199" y="247230"/>
            <a:ext cx="5811158" cy="5937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Fitting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fo</a:t>
            </a:r>
            <a:r>
              <a:rPr lang="en-US" sz="3200" b="1" dirty="0" err="1" smtClean="0">
                <a:latin typeface="+mj-lt"/>
                <a:ea typeface="+mj-ea"/>
                <a:cs typeface="+mj-cs"/>
              </a:rPr>
              <a:t>r</a:t>
            </a:r>
            <a:r>
              <a:rPr lang="en-US" sz="3200" b="1" dirty="0" smtClean="0"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 smtClean="0">
                <a:latin typeface="+mj-lt"/>
                <a:ea typeface="+mj-ea"/>
                <a:cs typeface="+mj-cs"/>
              </a:rPr>
              <a:t>T</a:t>
            </a:r>
            <a:r>
              <a:rPr lang="en-US" sz="3200" b="1" baseline="-25000" dirty="0" err="1" smtClean="0">
                <a:latin typeface="+mj-lt"/>
                <a:ea typeface="+mj-ea"/>
                <a:cs typeface="+mj-cs"/>
              </a:rPr>
              <a:t>eff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868362"/>
            <a:ext cx="5105400" cy="1588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2594429" y="5025571"/>
            <a:ext cx="2812142" cy="6803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419928" y="3755571"/>
            <a:ext cx="8345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</a:rPr>
              <a:t>theory</a:t>
            </a:r>
            <a:endParaRPr lang="en-US" sz="1600" b="1" dirty="0">
              <a:solidFill>
                <a:srgbClr val="0000FF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rot="5400000" flipH="1" flipV="1">
            <a:off x="3837215" y="3401785"/>
            <a:ext cx="362857" cy="417285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166173" y="2485741"/>
            <a:ext cx="138339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early-type galaxies</a:t>
            </a:r>
            <a:endParaRPr lang="en-US" sz="1600" b="1" dirty="0"/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4862287" y="2854589"/>
            <a:ext cx="544285" cy="13898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8.eps"/>
          <p:cNvPicPr>
            <a:picLocks noChangeAspect="1"/>
          </p:cNvPicPr>
          <p:nvPr/>
        </p:nvPicPr>
        <p:blipFill rotWithShape="1">
          <a:blip r:embed="rId2"/>
          <a:srcRect l="8730" t="6906" r="8631" b="-5873"/>
          <a:stretch/>
        </p:blipFill>
        <p:spPr>
          <a:xfrm>
            <a:off x="181429" y="1124857"/>
            <a:ext cx="8825530" cy="440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92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868362"/>
            <a:ext cx="5105400" cy="1588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275780" y="274638"/>
            <a:ext cx="5076363" cy="5953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Model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Validation: MW Star Clusters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globtest.eps"/>
          <p:cNvPicPr>
            <a:picLocks noChangeAspect="1"/>
          </p:cNvPicPr>
          <p:nvPr/>
        </p:nvPicPr>
        <p:blipFill>
          <a:blip r:embed="rId2"/>
          <a:srcRect l="4945" t="6915" r="7683"/>
          <a:stretch>
            <a:fillRect/>
          </a:stretch>
        </p:blipFill>
        <p:spPr>
          <a:xfrm>
            <a:off x="275779" y="1206499"/>
            <a:ext cx="8337559" cy="49348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re_cvd_ezages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066"/>
            <a:ext cx="8229600" cy="630991"/>
          </a:xfrm>
        </p:spPr>
        <p:txBody>
          <a:bodyPr>
            <a:noAutofit/>
          </a:bodyPr>
          <a:lstStyle/>
          <a:p>
            <a:r>
              <a:rPr lang="en-US" sz="4000" dirty="0" smtClean="0"/>
              <a:t>Turning Light Into Astrophysics</a:t>
            </a:r>
            <a:endParaRPr lang="en-US" sz="4000" dirty="0"/>
          </a:p>
        </p:txBody>
      </p:sp>
      <p:pic>
        <p:nvPicPr>
          <p:cNvPr id="5" name="Picture 4" descr="f1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" t="6056" r="6954" b="33878"/>
          <a:stretch/>
        </p:blipFill>
        <p:spPr>
          <a:xfrm>
            <a:off x="1209964" y="1063836"/>
            <a:ext cx="6736136" cy="501279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47708" y="3660021"/>
            <a:ext cx="2363591" cy="251622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877065" y="3660021"/>
            <a:ext cx="2069035" cy="241660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80936" y="4469968"/>
            <a:ext cx="1811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Simple stellar populations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096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52400" y="222984"/>
            <a:ext cx="6079671" cy="646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Stellar Population Synthesis: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SSPs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j-ea"/>
              <a:cs typeface="Calibri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868362"/>
            <a:ext cx="5105400" cy="1588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tmphr_t13.5.eps"/>
          <p:cNvPicPr>
            <a:picLocks noChangeAspect="1"/>
          </p:cNvPicPr>
          <p:nvPr/>
        </p:nvPicPr>
        <p:blipFill>
          <a:blip r:embed="rId2"/>
          <a:srcRect r="2292"/>
          <a:stretch>
            <a:fillRect/>
          </a:stretch>
        </p:blipFill>
        <p:spPr>
          <a:xfrm>
            <a:off x="3658281" y="889013"/>
            <a:ext cx="5413146" cy="554014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465783" y="2331357"/>
            <a:ext cx="1242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13 Gyr, Z</a:t>
            </a:r>
            <a:r>
              <a:rPr lang="en-US" baseline="-25000" dirty="0" smtClean="0"/>
              <a:t>sol</a:t>
            </a:r>
            <a:endParaRPr lang="en-US" baseline="-25000" dirty="0"/>
          </a:p>
        </p:txBody>
      </p:sp>
      <p:pic>
        <p:nvPicPr>
          <p:cNvPr id="12" name="Picture 11" descr="specint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888" y="2083949"/>
            <a:ext cx="3456842" cy="94601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28882" y="3122898"/>
            <a:ext cx="2446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IMF    stellar spectrum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rot="5400000" flipH="1" flipV="1">
            <a:off x="1647561" y="2970444"/>
            <a:ext cx="304909" cy="1588"/>
          </a:xfrm>
          <a:prstGeom prst="straightConnector1">
            <a:avLst/>
          </a:prstGeom>
          <a:ln w="15875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5400000" flipH="1" flipV="1">
            <a:off x="2546780" y="2988718"/>
            <a:ext cx="304909" cy="1588"/>
          </a:xfrm>
          <a:prstGeom prst="straightConnector1">
            <a:avLst/>
          </a:prstGeom>
          <a:ln w="15875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35644" y="1714617"/>
            <a:ext cx="36400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800000"/>
                </a:solidFill>
              </a:rPr>
              <a:t>Compute integrated light models (</a:t>
            </a:r>
            <a:r>
              <a:rPr lang="en-US" sz="1600" b="1" dirty="0" err="1" smtClean="0">
                <a:solidFill>
                  <a:srgbClr val="800000"/>
                </a:solidFill>
              </a:rPr>
              <a:t>SSPs</a:t>
            </a:r>
            <a:r>
              <a:rPr lang="en-US" sz="1600" b="1" dirty="0" smtClean="0">
                <a:solidFill>
                  <a:srgbClr val="800000"/>
                </a:solidFill>
              </a:rPr>
              <a:t>):</a:t>
            </a:r>
            <a:endParaRPr lang="en-US" sz="1600" b="1" dirty="0">
              <a:solidFill>
                <a:srgbClr val="8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7077" y="4054929"/>
            <a:ext cx="2797896" cy="1754327"/>
          </a:xfrm>
          <a:prstGeom prst="rect">
            <a:avLst/>
          </a:prstGeom>
          <a:noFill/>
          <a:ln w="254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New Model Characteristics:</a:t>
            </a:r>
          </a:p>
          <a:p>
            <a:pPr indent="169863" algn="ctr"/>
            <a:r>
              <a:rPr lang="en-US" sz="1500" dirty="0" smtClean="0"/>
              <a:t>Ages: 1-13 Gyr </a:t>
            </a:r>
          </a:p>
          <a:p>
            <a:pPr indent="169863" algn="ctr"/>
            <a:r>
              <a:rPr lang="en-US" sz="1500" dirty="0" smtClean="0"/>
              <a:t>Arbitrary IMF</a:t>
            </a:r>
          </a:p>
          <a:p>
            <a:pPr indent="169863" algn="ctr"/>
            <a:r>
              <a:rPr lang="en-US" sz="1500" dirty="0" smtClean="0"/>
              <a:t>0.35</a:t>
            </a:r>
            <a:r>
              <a:rPr lang="en-US" sz="1500" dirty="0" smtClean="0">
                <a:latin typeface="Symbol" charset="2"/>
                <a:cs typeface="Symbol" charset="2"/>
              </a:rPr>
              <a:t>m</a:t>
            </a:r>
            <a:r>
              <a:rPr lang="en-US" sz="1500" dirty="0" smtClean="0"/>
              <a:t>m &lt; </a:t>
            </a:r>
            <a:r>
              <a:rPr lang="en-US" sz="1500" dirty="0" err="1" smtClean="0">
                <a:latin typeface="Symbol" charset="2"/>
                <a:cs typeface="Symbol" charset="2"/>
              </a:rPr>
              <a:t>l</a:t>
            </a:r>
            <a:r>
              <a:rPr lang="en-US" sz="1500" dirty="0" smtClean="0">
                <a:latin typeface="Symbol" charset="2"/>
                <a:cs typeface="Symbol" charset="2"/>
              </a:rPr>
              <a:t> </a:t>
            </a:r>
            <a:r>
              <a:rPr lang="en-US" sz="1500" dirty="0" smtClean="0"/>
              <a:t>&lt; 2.4</a:t>
            </a:r>
            <a:r>
              <a:rPr lang="en-US" sz="1500" dirty="0" smtClean="0">
                <a:latin typeface="Symbol" charset="2"/>
                <a:cs typeface="Symbol" charset="2"/>
              </a:rPr>
              <a:t>m</a:t>
            </a:r>
            <a:r>
              <a:rPr lang="en-US" sz="1500" dirty="0" smtClean="0"/>
              <a:t>m</a:t>
            </a:r>
          </a:p>
          <a:p>
            <a:pPr indent="169863" algn="ctr"/>
            <a:r>
              <a:rPr lang="en-US" sz="1500" dirty="0" smtClean="0">
                <a:solidFill>
                  <a:srgbClr val="FF0000"/>
                </a:solidFill>
              </a:rPr>
              <a:t>Variable C, N, O, Na, Mg, Si, Ca, Ti, V, Cr, </a:t>
            </a:r>
            <a:r>
              <a:rPr lang="en-US" sz="1500" dirty="0" err="1" smtClean="0">
                <a:solidFill>
                  <a:srgbClr val="FF0000"/>
                </a:solidFill>
              </a:rPr>
              <a:t>Mn</a:t>
            </a:r>
            <a:r>
              <a:rPr lang="en-US" sz="1500" dirty="0" smtClean="0">
                <a:solidFill>
                  <a:srgbClr val="FF0000"/>
                </a:solidFill>
              </a:rPr>
              <a:t>, Fe, Ni, </a:t>
            </a:r>
            <a:r>
              <a:rPr lang="en-US" sz="1500" dirty="0" err="1" smtClean="0">
                <a:solidFill>
                  <a:srgbClr val="FF0000"/>
                </a:solidFill>
              </a:rPr>
              <a:t>Sr</a:t>
            </a:r>
            <a:r>
              <a:rPr lang="en-US" sz="1500" dirty="0" smtClean="0">
                <a:solidFill>
                  <a:srgbClr val="FF0000"/>
                </a:solidFill>
              </a:rPr>
              <a:t>, </a:t>
            </a:r>
            <a:r>
              <a:rPr lang="en-US" sz="1500" dirty="0" err="1" smtClean="0">
                <a:solidFill>
                  <a:srgbClr val="FF0000"/>
                </a:solidFill>
              </a:rPr>
              <a:t>Ba</a:t>
            </a:r>
            <a:endParaRPr lang="en-US" sz="1500" dirty="0" smtClean="0">
              <a:solidFill>
                <a:srgbClr val="FF0000"/>
              </a:solidFill>
            </a:endParaRPr>
          </a:p>
          <a:p>
            <a:pPr indent="169863" algn="ctr"/>
            <a:r>
              <a:rPr lang="en-US" sz="1500" dirty="0" smtClean="0">
                <a:latin typeface="Times"/>
                <a:cs typeface="Times"/>
              </a:rPr>
              <a:t>~</a:t>
            </a:r>
            <a:r>
              <a:rPr lang="en-US" sz="1500" dirty="0" smtClean="0"/>
              <a:t>5-7 “nuisance” parameters   </a:t>
            </a:r>
            <a:endParaRPr lang="en-US" sz="1500" dirty="0"/>
          </a:p>
        </p:txBody>
      </p:sp>
      <p:sp>
        <p:nvSpPr>
          <p:cNvPr id="19" name="TextBox 18"/>
          <p:cNvSpPr txBox="1"/>
          <p:nvPr/>
        </p:nvSpPr>
        <p:spPr>
          <a:xfrm>
            <a:off x="544108" y="5843491"/>
            <a:ext cx="2093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Conroy &amp; van Dokkum (2012a)</a:t>
            </a: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5041903" y="4535719"/>
            <a:ext cx="12899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Isochrones</a:t>
            </a:r>
            <a:endParaRPr lang="en-US" sz="1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896759" y="1434265"/>
            <a:ext cx="25145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>Estimate stellar masses for every star in library from </a:t>
            </a:r>
            <a:r>
              <a:rPr lang="en-US" sz="1500" b="1" dirty="0" err="1" smtClean="0"/>
              <a:t>L</a:t>
            </a:r>
            <a:r>
              <a:rPr lang="en-US" sz="1500" b="1" baseline="-25000" dirty="0" err="1" smtClean="0"/>
              <a:t>bol</a:t>
            </a:r>
            <a:endParaRPr lang="en-US" sz="1500" b="1" baseline="-25000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5919100" y="1988263"/>
            <a:ext cx="879930" cy="437907"/>
          </a:xfrm>
          <a:prstGeom prst="straightConnector1">
            <a:avLst/>
          </a:prstGeom>
          <a:ln w="15875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8337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8" grpId="0" animBg="1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630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Information Content of Low Resolution Spectra</a:t>
            </a:r>
            <a:endParaRPr lang="en-US" dirty="0"/>
          </a:p>
        </p:txBody>
      </p:sp>
      <p:pic>
        <p:nvPicPr>
          <p:cNvPr id="4" name="Picture 3" descr="f1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13" y="2153395"/>
            <a:ext cx="8134725" cy="401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877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50834" y="1006791"/>
            <a:ext cx="602235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 smtClean="0">
                <a:solidFill>
                  <a:srgbClr val="0000FF"/>
                </a:solidFill>
                <a:latin typeface="Calibri"/>
                <a:cs typeface="Calibri"/>
              </a:rPr>
              <a:t>Change in model galaxy due to 2x abundance increase:</a:t>
            </a:r>
            <a:endParaRPr lang="en-US" sz="1700" b="1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pic>
        <p:nvPicPr>
          <p:cNvPr id="4" name="Picture 3" descr="specabund3.eps"/>
          <p:cNvPicPr>
            <a:picLocks noChangeAspect="1"/>
          </p:cNvPicPr>
          <p:nvPr/>
        </p:nvPicPr>
        <p:blipFill>
          <a:blip r:embed="rId2"/>
          <a:srcRect l="3869" t="7440" r="3770"/>
          <a:stretch>
            <a:fillRect/>
          </a:stretch>
        </p:blipFill>
        <p:spPr>
          <a:xfrm>
            <a:off x="136071" y="1301111"/>
            <a:ext cx="8843789" cy="4834247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659015" y="123557"/>
            <a:ext cx="3827047" cy="636692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Element Fingerprints: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pecabund_Fepeak.eps"/>
          <p:cNvPicPr>
            <a:picLocks noChangeAspect="1"/>
          </p:cNvPicPr>
          <p:nvPr/>
        </p:nvPicPr>
        <p:blipFill rotWithShape="1">
          <a:blip r:embed="rId2"/>
          <a:srcRect l="3404" t="8789" r="3456"/>
          <a:stretch/>
        </p:blipFill>
        <p:spPr>
          <a:xfrm>
            <a:off x="98297" y="1382187"/>
            <a:ext cx="8909129" cy="47588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25160" y="1061241"/>
            <a:ext cx="38833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  <a:latin typeface="Calibri"/>
                <a:cs typeface="Calibri"/>
              </a:rPr>
              <a:t>The Iron Peak Elements:</a:t>
            </a:r>
            <a:endParaRPr lang="en-US" sz="1600" b="1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659015" y="123557"/>
            <a:ext cx="3827047" cy="636692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Element Fingerprints: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75780" y="274638"/>
            <a:ext cx="4659077" cy="5953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Full Spectral Fitting of Galaxies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868362"/>
            <a:ext cx="4463143" cy="1588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275780" y="1341269"/>
            <a:ext cx="2989934" cy="1036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038" indent="-173038">
              <a:buFont typeface="Arial"/>
              <a:buChar char="•"/>
            </a:pPr>
            <a:r>
              <a:rPr lang="en-US" sz="2000" b="1" dirty="0" smtClean="0">
                <a:solidFill>
                  <a:srgbClr val="800000"/>
                </a:solidFill>
              </a:rPr>
              <a:t>Data:</a:t>
            </a:r>
          </a:p>
          <a:p>
            <a:pPr marL="747712" lvl="2"/>
            <a:endParaRPr lang="en-US" sz="1400" baseline="30000" dirty="0" smtClean="0"/>
          </a:p>
          <a:p>
            <a:pPr marL="517525" lvl="1" indent="-228600">
              <a:buFont typeface="+mj-lt"/>
              <a:buAutoNum type="arabicPeriod"/>
            </a:pPr>
            <a:r>
              <a:rPr lang="en-US" sz="1600" dirty="0" smtClean="0"/>
              <a:t>SDSS stacked spectra of early-type galaxies</a:t>
            </a:r>
          </a:p>
        </p:txBody>
      </p:sp>
      <p:sp>
        <p:nvSpPr>
          <p:cNvPr id="9" name="Rectangle 8"/>
          <p:cNvSpPr/>
          <p:nvPr/>
        </p:nvSpPr>
        <p:spPr>
          <a:xfrm>
            <a:off x="275779" y="2642692"/>
            <a:ext cx="2989935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038" indent="-173038">
              <a:buFont typeface="Arial"/>
              <a:buChar char="•"/>
            </a:pPr>
            <a:r>
              <a:rPr lang="en-US" sz="2000" b="1" dirty="0" smtClean="0">
                <a:solidFill>
                  <a:srgbClr val="800000"/>
                </a:solidFill>
              </a:rPr>
              <a:t>Fitting Technique:</a:t>
            </a:r>
          </a:p>
          <a:p>
            <a:pPr marL="173038" indent="-173038">
              <a:buFont typeface="Arial"/>
              <a:buChar char="•"/>
            </a:pPr>
            <a:endParaRPr lang="en-US" sz="1000" b="1" dirty="0" smtClean="0">
              <a:solidFill>
                <a:srgbClr val="800000"/>
              </a:solidFill>
            </a:endParaRPr>
          </a:p>
          <a:p>
            <a:pPr marL="290513" lvl="1" indent="163513" defTabSz="290513">
              <a:buFont typeface="Arial"/>
              <a:buChar char="•"/>
            </a:pPr>
            <a:r>
              <a:rPr lang="en-US" sz="1600" dirty="0" smtClean="0"/>
              <a:t>40 model parameters (!)</a:t>
            </a:r>
          </a:p>
          <a:p>
            <a:pPr marL="747713" lvl="2" indent="163513" defTabSz="290513">
              <a:buFont typeface="Arial"/>
              <a:buChar char="•"/>
            </a:pPr>
            <a:r>
              <a:rPr lang="en-US" sz="1600" dirty="0" smtClean="0"/>
              <a:t>16 elements</a:t>
            </a:r>
          </a:p>
          <a:p>
            <a:pPr marL="747713" lvl="2" indent="163513" defTabSz="290513">
              <a:buFont typeface="Arial"/>
              <a:buChar char="•"/>
            </a:pPr>
            <a:r>
              <a:rPr lang="en-US" sz="1600" dirty="0" smtClean="0"/>
              <a:t>2-part power-law IMF</a:t>
            </a:r>
          </a:p>
          <a:p>
            <a:pPr marL="747713" lvl="2" indent="163513" defTabSz="290513">
              <a:buFont typeface="Arial"/>
              <a:buChar char="•"/>
            </a:pPr>
            <a:r>
              <a:rPr lang="en-US" sz="1600" dirty="0" smtClean="0"/>
              <a:t>2-component SFH</a:t>
            </a:r>
          </a:p>
          <a:p>
            <a:pPr marL="747713" lvl="2" indent="163513" defTabSz="290513">
              <a:buFont typeface="Arial"/>
              <a:buChar char="•"/>
            </a:pPr>
            <a:r>
              <a:rPr lang="en-US" sz="1600" dirty="0" err="1" smtClean="0"/>
              <a:t>v</a:t>
            </a:r>
            <a:r>
              <a:rPr lang="en-US" sz="1600" baseline="-25000" dirty="0" err="1" smtClean="0"/>
              <a:t>z</a:t>
            </a:r>
            <a:r>
              <a:rPr lang="en-US" sz="1600" dirty="0" smtClean="0"/>
              <a:t>, </a:t>
            </a:r>
            <a:r>
              <a:rPr lang="en-US" sz="1600" dirty="0" err="1" smtClean="0">
                <a:latin typeface="Symbol" charset="2"/>
                <a:cs typeface="Symbol" charset="2"/>
              </a:rPr>
              <a:t>s</a:t>
            </a:r>
            <a:endParaRPr lang="en-US" sz="1600" dirty="0" smtClean="0">
              <a:latin typeface="Symbol" charset="2"/>
              <a:cs typeface="Symbol" charset="2"/>
            </a:endParaRPr>
          </a:p>
          <a:p>
            <a:pPr marL="747713" lvl="2" indent="163513" defTabSz="290513">
              <a:buFont typeface="Arial"/>
              <a:buChar char="•"/>
            </a:pPr>
            <a:r>
              <a:rPr lang="en-US" sz="1600" dirty="0" smtClean="0">
                <a:latin typeface="Calibri"/>
                <a:cs typeface="Calibri"/>
              </a:rPr>
              <a:t>11 emission lines</a:t>
            </a:r>
          </a:p>
          <a:p>
            <a:pPr marL="747713" lvl="2" indent="163513" defTabSz="290513">
              <a:buFont typeface="Arial"/>
              <a:buChar char="•"/>
            </a:pPr>
            <a:r>
              <a:rPr lang="en-US" sz="1600" dirty="0">
                <a:latin typeface="Calibri"/>
                <a:cs typeface="Calibri"/>
              </a:rPr>
              <a:t>5</a:t>
            </a:r>
            <a:r>
              <a:rPr lang="en-US" sz="1600" dirty="0" smtClean="0">
                <a:latin typeface="Calibri"/>
                <a:cs typeface="Calibri"/>
              </a:rPr>
              <a:t> nuisance parameters</a:t>
            </a:r>
          </a:p>
          <a:p>
            <a:pPr marL="454025" lvl="1" indent="-163513" defTabSz="290513">
              <a:buFont typeface="Arial"/>
              <a:buChar char="•"/>
            </a:pPr>
            <a:r>
              <a:rPr lang="en-US" sz="1600" dirty="0" smtClean="0"/>
              <a:t>Exploration of parameter space with MCMC (emcee)</a:t>
            </a:r>
          </a:p>
        </p:txBody>
      </p:sp>
      <p:pic>
        <p:nvPicPr>
          <p:cNvPr id="2" name="Picture 1" descr="mcmc_covar_sdss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743" y="1749971"/>
            <a:ext cx="5060911" cy="43379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214" y="1284060"/>
            <a:ext cx="4246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Covariance between parameters for the fit to one galaxy (S/N</a:t>
            </a:r>
            <a:r>
              <a:rPr lang="en-US" dirty="0" smtClean="0">
                <a:latin typeface="Times"/>
                <a:cs typeface="Times"/>
              </a:rPr>
              <a:t>~</a:t>
            </a:r>
            <a:r>
              <a:rPr lang="en-US" dirty="0" smtClean="0"/>
              <a:t>1000/A)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27806</TotalTime>
  <Words>1048</Words>
  <Application>Microsoft Macintosh PowerPoint</Application>
  <PresentationFormat>On-screen Show (4:3)</PresentationFormat>
  <Paragraphs>178</Paragraphs>
  <Slides>33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PowerPoint Presentation</vt:lpstr>
      <vt:lpstr>PowerPoint Presentation</vt:lpstr>
      <vt:lpstr>PowerPoint Presentation</vt:lpstr>
      <vt:lpstr>Turning Light Into Astrophysics</vt:lpstr>
      <vt:lpstr>PowerPoint Presentation</vt:lpstr>
      <vt:lpstr>Information Content of Low Resolution Spectra</vt:lpstr>
      <vt:lpstr>Element Fingerprints:</vt:lpstr>
      <vt:lpstr>Element Fingerprints: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abundance pattern of the Sun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Charlie Conroy</dc:creator>
  <cp:lastModifiedBy>Charlie Conroy</cp:lastModifiedBy>
  <cp:revision>586</cp:revision>
  <dcterms:created xsi:type="dcterms:W3CDTF">2013-03-13T18:51:42Z</dcterms:created>
  <dcterms:modified xsi:type="dcterms:W3CDTF">2014-03-12T07:11:44Z</dcterms:modified>
</cp:coreProperties>
</file>