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1" r:id="rId3"/>
    <p:sldId id="269" r:id="rId4"/>
    <p:sldId id="275" r:id="rId5"/>
    <p:sldId id="276" r:id="rId6"/>
    <p:sldId id="272" r:id="rId7"/>
    <p:sldId id="266" r:id="rId8"/>
    <p:sldId id="274" r:id="rId9"/>
    <p:sldId id="279" r:id="rId10"/>
    <p:sldId id="271" r:id="rId11"/>
    <p:sldId id="270" r:id="rId12"/>
    <p:sldId id="277" r:id="rId13"/>
    <p:sldId id="262" r:id="rId14"/>
    <p:sldId id="268" r:id="rId15"/>
    <p:sldId id="273" r:id="rId16"/>
    <p:sldId id="263" r:id="rId17"/>
    <p:sldId id="264" r:id="rId18"/>
    <p:sldId id="265" r:id="rId19"/>
    <p:sldId id="278" r:id="rId20"/>
    <p:sldId id="257" r:id="rId21"/>
    <p:sldId id="258" r:id="rId22"/>
    <p:sldId id="259" r:id="rId23"/>
    <p:sldId id="2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5" d="100"/>
          <a:sy n="45" d="100"/>
        </p:scale>
        <p:origin x="-123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031A1-84C7-8C46-B647-A2BAC853D754}" type="datetimeFigureOut">
              <a:rPr lang="en-US" smtClean="0"/>
              <a:pPr/>
              <a:t>8/28/2011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3F7FD-3932-6C43-AFB1-2B6530D008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3934797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C3F7FD-3932-6C43-AFB1-2B6530D0081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3F7FD-3932-6C43-AFB1-2B6530D00810}"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 val="48151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3F7FD-3932-6C43-AFB1-2B6530D00810}"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 val="48151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C3F7FD-3932-6C43-AFB1-2B6530D00810}"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2D414EB-6907-4146-A404-A308AC888CEB}"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D414EB-6907-4146-A404-A308AC888CEB}"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D414EB-6907-4146-A404-A308AC888CEB}"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2D414EB-6907-4146-A404-A308AC888CEB}"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2D414EB-6907-4146-A404-A308AC888CEB}" type="datetimeFigureOut">
              <a:rPr lang="en-US" smtClean="0"/>
              <a:pPr/>
              <a:t>8/28/2011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2D414EB-6907-4146-A404-A308AC888CEB}"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2D414EB-6907-4146-A404-A308AC888CEB}" type="datetimeFigureOut">
              <a:rPr lang="en-US" smtClean="0"/>
              <a:pPr/>
              <a:t>8/28/2011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2D414EB-6907-4146-A404-A308AC888CEB}" type="datetimeFigureOut">
              <a:rPr lang="en-US" smtClean="0"/>
              <a:pPr/>
              <a:t>8/28/2011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414EB-6907-4146-A404-A308AC888CEB}" type="datetimeFigureOut">
              <a:rPr lang="en-US" smtClean="0"/>
              <a:pPr/>
              <a:t>8/28/2011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D414EB-6907-4146-A404-A308AC888CEB}"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2D414EB-6907-4146-A404-A308AC888CEB}" type="datetimeFigureOut">
              <a:rPr lang="en-US" smtClean="0"/>
              <a:pPr/>
              <a:t>8/28/2011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BF831-F54B-D64C-ACF0-357DA0B424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414EB-6907-4146-A404-A308AC888CEB}" type="datetimeFigureOut">
              <a:rPr lang="en-US" smtClean="0"/>
              <a:pPr/>
              <a:t>8/28/2011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BF831-F54B-D64C-ACF0-357DA0B424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ience.nasa.gov/missions/st-7/" TargetMode="External"/><Relationship Id="rId3" Type="http://schemas.openxmlformats.org/officeDocument/2006/relationships/hyperlink" Target="http://science.nasa.gov/missions/gems/" TargetMode="External"/><Relationship Id="rId7" Type="http://schemas.openxmlformats.org/officeDocument/2006/relationships/hyperlink" Target="http://science.nasa.gov/missions/sofia/" TargetMode="External"/><Relationship Id="rId2" Type="http://schemas.openxmlformats.org/officeDocument/2006/relationships/hyperlink" Target="http://science.nasa.gov/missions/astro-h/" TargetMode="External"/><Relationship Id="rId1" Type="http://schemas.openxmlformats.org/officeDocument/2006/relationships/slideLayout" Target="../slideLayouts/slideLayout2.xml"/><Relationship Id="rId6" Type="http://schemas.openxmlformats.org/officeDocument/2006/relationships/hyperlink" Target="http://science.nasa.gov/missions/nustar/" TargetMode="External"/><Relationship Id="rId5" Type="http://schemas.openxmlformats.org/officeDocument/2006/relationships/hyperlink" Target="http://science.nasa.gov/missions/lbti/" TargetMode="External"/><Relationship Id="rId4" Type="http://schemas.openxmlformats.org/officeDocument/2006/relationships/hyperlink" Target="http://science.nasa.gov/missions/jw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2.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tiff"/><Relationship Id="rId5" Type="http://schemas.openxmlformats.org/officeDocument/2006/relationships/image" Target="../media/image24.jpeg"/><Relationship Id="rId15" Type="http://schemas.openxmlformats.org/officeDocument/2006/relationships/image" Target="../media/image3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tiff"/></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eakaways.jpg"/>
          <p:cNvPicPr>
            <a:picLocks noChangeAspect="1"/>
          </p:cNvPicPr>
          <p:nvPr/>
        </p:nvPicPr>
        <p:blipFill>
          <a:blip r:embed="rId3">
            <a:lum bright="-19000"/>
          </a:blip>
          <a:stretch>
            <a:fillRect/>
          </a:stretch>
        </p:blipFill>
        <p:spPr>
          <a:xfrm>
            <a:off x="-77217" y="1"/>
            <a:ext cx="9221217" cy="6889894"/>
          </a:xfrm>
          <a:prstGeom prst="rect">
            <a:avLst/>
          </a:prstGeom>
        </p:spPr>
      </p:pic>
      <p:pic>
        <p:nvPicPr>
          <p:cNvPr id="5" name="Picture 4" descr="rainforest.png"/>
          <p:cNvPicPr>
            <a:picLocks noChangeAspect="1"/>
          </p:cNvPicPr>
          <p:nvPr/>
        </p:nvPicPr>
        <p:blipFill>
          <a:blip r:embed="rId4">
            <a:lum bright="-11000"/>
          </a:blip>
          <a:stretch>
            <a:fillRect/>
          </a:stretch>
        </p:blipFill>
        <p:spPr>
          <a:xfrm>
            <a:off x="-350960" y="1"/>
            <a:ext cx="9537491" cy="6857999"/>
          </a:xfrm>
          <a:prstGeom prst="rect">
            <a:avLst/>
          </a:prstGeom>
        </p:spPr>
      </p:pic>
      <p:sp>
        <p:nvSpPr>
          <p:cNvPr id="2" name="Title 1"/>
          <p:cNvSpPr>
            <a:spLocks noGrp="1"/>
          </p:cNvSpPr>
          <p:nvPr>
            <p:ph type="ctrTitle"/>
          </p:nvPr>
        </p:nvSpPr>
        <p:spPr>
          <a:xfrm>
            <a:off x="685800" y="1658679"/>
            <a:ext cx="7772400" cy="1470025"/>
          </a:xfrm>
        </p:spPr>
        <p:txBody>
          <a:bodyPr/>
          <a:lstStyle/>
          <a:p>
            <a:r>
              <a:rPr lang="en-US" dirty="0" smtClean="0">
                <a:solidFill>
                  <a:srgbClr val="FFFF00"/>
                </a:solidFill>
              </a:rPr>
              <a:t>The Astronomical Landscape in 2020</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rgbClr val="FFFF00"/>
                </a:solidFill>
              </a:rPr>
              <a:t>Patrick Roche</a:t>
            </a:r>
          </a:p>
          <a:p>
            <a:r>
              <a:rPr lang="en-US" dirty="0" smtClean="0">
                <a:solidFill>
                  <a:srgbClr val="FFFF00"/>
                </a:solidFill>
              </a:rPr>
              <a:t>Oxford University</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par>
                          <p:cTn id="8" fill="hold">
                            <p:stCondLst>
                              <p:cond delay="15000"/>
                            </p:stCondLst>
                            <p:childTnLst>
                              <p:par>
                                <p:cTn id="9" presetID="10" presetClass="exit" presetSubtype="0" fill="hold" nodeType="afterEffect">
                                  <p:stCondLst>
                                    <p:cond delay="10000"/>
                                  </p:stCondLst>
                                  <p:childTnLst>
                                    <p:animEffect transition="out" filter="fade">
                                      <p:cBhvr>
                                        <p:cTn id="10" dur="5000"/>
                                        <p:tgtEl>
                                          <p:spTgt spid="5"/>
                                        </p:tgtEl>
                                      </p:cBhvr>
                                    </p:animEffect>
                                    <p:set>
                                      <p:cBhvr>
                                        <p:cTn id="11" dur="1" fill="hold">
                                          <p:stCondLst>
                                            <p:cond delay="4999"/>
                                          </p:stCondLst>
                                        </p:cTn>
                                        <p:tgtEl>
                                          <p:spTgt spid="5"/>
                                        </p:tgtEl>
                                        <p:attrNameLst>
                                          <p:attrName>style.visibility</p:attrName>
                                        </p:attrNameLst>
                                      </p:cBhvr>
                                      <p:to>
                                        <p:strVal val="hidden"/>
                                      </p:to>
                                    </p:set>
                                  </p:childTnLst>
                                </p:cTn>
                              </p:par>
                            </p:childTnLst>
                          </p:cTn>
                        </p:par>
                        <p:par>
                          <p:cTn id="12" fill="hold">
                            <p:stCondLst>
                              <p:cond delay="30000"/>
                            </p:stCondLst>
                            <p:childTnLst>
                              <p:par>
                                <p:cTn id="13" presetID="10" presetClass="entr" presetSubtype="0" fill="hold" nodeType="afterEffect">
                                  <p:stCondLst>
                                    <p:cond delay="10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0"/>
                                        <p:tgtEl>
                                          <p:spTgt spid="5"/>
                                        </p:tgtEl>
                                      </p:cBhvr>
                                    </p:animEffect>
                                  </p:childTnLst>
                                </p:cTn>
                              </p:par>
                            </p:childTnLst>
                          </p:cTn>
                        </p:par>
                        <p:par>
                          <p:cTn id="16" fill="hold">
                            <p:stCondLst>
                              <p:cond delay="45000"/>
                            </p:stCondLst>
                            <p:childTnLst>
                              <p:par>
                                <p:cTn id="17" presetID="10" presetClass="exit" presetSubtype="0" fill="hold" nodeType="afterEffect">
                                  <p:stCondLst>
                                    <p:cond delay="10000"/>
                                  </p:stCondLst>
                                  <p:childTnLst>
                                    <p:animEffect transition="out" filter="fade">
                                      <p:cBhvr>
                                        <p:cTn id="18" dur="5000"/>
                                        <p:tgtEl>
                                          <p:spTgt spid="5"/>
                                        </p:tgtEl>
                                      </p:cBhvr>
                                    </p:animEffect>
                                    <p:set>
                                      <p:cBhvr>
                                        <p:cTn id="19"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Surveys</a:t>
            </a:r>
            <a:endParaRPr lang="en-US" dirty="0"/>
          </a:p>
        </p:txBody>
      </p:sp>
      <p:sp>
        <p:nvSpPr>
          <p:cNvPr id="3" name="Content Placeholder 2"/>
          <p:cNvSpPr>
            <a:spLocks noGrp="1"/>
          </p:cNvSpPr>
          <p:nvPr>
            <p:ph idx="1"/>
          </p:nvPr>
        </p:nvSpPr>
        <p:spPr>
          <a:xfrm>
            <a:off x="457200" y="1417639"/>
            <a:ext cx="8404578" cy="4014870"/>
          </a:xfrm>
        </p:spPr>
        <p:txBody>
          <a:bodyPr>
            <a:normAutofit fontScale="92500" lnSpcReduction="20000"/>
          </a:bodyPr>
          <a:lstStyle/>
          <a:p>
            <a:r>
              <a:rPr lang="en-US" dirty="0" smtClean="0"/>
              <a:t>HST,  </a:t>
            </a:r>
            <a:r>
              <a:rPr lang="en-US" dirty="0" err="1" smtClean="0"/>
              <a:t>Galex</a:t>
            </a:r>
            <a:r>
              <a:rPr lang="en-US" dirty="0" smtClean="0"/>
              <a:t> Legacy</a:t>
            </a:r>
          </a:p>
          <a:p>
            <a:r>
              <a:rPr lang="en-US" dirty="0" smtClean="0"/>
              <a:t>Imaging Surveys</a:t>
            </a:r>
          </a:p>
          <a:p>
            <a:pPr lvl="1"/>
            <a:r>
              <a:rPr lang="en-US" dirty="0" err="1" smtClean="0"/>
              <a:t>PanStarrs</a:t>
            </a:r>
            <a:r>
              <a:rPr lang="en-US" dirty="0" smtClean="0"/>
              <a:t>, </a:t>
            </a:r>
            <a:r>
              <a:rPr lang="en-US" dirty="0" err="1" smtClean="0"/>
              <a:t>Skymapper</a:t>
            </a:r>
            <a:r>
              <a:rPr lang="en-US" dirty="0" smtClean="0"/>
              <a:t>, VST, DES</a:t>
            </a:r>
          </a:p>
          <a:p>
            <a:r>
              <a:rPr lang="en-US" dirty="0" smtClean="0"/>
              <a:t>LSST  8.4-m Large Synoptic Survey Telescope</a:t>
            </a:r>
          </a:p>
          <a:p>
            <a:pPr lvl="1"/>
            <a:r>
              <a:rPr lang="en-US" dirty="0" err="1" smtClean="0"/>
              <a:t>Multifilter</a:t>
            </a:r>
            <a:r>
              <a:rPr lang="en-US" dirty="0" smtClean="0"/>
              <a:t>, deep maps of the southern sky every 3 days</a:t>
            </a:r>
          </a:p>
          <a:p>
            <a:pPr lvl="1"/>
            <a:r>
              <a:rPr lang="en-US" dirty="0" smtClean="0"/>
              <a:t>NSF PDR this week</a:t>
            </a:r>
          </a:p>
          <a:p>
            <a:r>
              <a:rPr lang="en-US" dirty="0" smtClean="0"/>
              <a:t>Large Spectroscopic Surveys</a:t>
            </a:r>
          </a:p>
          <a:p>
            <a:pPr lvl="1"/>
            <a:r>
              <a:rPr lang="en-US" dirty="0" smtClean="0"/>
              <a:t>2DF – SDSS – BOSS - LAMOST – HETDEX</a:t>
            </a:r>
          </a:p>
          <a:p>
            <a:r>
              <a:rPr lang="en-US" dirty="0" smtClean="0"/>
              <a:t>GAIA</a:t>
            </a:r>
          </a:p>
          <a:p>
            <a:pPr>
              <a:buNone/>
            </a:pPr>
            <a:endParaRPr lang="en-US" dirty="0"/>
          </a:p>
        </p:txBody>
      </p:sp>
      <p:pic>
        <p:nvPicPr>
          <p:cNvPr id="4" name="Picture 3" descr="Gaia"/>
          <p:cNvPicPr>
            <a:picLocks noChangeAspect="1"/>
          </p:cNvPicPr>
          <p:nvPr/>
        </p:nvPicPr>
        <p:blipFill>
          <a:blip r:embed="rId2"/>
          <a:stretch>
            <a:fillRect/>
          </a:stretch>
        </p:blipFill>
        <p:spPr>
          <a:xfrm>
            <a:off x="0" y="0"/>
            <a:ext cx="1989667" cy="1490330"/>
          </a:xfrm>
          <a:prstGeom prst="rect">
            <a:avLst/>
          </a:prstGeom>
        </p:spPr>
      </p:pic>
      <p:pic>
        <p:nvPicPr>
          <p:cNvPr id="5" name="Picture 4" descr="LSST.jpg"/>
          <p:cNvPicPr>
            <a:picLocks noChangeAspect="1"/>
          </p:cNvPicPr>
          <p:nvPr/>
        </p:nvPicPr>
        <p:blipFill>
          <a:blip r:embed="rId3"/>
          <a:stretch>
            <a:fillRect/>
          </a:stretch>
        </p:blipFill>
        <p:spPr>
          <a:xfrm>
            <a:off x="7380111" y="-18758"/>
            <a:ext cx="1763889" cy="1690394"/>
          </a:xfrm>
          <a:prstGeom prst="rect">
            <a:avLst/>
          </a:prstGeom>
        </p:spPr>
      </p:pic>
      <p:pic>
        <p:nvPicPr>
          <p:cNvPr id="6" name="Picture 5" descr="Blanco.jpg"/>
          <p:cNvPicPr>
            <a:picLocks noChangeAspect="1"/>
          </p:cNvPicPr>
          <p:nvPr/>
        </p:nvPicPr>
        <p:blipFill>
          <a:blip r:embed="rId4"/>
          <a:stretch>
            <a:fillRect/>
          </a:stretch>
        </p:blipFill>
        <p:spPr>
          <a:xfrm>
            <a:off x="6600473" y="5432508"/>
            <a:ext cx="2543527" cy="1443754"/>
          </a:xfrm>
          <a:prstGeom prst="rect">
            <a:avLst/>
          </a:prstGeom>
        </p:spPr>
      </p:pic>
      <p:pic>
        <p:nvPicPr>
          <p:cNvPr id="7" name="Picture 6" descr="LAMOST_telescope.jpg"/>
          <p:cNvPicPr>
            <a:picLocks noChangeAspect="1"/>
          </p:cNvPicPr>
          <p:nvPr/>
        </p:nvPicPr>
        <p:blipFill>
          <a:blip r:embed="rId5"/>
          <a:stretch>
            <a:fillRect/>
          </a:stretch>
        </p:blipFill>
        <p:spPr>
          <a:xfrm>
            <a:off x="0" y="5432508"/>
            <a:ext cx="2215444" cy="1484347"/>
          </a:xfrm>
          <a:prstGeom prst="rect">
            <a:avLst/>
          </a:prstGeom>
        </p:spPr>
      </p:pic>
      <p:pic>
        <p:nvPicPr>
          <p:cNvPr id="8" name="Picture 7" descr="HET_at_night.jpg"/>
          <p:cNvPicPr>
            <a:picLocks noChangeAspect="1"/>
          </p:cNvPicPr>
          <p:nvPr/>
        </p:nvPicPr>
        <p:blipFill>
          <a:blip r:embed="rId6"/>
          <a:stretch>
            <a:fillRect/>
          </a:stretch>
        </p:blipFill>
        <p:spPr>
          <a:xfrm>
            <a:off x="3436053" y="5376064"/>
            <a:ext cx="2017889" cy="15134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45" y="274638"/>
            <a:ext cx="8229600" cy="1143000"/>
          </a:xfrm>
        </p:spPr>
        <p:txBody>
          <a:bodyPr/>
          <a:lstStyle/>
          <a:p>
            <a:r>
              <a:rPr lang="en-US" dirty="0" smtClean="0"/>
              <a:t>High Energy Facilities</a:t>
            </a:r>
            <a:endParaRPr lang="en-US" dirty="0"/>
          </a:p>
        </p:txBody>
      </p:sp>
      <p:sp>
        <p:nvSpPr>
          <p:cNvPr id="3" name="Content Placeholder 2"/>
          <p:cNvSpPr>
            <a:spLocks noGrp="1"/>
          </p:cNvSpPr>
          <p:nvPr>
            <p:ph idx="1"/>
          </p:nvPr>
        </p:nvSpPr>
        <p:spPr>
          <a:xfrm>
            <a:off x="1100667" y="1848556"/>
            <a:ext cx="7868356" cy="4525963"/>
          </a:xfrm>
        </p:spPr>
        <p:txBody>
          <a:bodyPr/>
          <a:lstStyle/>
          <a:p>
            <a:r>
              <a:rPr lang="en-US" dirty="0" smtClean="0"/>
              <a:t>Chandra -  XMM-Newton – SWIFT</a:t>
            </a:r>
          </a:p>
          <a:p>
            <a:r>
              <a:rPr lang="en-US" dirty="0" smtClean="0"/>
              <a:t>LOFT – </a:t>
            </a:r>
            <a:r>
              <a:rPr lang="en-US" dirty="0" err="1" smtClean="0"/>
              <a:t>Astro</a:t>
            </a:r>
            <a:r>
              <a:rPr lang="en-US" dirty="0" smtClean="0"/>
              <a:t>-H - GEMS – </a:t>
            </a:r>
            <a:r>
              <a:rPr lang="en-US" dirty="0" err="1" smtClean="0"/>
              <a:t>NuStar</a:t>
            </a:r>
            <a:endParaRPr lang="en-US" dirty="0" smtClean="0"/>
          </a:p>
          <a:p>
            <a:r>
              <a:rPr lang="en-US" dirty="0" smtClean="0"/>
              <a:t>Cosmic ray telescopes</a:t>
            </a:r>
          </a:p>
          <a:p>
            <a:pPr lvl="1"/>
            <a:r>
              <a:rPr lang="en-US" dirty="0" smtClean="0"/>
              <a:t>Auger + Enhancements</a:t>
            </a:r>
          </a:p>
          <a:p>
            <a:r>
              <a:rPr lang="en-US" dirty="0" smtClean="0"/>
              <a:t>Cerenkov Telescope Arrays </a:t>
            </a:r>
          </a:p>
          <a:p>
            <a:pPr lvl="1"/>
            <a:r>
              <a:rPr lang="en-US" dirty="0" smtClean="0"/>
              <a:t>Hess, Magic, CTA </a:t>
            </a:r>
          </a:p>
          <a:p>
            <a:endParaRPr lang="en-US" dirty="0" smtClean="0"/>
          </a:p>
          <a:p>
            <a:endParaRPr lang="en-US" dirty="0"/>
          </a:p>
        </p:txBody>
      </p:sp>
      <p:pic>
        <p:nvPicPr>
          <p:cNvPr id="4" name="Picture 3" descr="CTA.jpg"/>
          <p:cNvPicPr>
            <a:picLocks noChangeAspect="1"/>
          </p:cNvPicPr>
          <p:nvPr/>
        </p:nvPicPr>
        <p:blipFill>
          <a:blip r:embed="rId2"/>
          <a:stretch>
            <a:fillRect/>
          </a:stretch>
        </p:blipFill>
        <p:spPr>
          <a:xfrm>
            <a:off x="0" y="5821680"/>
            <a:ext cx="2026920" cy="1036320"/>
          </a:xfrm>
          <a:prstGeom prst="rect">
            <a:avLst/>
          </a:prstGeom>
        </p:spPr>
      </p:pic>
      <p:pic>
        <p:nvPicPr>
          <p:cNvPr id="5" name="Picture 4" descr="Swift"/>
          <p:cNvPicPr>
            <a:picLocks noChangeAspect="1"/>
          </p:cNvPicPr>
          <p:nvPr/>
        </p:nvPicPr>
        <p:blipFill>
          <a:blip r:embed="rId3"/>
          <a:stretch>
            <a:fillRect/>
          </a:stretch>
        </p:blipFill>
        <p:spPr>
          <a:xfrm>
            <a:off x="0" y="-74612"/>
            <a:ext cx="1751310" cy="1923168"/>
          </a:xfrm>
          <a:prstGeom prst="rect">
            <a:avLst/>
          </a:prstGeom>
        </p:spPr>
      </p:pic>
      <p:pic>
        <p:nvPicPr>
          <p:cNvPr id="6" name="Picture 5" descr="XMM"/>
          <p:cNvPicPr>
            <a:picLocks noChangeAspect="1"/>
          </p:cNvPicPr>
          <p:nvPr/>
        </p:nvPicPr>
        <p:blipFill>
          <a:blip r:embed="rId4"/>
          <a:stretch>
            <a:fillRect/>
          </a:stretch>
        </p:blipFill>
        <p:spPr>
          <a:xfrm>
            <a:off x="6911301" y="0"/>
            <a:ext cx="2232699" cy="1651000"/>
          </a:xfrm>
          <a:prstGeom prst="rect">
            <a:avLst/>
          </a:prstGeom>
        </p:spPr>
      </p:pic>
      <p:pic>
        <p:nvPicPr>
          <p:cNvPr id="7" name="Picture 6" descr="Auger.jpg"/>
          <p:cNvPicPr>
            <a:picLocks noChangeAspect="1"/>
          </p:cNvPicPr>
          <p:nvPr/>
        </p:nvPicPr>
        <p:blipFill>
          <a:blip r:embed="rId5"/>
          <a:stretch>
            <a:fillRect/>
          </a:stretch>
        </p:blipFill>
        <p:spPr>
          <a:xfrm>
            <a:off x="7507111" y="5564912"/>
            <a:ext cx="1642534" cy="13108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204083"/>
            <a:ext cx="8686800" cy="1143000"/>
          </a:xfrm>
        </p:spPr>
        <p:txBody>
          <a:bodyPr>
            <a:normAutofit fontScale="90000"/>
          </a:bodyPr>
          <a:lstStyle/>
          <a:p>
            <a:r>
              <a:rPr lang="en-US" dirty="0" err="1" smtClean="0"/>
              <a:t>Exoplanet</a:t>
            </a:r>
            <a:r>
              <a:rPr lang="en-US" dirty="0" smtClean="0"/>
              <a:t> detection and characterization </a:t>
            </a:r>
            <a:endParaRPr lang="en-US" dirty="0"/>
          </a:p>
        </p:txBody>
      </p:sp>
      <p:sp>
        <p:nvSpPr>
          <p:cNvPr id="3" name="Content Placeholder 2"/>
          <p:cNvSpPr>
            <a:spLocks noGrp="1"/>
          </p:cNvSpPr>
          <p:nvPr>
            <p:ph idx="1"/>
          </p:nvPr>
        </p:nvSpPr>
        <p:spPr>
          <a:xfrm>
            <a:off x="677333" y="1347083"/>
            <a:ext cx="8277578" cy="4088486"/>
          </a:xfrm>
        </p:spPr>
        <p:txBody>
          <a:bodyPr>
            <a:normAutofit fontScale="70000" lnSpcReduction="20000"/>
          </a:bodyPr>
          <a:lstStyle/>
          <a:p>
            <a:r>
              <a:rPr lang="en-US" dirty="0" smtClean="0"/>
              <a:t>RV Spectrographs :</a:t>
            </a:r>
          </a:p>
          <a:p>
            <a:pPr lvl="1"/>
            <a:r>
              <a:rPr lang="en-US" dirty="0" smtClean="0"/>
              <a:t>Keck, Lick, AAT, HARPS-S and -N, </a:t>
            </a:r>
            <a:r>
              <a:rPr lang="en-US" dirty="0" err="1" smtClean="0"/>
              <a:t>Carmenes</a:t>
            </a:r>
            <a:r>
              <a:rPr lang="en-US" dirty="0" smtClean="0"/>
              <a:t>, </a:t>
            </a:r>
            <a:r>
              <a:rPr lang="en-US" dirty="0" err="1" smtClean="0"/>
              <a:t>Spirou</a:t>
            </a:r>
            <a:r>
              <a:rPr lang="en-US" dirty="0" smtClean="0"/>
              <a:t>…. </a:t>
            </a:r>
          </a:p>
          <a:p>
            <a:r>
              <a:rPr lang="en-US" dirty="0" smtClean="0"/>
              <a:t> Transit Searches and spectroscopy</a:t>
            </a:r>
          </a:p>
          <a:p>
            <a:pPr lvl="1"/>
            <a:r>
              <a:rPr lang="en-US" dirty="0" smtClean="0"/>
              <a:t>Corot, </a:t>
            </a:r>
            <a:r>
              <a:rPr lang="en-US" dirty="0" err="1" smtClean="0"/>
              <a:t>Kepler</a:t>
            </a:r>
            <a:r>
              <a:rPr lang="en-US" dirty="0" smtClean="0"/>
              <a:t>, Echo, Plato…. coordination with ground-based facilities</a:t>
            </a:r>
          </a:p>
          <a:p>
            <a:pPr lvl="1"/>
            <a:r>
              <a:rPr lang="en-US" dirty="0" err="1" smtClean="0"/>
              <a:t>Superwasp</a:t>
            </a:r>
            <a:r>
              <a:rPr lang="en-US" dirty="0" smtClean="0"/>
              <a:t>, </a:t>
            </a:r>
            <a:r>
              <a:rPr lang="en-US" dirty="0" err="1" smtClean="0"/>
              <a:t>TrES</a:t>
            </a:r>
            <a:r>
              <a:rPr lang="en-US" dirty="0" smtClean="0"/>
              <a:t>…… </a:t>
            </a:r>
          </a:p>
          <a:p>
            <a:pPr lvl="1"/>
            <a:r>
              <a:rPr lang="en-US" dirty="0" smtClean="0"/>
              <a:t>Hubble, Spitzer, JWST + ground-based telescopes</a:t>
            </a:r>
          </a:p>
          <a:p>
            <a:r>
              <a:rPr lang="en-US" dirty="0" smtClean="0"/>
              <a:t>High contrast AO Planet Imagers</a:t>
            </a:r>
          </a:p>
          <a:p>
            <a:pPr lvl="1"/>
            <a:r>
              <a:rPr lang="en-US" dirty="0" smtClean="0"/>
              <a:t>VLT/Sphere,  Gemini/GPI, EPICS</a:t>
            </a:r>
          </a:p>
          <a:p>
            <a:r>
              <a:rPr lang="en-US" dirty="0" err="1" smtClean="0"/>
              <a:t>Astrometric</a:t>
            </a:r>
            <a:r>
              <a:rPr lang="en-US" dirty="0" smtClean="0"/>
              <a:t> Searches </a:t>
            </a:r>
          </a:p>
          <a:p>
            <a:pPr lvl="1"/>
            <a:r>
              <a:rPr lang="en-US" dirty="0" smtClean="0"/>
              <a:t>VLTI/Prima, </a:t>
            </a:r>
          </a:p>
          <a:p>
            <a:pPr lvl="1"/>
            <a:r>
              <a:rPr lang="en-US" dirty="0" err="1" smtClean="0"/>
              <a:t>magnetopheric</a:t>
            </a:r>
            <a:r>
              <a:rPr lang="en-US" dirty="0" smtClean="0"/>
              <a:t> radio emission : LOFAR and SKA</a:t>
            </a:r>
          </a:p>
          <a:p>
            <a:r>
              <a:rPr lang="en-US" dirty="0" err="1" smtClean="0"/>
              <a:t>microLensing</a:t>
            </a:r>
            <a:r>
              <a:rPr lang="en-US" dirty="0" smtClean="0"/>
              <a:t> detections</a:t>
            </a:r>
          </a:p>
        </p:txBody>
      </p:sp>
      <p:pic>
        <p:nvPicPr>
          <p:cNvPr id="4" name="Picture 3" descr="Gemini-exoplanets"/>
          <p:cNvPicPr>
            <a:picLocks noChangeAspect="1"/>
          </p:cNvPicPr>
          <p:nvPr/>
        </p:nvPicPr>
        <p:blipFill>
          <a:blip r:embed="rId2"/>
          <a:stretch>
            <a:fillRect/>
          </a:stretch>
        </p:blipFill>
        <p:spPr>
          <a:xfrm>
            <a:off x="0" y="5435569"/>
            <a:ext cx="2624667" cy="1424819"/>
          </a:xfrm>
          <a:prstGeom prst="rect">
            <a:avLst/>
          </a:prstGeom>
        </p:spPr>
      </p:pic>
      <p:pic>
        <p:nvPicPr>
          <p:cNvPr id="5" name="Picture 4" descr="Transit.jpg"/>
          <p:cNvPicPr>
            <a:picLocks noChangeAspect="1"/>
          </p:cNvPicPr>
          <p:nvPr/>
        </p:nvPicPr>
        <p:blipFill>
          <a:blip r:embed="rId3"/>
          <a:stretch>
            <a:fillRect/>
          </a:stretch>
        </p:blipFill>
        <p:spPr>
          <a:xfrm>
            <a:off x="7171267" y="5391936"/>
            <a:ext cx="1972733" cy="146845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host of other facilities</a:t>
            </a:r>
            <a:endParaRPr lang="en-US" dirty="0"/>
          </a:p>
        </p:txBody>
      </p:sp>
      <p:sp>
        <p:nvSpPr>
          <p:cNvPr id="3" name="Content Placeholder 2"/>
          <p:cNvSpPr>
            <a:spLocks noGrp="1"/>
          </p:cNvSpPr>
          <p:nvPr>
            <p:ph idx="1"/>
          </p:nvPr>
        </p:nvSpPr>
        <p:spPr>
          <a:xfrm>
            <a:off x="457200" y="1600200"/>
            <a:ext cx="8686800" cy="4284133"/>
          </a:xfrm>
        </p:spPr>
        <p:txBody>
          <a:bodyPr>
            <a:normAutofit fontScale="92500" lnSpcReduction="10000"/>
          </a:bodyPr>
          <a:lstStyle/>
          <a:p>
            <a:r>
              <a:rPr lang="en-US" dirty="0" smtClean="0"/>
              <a:t>General purpose ground-based telescopes</a:t>
            </a:r>
          </a:p>
          <a:p>
            <a:pPr lvl="1"/>
            <a:r>
              <a:rPr lang="en-US" dirty="0" smtClean="0"/>
              <a:t>Workhorses for most </a:t>
            </a:r>
            <a:r>
              <a:rPr lang="en-US" dirty="0" err="1" smtClean="0"/>
              <a:t>programmes</a:t>
            </a:r>
            <a:endParaRPr lang="en-US" dirty="0" smtClean="0"/>
          </a:p>
          <a:p>
            <a:pPr lvl="1"/>
            <a:r>
              <a:rPr lang="en-US" dirty="0" smtClean="0"/>
              <a:t>Next generation 8 and 10-m telescope instruments aimed at ambitious </a:t>
            </a:r>
            <a:r>
              <a:rPr lang="en-US" dirty="0" err="1" smtClean="0"/>
              <a:t>programmes</a:t>
            </a:r>
            <a:r>
              <a:rPr lang="en-US" dirty="0" smtClean="0"/>
              <a:t> with large time allocations</a:t>
            </a:r>
          </a:p>
          <a:p>
            <a:r>
              <a:rPr lang="en-US" dirty="0" smtClean="0"/>
              <a:t>Solar system exploration and </a:t>
            </a:r>
            <a:r>
              <a:rPr lang="en-US" dirty="0" err="1" smtClean="0"/>
              <a:t>exoplanet</a:t>
            </a:r>
            <a:r>
              <a:rPr lang="en-US" dirty="0" smtClean="0"/>
              <a:t> synergies</a:t>
            </a:r>
          </a:p>
          <a:p>
            <a:r>
              <a:rPr lang="en-US" dirty="0" err="1" smtClean="0"/>
              <a:t>Meteoritics</a:t>
            </a:r>
            <a:r>
              <a:rPr lang="en-US" dirty="0" smtClean="0"/>
              <a:t> and Interplanetary /interstellar dust particles</a:t>
            </a:r>
          </a:p>
          <a:p>
            <a:r>
              <a:rPr lang="en-US" dirty="0" smtClean="0"/>
              <a:t>Laboratory studies – molecular and atomic physics and chemistry</a:t>
            </a:r>
          </a:p>
          <a:p>
            <a:endParaRPr lang="en-US" dirty="0" smtClean="0"/>
          </a:p>
          <a:p>
            <a:endParaRPr lang="en-US" dirty="0" smtClean="0"/>
          </a:p>
        </p:txBody>
      </p:sp>
      <p:pic>
        <p:nvPicPr>
          <p:cNvPr id="4" name="Picture 3" descr="hayabusa3hr.jpg"/>
          <p:cNvPicPr>
            <a:picLocks noChangeAspect="1"/>
          </p:cNvPicPr>
          <p:nvPr/>
        </p:nvPicPr>
        <p:blipFill>
          <a:blip r:embed="rId2"/>
          <a:stretch>
            <a:fillRect/>
          </a:stretch>
        </p:blipFill>
        <p:spPr>
          <a:xfrm>
            <a:off x="7676707" y="5388935"/>
            <a:ext cx="1469065" cy="14690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Beyond the Electromagnetic Spectrum</a:t>
            </a:r>
            <a:endParaRPr lang="en-US" dirty="0"/>
          </a:p>
        </p:txBody>
      </p:sp>
      <p:sp>
        <p:nvSpPr>
          <p:cNvPr id="3" name="Content Placeholder 2"/>
          <p:cNvSpPr>
            <a:spLocks noGrp="1"/>
          </p:cNvSpPr>
          <p:nvPr>
            <p:ph idx="1"/>
          </p:nvPr>
        </p:nvSpPr>
        <p:spPr/>
        <p:txBody>
          <a:bodyPr/>
          <a:lstStyle/>
          <a:p>
            <a:r>
              <a:rPr lang="en-US" dirty="0" smtClean="0"/>
              <a:t>VIRGO – GEO600 - LIGO – LISA-Pathfinder</a:t>
            </a:r>
          </a:p>
          <a:p>
            <a:pPr lvl="1"/>
            <a:r>
              <a:rPr lang="en-US" dirty="0" smtClean="0"/>
              <a:t>Gravitational wave detectors may open up a new window in the coming years.  </a:t>
            </a:r>
          </a:p>
          <a:p>
            <a:pPr lvl="1"/>
            <a:r>
              <a:rPr lang="en-US" dirty="0" smtClean="0"/>
              <a:t>Astronomical target identification and follow-up?</a:t>
            </a:r>
          </a:p>
          <a:p>
            <a:r>
              <a:rPr lang="en-US" dirty="0" smtClean="0"/>
              <a:t>Direct Dark Matter detection</a:t>
            </a:r>
          </a:p>
          <a:p>
            <a:r>
              <a:rPr lang="en-US" dirty="0" smtClean="0"/>
              <a:t>Neutrinos and other Particle Physics</a:t>
            </a:r>
          </a:p>
        </p:txBody>
      </p:sp>
      <p:pic>
        <p:nvPicPr>
          <p:cNvPr id="4" name="Picture 3" descr="ligo"/>
          <p:cNvPicPr>
            <a:picLocks noChangeAspect="1"/>
          </p:cNvPicPr>
          <p:nvPr/>
        </p:nvPicPr>
        <p:blipFill>
          <a:blip r:embed="rId2"/>
          <a:stretch>
            <a:fillRect/>
          </a:stretch>
        </p:blipFill>
        <p:spPr>
          <a:xfrm>
            <a:off x="0" y="5312753"/>
            <a:ext cx="2116667" cy="1545247"/>
          </a:xfrm>
          <a:prstGeom prst="rect">
            <a:avLst/>
          </a:prstGeom>
        </p:spPr>
      </p:pic>
      <p:pic>
        <p:nvPicPr>
          <p:cNvPr id="5" name="Picture 4" descr="LHC.jpg"/>
          <p:cNvPicPr>
            <a:picLocks noChangeAspect="1"/>
          </p:cNvPicPr>
          <p:nvPr/>
        </p:nvPicPr>
        <p:blipFill>
          <a:blip r:embed="rId3"/>
          <a:stretch>
            <a:fillRect/>
          </a:stretch>
        </p:blipFill>
        <p:spPr>
          <a:xfrm>
            <a:off x="6762100" y="5312753"/>
            <a:ext cx="2381900" cy="15452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Opportunities in the Time Domain</a:t>
            </a:r>
            <a:endParaRPr lang="en-GB" dirty="0"/>
          </a:p>
        </p:txBody>
      </p:sp>
      <p:sp>
        <p:nvSpPr>
          <p:cNvPr id="3" name="Content Placeholder 2"/>
          <p:cNvSpPr>
            <a:spLocks noGrp="1"/>
          </p:cNvSpPr>
          <p:nvPr>
            <p:ph idx="1"/>
          </p:nvPr>
        </p:nvSpPr>
        <p:spPr>
          <a:xfrm>
            <a:off x="457200" y="1600201"/>
            <a:ext cx="8229600" cy="4100688"/>
          </a:xfrm>
        </p:spPr>
        <p:txBody>
          <a:bodyPr>
            <a:normAutofit fontScale="92500" lnSpcReduction="10000"/>
          </a:bodyPr>
          <a:lstStyle/>
          <a:p>
            <a:r>
              <a:rPr lang="en-GB" dirty="0" smtClean="0"/>
              <a:t>Quasi-continuous monitoring of  large areas of sky provides new opportunities for discovery with SKA and LSST from 2020 onwards</a:t>
            </a:r>
          </a:p>
          <a:p>
            <a:pPr lvl="1"/>
            <a:r>
              <a:rPr lang="en-GB" dirty="0" smtClean="0"/>
              <a:t>Poorly sampled variability parameter space may yield surprises</a:t>
            </a:r>
          </a:p>
          <a:p>
            <a:pPr lvl="1"/>
            <a:r>
              <a:rPr lang="en-GB" dirty="0" smtClean="0"/>
              <a:t>Rapid follow-up required via automated systems</a:t>
            </a:r>
          </a:p>
          <a:p>
            <a:r>
              <a:rPr lang="en-GB" dirty="0" smtClean="0"/>
              <a:t>Data digestion or indigestion </a:t>
            </a:r>
          </a:p>
          <a:p>
            <a:r>
              <a:rPr lang="en-GB" dirty="0" smtClean="0"/>
              <a:t>Serious collaboration with computer science and engineering departments</a:t>
            </a:r>
          </a:p>
          <a:p>
            <a:pPr lvl="1"/>
            <a:endParaRPr lang="en-GB" dirty="0" smtClean="0"/>
          </a:p>
        </p:txBody>
      </p:sp>
      <p:pic>
        <p:nvPicPr>
          <p:cNvPr id="4" name="Picture 3" descr="Computer_tape_storage_robot-SPL.jpg"/>
          <p:cNvPicPr>
            <a:picLocks noChangeAspect="1"/>
          </p:cNvPicPr>
          <p:nvPr/>
        </p:nvPicPr>
        <p:blipFill>
          <a:blip r:embed="rId2"/>
          <a:srcRect b="13340"/>
          <a:stretch>
            <a:fillRect/>
          </a:stretch>
        </p:blipFill>
        <p:spPr>
          <a:xfrm>
            <a:off x="6678082" y="5117839"/>
            <a:ext cx="2518833" cy="175038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7806"/>
          </a:xfrm>
        </p:spPr>
        <p:txBody>
          <a:bodyPr/>
          <a:lstStyle/>
          <a:p>
            <a:r>
              <a:rPr lang="en-US" dirty="0" smtClean="0"/>
              <a:t>Technology Developments</a:t>
            </a:r>
            <a:endParaRPr lang="en-US" dirty="0"/>
          </a:p>
        </p:txBody>
      </p:sp>
      <p:sp>
        <p:nvSpPr>
          <p:cNvPr id="3" name="Content Placeholder 2"/>
          <p:cNvSpPr>
            <a:spLocks noGrp="1"/>
          </p:cNvSpPr>
          <p:nvPr>
            <p:ph idx="1"/>
          </p:nvPr>
        </p:nvSpPr>
        <p:spPr>
          <a:xfrm>
            <a:off x="457200" y="1208244"/>
            <a:ext cx="8229600" cy="4297362"/>
          </a:xfrm>
        </p:spPr>
        <p:txBody>
          <a:bodyPr>
            <a:normAutofit fontScale="70000" lnSpcReduction="20000"/>
          </a:bodyPr>
          <a:lstStyle/>
          <a:p>
            <a:r>
              <a:rPr lang="en-US" dirty="0" smtClean="0"/>
              <a:t>Resolution, Sensitivity and multiplex gains</a:t>
            </a:r>
          </a:p>
          <a:p>
            <a:pPr lvl="1"/>
            <a:r>
              <a:rPr lang="en-US" dirty="0" smtClean="0"/>
              <a:t>Mass-production :  VLT/MUSE  HET/VIRUS</a:t>
            </a:r>
          </a:p>
          <a:p>
            <a:r>
              <a:rPr lang="en-US" dirty="0" smtClean="0"/>
              <a:t>Detectors  </a:t>
            </a:r>
          </a:p>
          <a:p>
            <a:pPr lvl="1"/>
            <a:r>
              <a:rPr lang="en-US" dirty="0" smtClean="0"/>
              <a:t>larger format  IR detectors</a:t>
            </a:r>
          </a:p>
          <a:p>
            <a:pPr lvl="1"/>
            <a:r>
              <a:rPr lang="en-US" dirty="0" smtClean="0"/>
              <a:t>multi-pixel heterodyne receivers, phased arrays</a:t>
            </a:r>
          </a:p>
          <a:p>
            <a:r>
              <a:rPr lang="en-US" dirty="0" smtClean="0"/>
              <a:t>Adaptive Optics, </a:t>
            </a:r>
          </a:p>
          <a:p>
            <a:pPr lvl="1"/>
            <a:r>
              <a:rPr lang="en-US" dirty="0" smtClean="0"/>
              <a:t>more actuators, more lasers</a:t>
            </a:r>
          </a:p>
          <a:p>
            <a:pPr lvl="1"/>
            <a:r>
              <a:rPr lang="en-US" dirty="0" smtClean="0"/>
              <a:t>faster </a:t>
            </a:r>
            <a:r>
              <a:rPr lang="en-US" dirty="0" err="1" smtClean="0"/>
              <a:t>reconstructors/electromechanics</a:t>
            </a:r>
            <a:r>
              <a:rPr lang="en-US" dirty="0" smtClean="0"/>
              <a:t>, </a:t>
            </a:r>
          </a:p>
          <a:p>
            <a:pPr lvl="1"/>
            <a:r>
              <a:rPr lang="en-US" dirty="0" smtClean="0"/>
              <a:t>higher reliability/availability</a:t>
            </a:r>
          </a:p>
          <a:p>
            <a:r>
              <a:rPr lang="en-US" dirty="0" smtClean="0"/>
              <a:t>Photonic instruments</a:t>
            </a:r>
          </a:p>
          <a:p>
            <a:pPr lvl="1"/>
            <a:r>
              <a:rPr lang="en-US" dirty="0" smtClean="0"/>
              <a:t>Integrated optics </a:t>
            </a:r>
          </a:p>
          <a:p>
            <a:pPr lvl="1"/>
            <a:r>
              <a:rPr lang="en-US" dirty="0" smtClean="0"/>
              <a:t>Background suppression via notch filters</a:t>
            </a:r>
          </a:p>
          <a:p>
            <a:r>
              <a:rPr lang="en-US" dirty="0" smtClean="0"/>
              <a:t>Energy-resolving detectors?</a:t>
            </a:r>
          </a:p>
        </p:txBody>
      </p:sp>
      <p:pic>
        <p:nvPicPr>
          <p:cNvPr id="4" name="Picture 3" descr="Photonic_spect1.jpg"/>
          <p:cNvPicPr>
            <a:picLocks noChangeAspect="1"/>
          </p:cNvPicPr>
          <p:nvPr/>
        </p:nvPicPr>
        <p:blipFill>
          <a:blip r:embed="rId2"/>
          <a:stretch>
            <a:fillRect/>
          </a:stretch>
        </p:blipFill>
        <p:spPr>
          <a:xfrm>
            <a:off x="0" y="5505606"/>
            <a:ext cx="2370667" cy="1376516"/>
          </a:xfrm>
          <a:prstGeom prst="rect">
            <a:avLst/>
          </a:prstGeom>
        </p:spPr>
      </p:pic>
      <p:pic>
        <p:nvPicPr>
          <p:cNvPr id="5" name="Picture 4" descr="Gems_Gemini.png"/>
          <p:cNvPicPr>
            <a:picLocks noChangeAspect="1"/>
          </p:cNvPicPr>
          <p:nvPr/>
        </p:nvPicPr>
        <p:blipFill>
          <a:blip r:embed="rId3"/>
          <a:stretch>
            <a:fillRect/>
          </a:stretch>
        </p:blipFill>
        <p:spPr>
          <a:xfrm>
            <a:off x="6660445" y="4356666"/>
            <a:ext cx="2483556" cy="241401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Public and Political support</a:t>
            </a:r>
            <a:endParaRPr lang="en-US" dirty="0"/>
          </a:p>
        </p:txBody>
      </p:sp>
      <p:sp>
        <p:nvSpPr>
          <p:cNvPr id="3" name="Content Placeholder 2"/>
          <p:cNvSpPr>
            <a:spLocks noGrp="1"/>
          </p:cNvSpPr>
          <p:nvPr>
            <p:ph idx="1"/>
          </p:nvPr>
        </p:nvSpPr>
        <p:spPr>
          <a:xfrm>
            <a:off x="457200" y="1312550"/>
            <a:ext cx="8229600" cy="4525963"/>
          </a:xfrm>
        </p:spPr>
        <p:txBody>
          <a:bodyPr/>
          <a:lstStyle/>
          <a:p>
            <a:r>
              <a:rPr lang="en-US" dirty="0" smtClean="0"/>
              <a:t>Public education and student inspiration</a:t>
            </a:r>
          </a:p>
          <a:p>
            <a:r>
              <a:rPr lang="en-US" dirty="0" smtClean="0"/>
              <a:t>Citizen science</a:t>
            </a:r>
          </a:p>
          <a:p>
            <a:pPr lvl="1"/>
            <a:r>
              <a:rPr lang="en-US" dirty="0" err="1" smtClean="0"/>
              <a:t>Galaxyzoo</a:t>
            </a:r>
            <a:r>
              <a:rPr lang="en-US" dirty="0" smtClean="0"/>
              <a:t> and its offspring</a:t>
            </a:r>
          </a:p>
          <a:p>
            <a:r>
              <a:rPr lang="en-US" dirty="0" smtClean="0"/>
              <a:t>Growing communities – Africa, Asia, South America and elsewhere </a:t>
            </a:r>
          </a:p>
          <a:p>
            <a:r>
              <a:rPr lang="en-US" dirty="0" smtClean="0"/>
              <a:t>More representative communities</a:t>
            </a:r>
          </a:p>
          <a:p>
            <a:r>
              <a:rPr lang="en-US" dirty="0" smtClean="0"/>
              <a:t>Political engagement</a:t>
            </a:r>
            <a:endParaRPr lang="en-US" dirty="0"/>
          </a:p>
        </p:txBody>
      </p:sp>
      <p:pic>
        <p:nvPicPr>
          <p:cNvPr id="4" name="Picture 3" descr="zooniverse.gif"/>
          <p:cNvPicPr>
            <a:picLocks noChangeAspect="1"/>
          </p:cNvPicPr>
          <p:nvPr/>
        </p:nvPicPr>
        <p:blipFill>
          <a:blip r:embed="rId2"/>
          <a:stretch>
            <a:fillRect/>
          </a:stretch>
        </p:blipFill>
        <p:spPr>
          <a:xfrm>
            <a:off x="0" y="5838513"/>
            <a:ext cx="4157133" cy="1019487"/>
          </a:xfrm>
          <a:prstGeom prst="rect">
            <a:avLst/>
          </a:prstGeom>
          <a:solidFill>
            <a:schemeClr val="tx1"/>
          </a:solidFill>
        </p:spPr>
      </p:pic>
      <p:pic>
        <p:nvPicPr>
          <p:cNvPr id="5" name="Picture 4" descr="IAU_OAD.tiff"/>
          <p:cNvPicPr>
            <a:picLocks noChangeAspect="1"/>
          </p:cNvPicPr>
          <p:nvPr/>
        </p:nvPicPr>
        <p:blipFill>
          <a:blip r:embed="rId3"/>
          <a:stretch>
            <a:fillRect/>
          </a:stretch>
        </p:blipFill>
        <p:spPr>
          <a:xfrm>
            <a:off x="6803958" y="3556000"/>
            <a:ext cx="2340042" cy="3302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p:txBody>
          <a:bodyPr>
            <a:normAutofit/>
          </a:bodyPr>
          <a:lstStyle/>
          <a:p>
            <a:r>
              <a:rPr lang="en-US" dirty="0" smtClean="0"/>
              <a:t>Energy costs – big facilities in remote areas </a:t>
            </a:r>
          </a:p>
          <a:p>
            <a:r>
              <a:rPr lang="en-US" dirty="0" smtClean="0"/>
              <a:t>Must </a:t>
            </a:r>
          </a:p>
          <a:p>
            <a:pPr lvl="1"/>
            <a:r>
              <a:rPr lang="en-US" dirty="0" smtClean="0"/>
              <a:t>Deliver outstanding, inspirational science, </a:t>
            </a:r>
          </a:p>
          <a:p>
            <a:pPr lvl="1"/>
            <a:r>
              <a:rPr lang="en-US" dirty="0" smtClean="0"/>
              <a:t>Ensure that we deliver on promises </a:t>
            </a:r>
          </a:p>
          <a:p>
            <a:pPr lvl="1"/>
            <a:r>
              <a:rPr lang="en-US" dirty="0" smtClean="0"/>
              <a:t>Complete facilities on schedule and budget </a:t>
            </a:r>
          </a:p>
          <a:p>
            <a:r>
              <a:rPr lang="en-US" dirty="0" smtClean="0"/>
              <a:t>How do we maintain diversity of facilities and community in the face of hugely ambitious and expensive flagship projects?</a:t>
            </a:r>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bble_UDF.jpg"/>
          <p:cNvPicPr>
            <a:picLocks noChangeAspect="1"/>
          </p:cNvPicPr>
          <p:nvPr/>
        </p:nvPicPr>
        <p:blipFill>
          <a:blip r:embed="rId2">
            <a:lum bright="-16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FFFF00"/>
                </a:solidFill>
              </a:rPr>
              <a:t>An Awesome Arsenal of Astronomical Facilities</a:t>
            </a:r>
            <a:endParaRPr lang="en-US" dirty="0">
              <a:solidFill>
                <a:srgbClr val="FFFF00"/>
              </a:solidFill>
            </a:endParaRPr>
          </a:p>
        </p:txBody>
      </p:sp>
      <p:sp>
        <p:nvSpPr>
          <p:cNvPr id="3" name="Content Placeholder 2"/>
          <p:cNvSpPr>
            <a:spLocks noGrp="1"/>
          </p:cNvSpPr>
          <p:nvPr>
            <p:ph idx="1"/>
          </p:nvPr>
        </p:nvSpPr>
        <p:spPr>
          <a:xfrm>
            <a:off x="211667" y="1693332"/>
            <a:ext cx="8748889" cy="4811889"/>
          </a:xfrm>
        </p:spPr>
        <p:txBody>
          <a:bodyPr>
            <a:normAutofit fontScale="92500" lnSpcReduction="20000"/>
          </a:bodyPr>
          <a:lstStyle/>
          <a:p>
            <a:r>
              <a:rPr lang="en-US" dirty="0" smtClean="0">
                <a:solidFill>
                  <a:srgbClr val="FFC000"/>
                </a:solidFill>
              </a:rPr>
              <a:t>Enormous scientific power</a:t>
            </a:r>
          </a:p>
          <a:p>
            <a:r>
              <a:rPr lang="en-US" dirty="0" smtClean="0">
                <a:solidFill>
                  <a:srgbClr val="FFC000"/>
                </a:solidFill>
              </a:rPr>
              <a:t>Formidable Data rates giving real challenges in efficient exploitation and community access</a:t>
            </a:r>
          </a:p>
          <a:p>
            <a:r>
              <a:rPr lang="en-US" dirty="0" smtClean="0">
                <a:solidFill>
                  <a:srgbClr val="FFC000"/>
                </a:solidFill>
              </a:rPr>
              <a:t>International and global projects</a:t>
            </a:r>
          </a:p>
          <a:p>
            <a:r>
              <a:rPr lang="en-US" dirty="0" smtClean="0">
                <a:solidFill>
                  <a:srgbClr val="FFC000"/>
                </a:solidFill>
              </a:rPr>
              <a:t>Require huge investment giving high visibility and raised profiles and bringing</a:t>
            </a:r>
          </a:p>
          <a:p>
            <a:pPr lvl="1"/>
            <a:r>
              <a:rPr lang="en-US" dirty="0" smtClean="0">
                <a:solidFill>
                  <a:srgbClr val="FFC000"/>
                </a:solidFill>
              </a:rPr>
              <a:t>Opportunities for promotion and influence</a:t>
            </a:r>
          </a:p>
          <a:p>
            <a:pPr lvl="1"/>
            <a:r>
              <a:rPr lang="en-US" dirty="0" smtClean="0">
                <a:solidFill>
                  <a:srgbClr val="FFC000"/>
                </a:solidFill>
              </a:rPr>
              <a:t>Risks if we fail to deliver or to maintain public and political support </a:t>
            </a:r>
          </a:p>
          <a:p>
            <a:r>
              <a:rPr lang="en-US" dirty="0" smtClean="0">
                <a:solidFill>
                  <a:srgbClr val="FFC000"/>
                </a:solidFill>
              </a:rPr>
              <a:t>Timescale for development of major instruments is ~10years</a:t>
            </a:r>
          </a:p>
          <a:p>
            <a:pPr lvl="1"/>
            <a:endParaRPr lang="en-US" dirty="0" smtClean="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8446911" cy="5257800"/>
          </a:xfrm>
        </p:spPr>
        <p:txBody>
          <a:bodyPr>
            <a:normAutofit fontScale="47500" lnSpcReduction="20000"/>
          </a:bodyPr>
          <a:lstStyle/>
          <a:p>
            <a:r>
              <a:rPr lang="en-US" dirty="0"/>
              <a:t>he four proposals chosen to proceed for assessment are </a:t>
            </a:r>
            <a:r>
              <a:rPr lang="en-US" dirty="0" err="1"/>
              <a:t>EChO</a:t>
            </a:r>
            <a:r>
              <a:rPr lang="en-US" dirty="0"/>
              <a:t>, LOFT, </a:t>
            </a:r>
            <a:r>
              <a:rPr lang="en-US" dirty="0" err="1"/>
              <a:t>MarcoPolo</a:t>
            </a:r>
            <a:r>
              <a:rPr lang="en-US" dirty="0"/>
              <a:t>-R and STE-</a:t>
            </a:r>
            <a:r>
              <a:rPr lang="en-US" dirty="0" err="1"/>
              <a:t>QUEST.The</a:t>
            </a:r>
            <a:r>
              <a:rPr lang="en-US" dirty="0"/>
              <a:t> </a:t>
            </a:r>
            <a:r>
              <a:rPr lang="en-US" b="1" dirty="0" err="1"/>
              <a:t>Exoplanet</a:t>
            </a:r>
            <a:r>
              <a:rPr lang="en-US" b="1" dirty="0"/>
              <a:t> </a:t>
            </a:r>
            <a:r>
              <a:rPr lang="en-US" b="1" dirty="0" err="1"/>
              <a:t>Characterisation</a:t>
            </a:r>
            <a:r>
              <a:rPr lang="en-US" b="1" dirty="0"/>
              <a:t> Observatory (</a:t>
            </a:r>
            <a:r>
              <a:rPr lang="en-US" b="1" dirty="0" err="1"/>
              <a:t>EChO</a:t>
            </a:r>
            <a:r>
              <a:rPr lang="en-US" b="1" dirty="0"/>
              <a:t>) would be the first dedicated mission to investigate </a:t>
            </a:r>
            <a:r>
              <a:rPr lang="en-US" b="1" dirty="0" err="1"/>
              <a:t>exoplanetary</a:t>
            </a:r>
            <a:r>
              <a:rPr lang="en-US" b="1" dirty="0"/>
              <a:t> atmospheres, addressing the suitability of those planets for life and placing our Solar System in context.   Orbiting around the L2 Lagrange point, 1.5 million km from Earth in the anti-sunward direction, </a:t>
            </a:r>
            <a:r>
              <a:rPr lang="en-US" b="1" dirty="0" err="1"/>
              <a:t>EChO</a:t>
            </a:r>
            <a:r>
              <a:rPr lang="en-US" b="1" dirty="0"/>
              <a:t> would provide high resolution, multi-wavelength spectroscopic observations. It would measure the atmospheric composition, temperature and </a:t>
            </a:r>
            <a:r>
              <a:rPr lang="en-US" b="1" dirty="0" err="1"/>
              <a:t>albedo</a:t>
            </a:r>
            <a:r>
              <a:rPr lang="en-US" b="1" dirty="0"/>
              <a:t> of a representative sample of known </a:t>
            </a:r>
            <a:r>
              <a:rPr lang="en-US" b="1" dirty="0" err="1"/>
              <a:t>exoplanets</a:t>
            </a:r>
            <a:r>
              <a:rPr lang="en-US" b="1" dirty="0"/>
              <a:t>, constrain models of their internal structure and improve our understanding of how planets form and evolve.  The Large Observatory For X-ray Timing (LOFT) is intended to answer fundamental questions about the motion of matter orbiting close to the event horizon of a black hole, and the state of matter in neutron stars, by detecting their very rapid X-ray flux and spectral variability.   LOFT would carry two instruments: a Large Area Detector with an effective area far larger than current </a:t>
            </a:r>
            <a:r>
              <a:rPr lang="en-US" b="1" dirty="0" err="1"/>
              <a:t>spaceborne</a:t>
            </a:r>
            <a:r>
              <a:rPr lang="en-US" b="1" dirty="0"/>
              <a:t> X-ray detectors, and a Wide Field Monitor that would monitor a large fraction of the sky. With its high spectral resolution, LOFT would </a:t>
            </a:r>
            <a:r>
              <a:rPr lang="en-US" b="1" dirty="0" err="1"/>
              <a:t>revolutionise</a:t>
            </a:r>
            <a:r>
              <a:rPr lang="en-US" b="1" dirty="0"/>
              <a:t> studies of collapsed objects in our Galaxy and of the brightest </a:t>
            </a:r>
            <a:r>
              <a:rPr lang="en-US" b="1" dirty="0" err="1"/>
              <a:t>supermassive</a:t>
            </a:r>
            <a:r>
              <a:rPr lang="en-US" b="1" dirty="0"/>
              <a:t> black holes in active galactic nuclei.    </a:t>
            </a:r>
            <a:r>
              <a:rPr lang="en-US" b="1" dirty="0" err="1"/>
              <a:t>MarcoPolo</a:t>
            </a:r>
            <a:r>
              <a:rPr lang="en-US" b="1" dirty="0"/>
              <a:t>-R is a mission to return a sample of material from a primitive near-Earth asteroid (NEA) for detailed analysis in ground-based laboratories. The scientific data would help to answer key questions about the processes that occurred during planet formation and the evolution of the rocks which were the building blocks of terrestrial planets.   The mission would also reveal whether </a:t>
            </a:r>
            <a:r>
              <a:rPr lang="en-US" b="1" dirty="0" err="1"/>
              <a:t>NEAs</a:t>
            </a:r>
            <a:r>
              <a:rPr lang="en-US" b="1" dirty="0"/>
              <a:t> contain pre-solar material not yet found in meteorite samples, determine the nature and origin of the organic compounds they contain, and possibly shed light on the origin of molecules necessary for life.  The Space-Time Explorer and Quantum Equivalence Principle Space Test (STE-QUEST) is devoted to precise measurement of the effects of gravity on time and matter. Its main objective would be to test the Principle of Equivalence, a fundamental assumption of Einstein's Theory of General Relativity. STE-QUEST would measure space-time curvature by comparing the tick rate of an atomic clock on the spacecraft with other clocks on the ground.     A second primary goal is a quantum test of the Universality of Free Fall – the theory that gravitational acceleration is universal, independent of the type of body.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missions flown as part of </a:t>
            </a:r>
            <a:r>
              <a:rPr lang="en-US" dirty="0" err="1"/>
              <a:t>ESA's</a:t>
            </a:r>
            <a:r>
              <a:rPr lang="en-US" dirty="0"/>
              <a:t> Cosmic Vision 2015-2025 plan will tackle some of the major outstanding scientific questions about the Universe and our place in </a:t>
            </a:r>
            <a:r>
              <a:rPr lang="en-US" dirty="0" err="1"/>
              <a:t>it:What</a:t>
            </a:r>
            <a:r>
              <a:rPr lang="en-US" dirty="0"/>
              <a:t> are the conditions for planet formation and the emergence of </a:t>
            </a:r>
            <a:r>
              <a:rPr lang="en-US" dirty="0" err="1"/>
              <a:t>life?How</a:t>
            </a:r>
            <a:r>
              <a:rPr lang="en-US" dirty="0"/>
              <a:t> does the Solar System </a:t>
            </a:r>
            <a:r>
              <a:rPr lang="en-US" dirty="0" err="1"/>
              <a:t>work?What</a:t>
            </a:r>
            <a:r>
              <a:rPr lang="en-US" dirty="0"/>
              <a:t> are the fundamental physical laws of the </a:t>
            </a:r>
            <a:r>
              <a:rPr lang="en-US" dirty="0" err="1"/>
              <a:t>Universe?How</a:t>
            </a:r>
            <a:r>
              <a:rPr lang="en-US" dirty="0"/>
              <a:t> did the Universe originate and what is it made </a:t>
            </a:r>
            <a:r>
              <a:rPr lang="en-US" dirty="0" err="1"/>
              <a:t>of?There</a:t>
            </a:r>
            <a:r>
              <a:rPr lang="en-US" dirty="0"/>
              <a:t> are currently three missions - Euclid, PLATO and Solar Orbiter - which are undergoing competitive assessment for selection as the first and second medium class missions under Cosmic Vision. The final selection for M1 and M2 will be made later this year, with launches expected in 2017-18.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Cosmic Vision Timeline</a:t>
            </a:r>
            <a:endParaRPr lang="en-US" dirty="0"/>
          </a:p>
        </p:txBody>
      </p:sp>
      <p:sp>
        <p:nvSpPr>
          <p:cNvPr id="3" name="Content Placeholder 2"/>
          <p:cNvSpPr>
            <a:spLocks noGrp="1"/>
          </p:cNvSpPr>
          <p:nvPr>
            <p:ph idx="1"/>
          </p:nvPr>
        </p:nvSpPr>
        <p:spPr/>
        <p:txBody>
          <a:bodyPr>
            <a:normAutofit fontScale="47500" lnSpcReduction="20000"/>
          </a:bodyPr>
          <a:lstStyle/>
          <a:p>
            <a:r>
              <a:rPr lang="en-US" dirty="0"/>
              <a:t>Selection of four M-class candidate missions for assessment study (**)	February 2011	</a:t>
            </a:r>
          </a:p>
          <a:p>
            <a:r>
              <a:rPr lang="en-US" dirty="0"/>
              <a:t>Three missions in competitive Definition Phase	April 2010 - September 2011	</a:t>
            </a:r>
          </a:p>
          <a:p>
            <a:r>
              <a:rPr lang="en-US" dirty="0"/>
              <a:t>Working group/SSAC evaluation and recommendation for adoption of 2 missions	September 2011 - October 2011	</a:t>
            </a:r>
          </a:p>
          <a:p>
            <a:r>
              <a:rPr lang="en-US" dirty="0"/>
              <a:t>SPC decision on 2 missions for ITT release	November 2011	</a:t>
            </a:r>
          </a:p>
          <a:p>
            <a:r>
              <a:rPr lang="en-US" dirty="0"/>
              <a:t>SPC adoption of missions (Cost-at-Completion and Payload Formal Agreement)	July 2012	</a:t>
            </a:r>
          </a:p>
          <a:p>
            <a:r>
              <a:rPr lang="en-US" dirty="0"/>
              <a:t>Missions enter Implementation Phase	September 2012	</a:t>
            </a:r>
          </a:p>
          <a:p>
            <a:r>
              <a:rPr lang="en-US" dirty="0"/>
              <a:t>Mission launch slots (M1, M2, M3)	2017, 2018, 2022</a:t>
            </a:r>
            <a:r>
              <a:rPr lang="en-US" dirty="0" smtClean="0"/>
              <a:t>	</a:t>
            </a:r>
          </a:p>
          <a:p>
            <a:r>
              <a:rPr lang="en-US" dirty="0"/>
              <a:t>End of joint Europe-US mission </a:t>
            </a:r>
            <a:r>
              <a:rPr lang="en-US" dirty="0" err="1"/>
              <a:t>studiesStart</a:t>
            </a:r>
            <a:r>
              <a:rPr lang="en-US" dirty="0"/>
              <a:t> of European-led mission studies	March 2011	</a:t>
            </a:r>
          </a:p>
          <a:p>
            <a:r>
              <a:rPr lang="en-US" dirty="0"/>
              <a:t>Recommendation on mission selection to SPC	February 2012	</a:t>
            </a:r>
          </a:p>
          <a:p>
            <a:r>
              <a:rPr lang="en-US" dirty="0"/>
              <a:t>Mission launch (L1)	</a:t>
            </a:r>
            <a:r>
              <a:rPr lang="en-US" dirty="0" smtClean="0"/>
              <a:t>2020</a:t>
            </a:r>
          </a:p>
          <a:p>
            <a:endParaRPr lang="en-US" dirty="0" smtClean="0"/>
          </a:p>
          <a:p>
            <a:r>
              <a:rPr lang="en-US" dirty="0"/>
              <a:t>In February 2009 a down-selection took place between the two L-class candidate missions Laplace (Jupiter) and </a:t>
            </a:r>
            <a:r>
              <a:rPr lang="en-US" dirty="0" err="1"/>
              <a:t>TandEM</a:t>
            </a:r>
            <a:r>
              <a:rPr lang="en-US" dirty="0"/>
              <a:t> (Saturn). Both missions had been proposed as collaborations with NASA, and a joint decision was taken to retain the mission to the Jupiter system as candidate for the L1 launch slot in 2020.  In March 2011 ESA announced a new way forward for the L-class candidate missions (IXO, Laplace, LISA) that took account of developments with </a:t>
            </a:r>
            <a:r>
              <a:rPr lang="en-US" dirty="0" err="1"/>
              <a:t>ESA's</a:t>
            </a:r>
            <a:r>
              <a:rPr lang="en-US" dirty="0"/>
              <a:t> international partners.  This resulted in the termination of the studies into joint missions and the start of studies into European-led missions.</a:t>
            </a:r>
            <a:r>
              <a:rPr lang="en-US" dirty="0" smtClean="0"/>
              <a:t>	</a:t>
            </a:r>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0" y="-559416"/>
            <a:ext cx="9144000" cy="7417416"/>
          </a:xfrm>
          <a:prstGeom prst="rect">
            <a:avLst/>
          </a:prstGeom>
        </p:spPr>
        <p:txBody>
          <a:bodyPr wrap="square">
            <a:spAutoFit/>
          </a:bodyPr>
          <a:lstStyle/>
          <a:p>
            <a:r>
              <a:rPr lang="en-US" b="1" dirty="0"/>
              <a:t>DIVISION	NAME	LAUNCH DATE	PHASE	</a:t>
            </a:r>
          </a:p>
          <a:p>
            <a:r>
              <a:rPr lang="en-US" dirty="0"/>
              <a:t>Astrophysics	</a:t>
            </a:r>
            <a:r>
              <a:rPr lang="en-US" sz="1600" u="sng" dirty="0">
                <a:hlinkClick r:id="rId2"/>
              </a:rPr>
              <a:t>Astro-HAstro-H is a powerful orbiting observatory being developed by the Japan Aerospace Exploration Agency (JAXA) for studying extremely energetic processes in the universe. NASA and the JAXA/Institute of Space and Astronautical Science have teamed up to develop a high resolution ...	20140215February 15, 2014	2Development	</a:t>
            </a:r>
          </a:p>
          <a:p>
            <a:r>
              <a:rPr lang="en-US" sz="1600" dirty="0"/>
              <a:t>Astrophysics	</a:t>
            </a:r>
            <a:r>
              <a:rPr lang="en-US" sz="1600" u="sng" dirty="0">
                <a:hlinkClick r:id="rId3"/>
              </a:rPr>
              <a:t>GEMSGEMS will use an X-ray telescope to explore the shape of space that has been distorted by a spinning black hole's gravity, and probe the structure and effects of the formidable magnetic field around magnetars, dead stars with magnetic fields ...	20140701July 2014	2Development	</a:t>
            </a:r>
          </a:p>
          <a:p>
            <a:r>
              <a:rPr lang="en-US" sz="1600" dirty="0"/>
              <a:t>Astrophysics	</a:t>
            </a:r>
            <a:r>
              <a:rPr lang="en-US" sz="1600" u="sng" dirty="0">
                <a:hlinkClick r:id="rId4"/>
              </a:rPr>
              <a:t>JWSTJames Webb Space Telescope (formerly the Next Generation Space Telescope) is designed for observations in the far visible to the mid infrared part of the spectrum. JWST will probe the era when stars and galaxies started to form; it will ...	20140601June 01, 2014	2Development	</a:t>
            </a:r>
          </a:p>
          <a:p>
            <a:r>
              <a:rPr lang="en-US" sz="1600" dirty="0"/>
              <a:t>Astrophysics	</a:t>
            </a:r>
            <a:r>
              <a:rPr lang="en-US" sz="1600" u="sng" dirty="0">
                <a:hlinkClick r:id="rId5"/>
              </a:rPr>
              <a:t>LBTIThe Large Binocular Telescope Interferometer (LBTI) is part of NASA's overall effort to find planets and ultimately life beyond our solar system. It will combine the light from the twin telescope mirrors to make high resolution measurements of stars and ...		2Development	</a:t>
            </a:r>
          </a:p>
          <a:p>
            <a:r>
              <a:rPr lang="en-US" sz="1600" dirty="0"/>
              <a:t>Astrophysics	</a:t>
            </a:r>
            <a:r>
              <a:rPr lang="en-US" sz="1600" u="sng" dirty="0">
                <a:hlinkClick r:id="rId6"/>
              </a:rPr>
              <a:t>NuSTARThe Nuclear Spectroscopic Telescope Array is a pathfinder mission that will open the high energy X-ray sky for sensitive study for the first time. This mission is part of SMD's Astrophysics Explorers program.	20120203February 03, 2012	2Development	</a:t>
            </a:r>
          </a:p>
          <a:p>
            <a:r>
              <a:rPr lang="en-US" sz="1600" dirty="0"/>
              <a:t>Astrophysics	</a:t>
            </a:r>
            <a:r>
              <a:rPr lang="en-US" sz="1600" u="sng" dirty="0">
                <a:hlinkClick r:id="rId7"/>
              </a:rPr>
              <a:t>SOFIASOFIA is an airborne observatory that will study the universe in the infrared spectrum. This mission is part of SMD's Cosmic Origins program.		2Development	</a:t>
            </a:r>
          </a:p>
          <a:p>
            <a:r>
              <a:rPr lang="en-US" sz="1600" dirty="0"/>
              <a:t>Astrophysics	</a:t>
            </a:r>
            <a:r>
              <a:rPr lang="en-US" sz="1600" u="sng" dirty="0">
                <a:hlinkClick r:id="rId8"/>
              </a:rPr>
              <a:t>ST-7 / Lisa PathfinderSpace Technology 7 project will flight test a Disturbance Reduction System (DRS) that will aid scientists in their quest to detect and measure gravitational waves in space.	20120630June 30, 2012	2Development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far-telescope-300-bg.jpg"/>
          <p:cNvPicPr>
            <a:picLocks noChangeAspect="1"/>
          </p:cNvPicPr>
          <p:nvPr/>
        </p:nvPicPr>
        <p:blipFill>
          <a:blip r:embed="rId2">
            <a:lum bright="-18000"/>
          </a:blip>
          <a:stretch>
            <a:fillRect/>
          </a:stretch>
        </p:blipFill>
        <p:spPr>
          <a:xfrm>
            <a:off x="7272439" y="0"/>
            <a:ext cx="1905000" cy="1524000"/>
          </a:xfrm>
          <a:prstGeom prst="rect">
            <a:avLst/>
          </a:prstGeom>
        </p:spPr>
      </p:pic>
      <p:pic>
        <p:nvPicPr>
          <p:cNvPr id="7" name="Picture 6" descr="Ghana_Vodaphone.jpg"/>
          <p:cNvPicPr>
            <a:picLocks noChangeAspect="1"/>
          </p:cNvPicPr>
          <p:nvPr/>
        </p:nvPicPr>
        <p:blipFill>
          <a:blip r:embed="rId3"/>
          <a:stretch>
            <a:fillRect/>
          </a:stretch>
        </p:blipFill>
        <p:spPr>
          <a:xfrm>
            <a:off x="7298035" y="4385350"/>
            <a:ext cx="1856596" cy="2472649"/>
          </a:xfrm>
          <a:prstGeom prst="rect">
            <a:avLst/>
          </a:prstGeom>
        </p:spPr>
      </p:pic>
      <p:pic>
        <p:nvPicPr>
          <p:cNvPr id="8" name="Picture 7" descr="VLA.jpg"/>
          <p:cNvPicPr>
            <a:picLocks noChangeAspect="1"/>
          </p:cNvPicPr>
          <p:nvPr/>
        </p:nvPicPr>
        <p:blipFill>
          <a:blip r:embed="rId4">
            <a:lum bright="-14000"/>
          </a:blip>
          <a:stretch>
            <a:fillRect/>
          </a:stretch>
        </p:blipFill>
        <p:spPr>
          <a:xfrm>
            <a:off x="-137897" y="0"/>
            <a:ext cx="1860371" cy="1418368"/>
          </a:xfrm>
          <a:prstGeom prst="rect">
            <a:avLst/>
          </a:prstGeom>
        </p:spPr>
      </p:pic>
      <p:pic>
        <p:nvPicPr>
          <p:cNvPr id="9" name="Picture 8" descr="ATCA.jpg"/>
          <p:cNvPicPr>
            <a:picLocks noChangeAspect="1"/>
          </p:cNvPicPr>
          <p:nvPr/>
        </p:nvPicPr>
        <p:blipFill>
          <a:blip r:embed="rId5"/>
          <a:stretch>
            <a:fillRect/>
          </a:stretch>
        </p:blipFill>
        <p:spPr>
          <a:xfrm>
            <a:off x="-137897" y="2505996"/>
            <a:ext cx="1860371" cy="1479662"/>
          </a:xfrm>
          <a:prstGeom prst="rect">
            <a:avLst/>
          </a:prstGeom>
        </p:spPr>
      </p:pic>
      <p:pic>
        <p:nvPicPr>
          <p:cNvPr id="10" name="Picture 9" descr="emerlin.jpg"/>
          <p:cNvPicPr>
            <a:picLocks noChangeAspect="1"/>
          </p:cNvPicPr>
          <p:nvPr/>
        </p:nvPicPr>
        <p:blipFill>
          <a:blip r:embed="rId6"/>
          <a:stretch>
            <a:fillRect/>
          </a:stretch>
        </p:blipFill>
        <p:spPr>
          <a:xfrm>
            <a:off x="7317068" y="2121386"/>
            <a:ext cx="1860371" cy="1431613"/>
          </a:xfrm>
          <a:prstGeom prst="rect">
            <a:avLst/>
          </a:prstGeom>
        </p:spPr>
      </p:pic>
      <p:sp>
        <p:nvSpPr>
          <p:cNvPr id="3" name="Content Placeholder 2"/>
          <p:cNvSpPr>
            <a:spLocks noGrp="1"/>
          </p:cNvSpPr>
          <p:nvPr>
            <p:ph idx="1"/>
          </p:nvPr>
        </p:nvSpPr>
        <p:spPr>
          <a:xfrm>
            <a:off x="1722474" y="1524000"/>
            <a:ext cx="6018028" cy="5333999"/>
          </a:xfrm>
        </p:spPr>
        <p:txBody>
          <a:bodyPr>
            <a:normAutofit/>
          </a:bodyPr>
          <a:lstStyle/>
          <a:p>
            <a:r>
              <a:rPr lang="en-US" dirty="0" smtClean="0">
                <a:solidFill>
                  <a:srgbClr val="000000"/>
                </a:solidFill>
              </a:rPr>
              <a:t>VLA - ATCA – </a:t>
            </a:r>
            <a:r>
              <a:rPr lang="en-US" dirty="0" err="1" smtClean="0">
                <a:solidFill>
                  <a:srgbClr val="000000"/>
                </a:solidFill>
              </a:rPr>
              <a:t>e</a:t>
            </a:r>
            <a:r>
              <a:rPr lang="en-US" dirty="0" smtClean="0">
                <a:solidFill>
                  <a:srgbClr val="000000"/>
                </a:solidFill>
              </a:rPr>
              <a:t>-Merlin </a:t>
            </a:r>
          </a:p>
          <a:p>
            <a:r>
              <a:rPr lang="en-US" dirty="0" smtClean="0">
                <a:solidFill>
                  <a:srgbClr val="000000"/>
                </a:solidFill>
              </a:rPr>
              <a:t>GMRT</a:t>
            </a:r>
          </a:p>
          <a:p>
            <a:r>
              <a:rPr lang="en-US" dirty="0" smtClean="0">
                <a:solidFill>
                  <a:srgbClr val="000000"/>
                </a:solidFill>
              </a:rPr>
              <a:t>Large Radio Dishes : </a:t>
            </a:r>
          </a:p>
          <a:p>
            <a:pPr lvl="1"/>
            <a:r>
              <a:rPr lang="en-US" dirty="0" smtClean="0">
                <a:solidFill>
                  <a:srgbClr val="000000"/>
                </a:solidFill>
              </a:rPr>
              <a:t>GBT,  </a:t>
            </a:r>
            <a:r>
              <a:rPr lang="en-US" dirty="0" err="1" smtClean="0">
                <a:solidFill>
                  <a:srgbClr val="000000"/>
                </a:solidFill>
              </a:rPr>
              <a:t>Effelsberg</a:t>
            </a:r>
            <a:r>
              <a:rPr lang="en-US" dirty="0" smtClean="0">
                <a:solidFill>
                  <a:srgbClr val="000000"/>
                </a:solidFill>
              </a:rPr>
              <a:t>, Bonn, </a:t>
            </a:r>
            <a:r>
              <a:rPr lang="en-US" dirty="0" err="1" smtClean="0">
                <a:solidFill>
                  <a:srgbClr val="000000"/>
                </a:solidFill>
              </a:rPr>
              <a:t>Parkes</a:t>
            </a:r>
            <a:r>
              <a:rPr lang="en-US" dirty="0" smtClean="0">
                <a:solidFill>
                  <a:srgbClr val="000000"/>
                </a:solidFill>
              </a:rPr>
              <a:t>, </a:t>
            </a:r>
            <a:r>
              <a:rPr lang="en-US" dirty="0" err="1" smtClean="0">
                <a:solidFill>
                  <a:srgbClr val="000000"/>
                </a:solidFill>
              </a:rPr>
              <a:t>Westerbork</a:t>
            </a:r>
            <a:r>
              <a:rPr lang="en-US" dirty="0" smtClean="0">
                <a:solidFill>
                  <a:srgbClr val="000000"/>
                </a:solidFill>
              </a:rPr>
              <a:t>, </a:t>
            </a:r>
            <a:r>
              <a:rPr lang="en-US" dirty="0" err="1" smtClean="0">
                <a:solidFill>
                  <a:srgbClr val="000000"/>
                </a:solidFill>
              </a:rPr>
              <a:t>Jodrell</a:t>
            </a:r>
            <a:r>
              <a:rPr lang="en-US" dirty="0" smtClean="0">
                <a:solidFill>
                  <a:srgbClr val="000000"/>
                </a:solidFill>
              </a:rPr>
              <a:t>, </a:t>
            </a:r>
            <a:r>
              <a:rPr lang="en-US" dirty="0" err="1" smtClean="0">
                <a:solidFill>
                  <a:srgbClr val="000000"/>
                </a:solidFill>
              </a:rPr>
              <a:t>Medicina</a:t>
            </a:r>
            <a:endParaRPr lang="en-US" dirty="0" smtClean="0">
              <a:solidFill>
                <a:srgbClr val="000000"/>
              </a:solidFill>
            </a:endParaRPr>
          </a:p>
          <a:p>
            <a:r>
              <a:rPr lang="en-US" dirty="0" smtClean="0">
                <a:solidFill>
                  <a:srgbClr val="000000"/>
                </a:solidFill>
              </a:rPr>
              <a:t>VLBA,  EVN/JIVE VLBI</a:t>
            </a:r>
          </a:p>
          <a:p>
            <a:r>
              <a:rPr lang="en-US" dirty="0" smtClean="0">
                <a:solidFill>
                  <a:srgbClr val="000000"/>
                </a:solidFill>
              </a:rPr>
              <a:t>LOFAR : sub-</a:t>
            </a:r>
            <a:r>
              <a:rPr lang="en-US" dirty="0" err="1" smtClean="0">
                <a:solidFill>
                  <a:srgbClr val="000000"/>
                </a:solidFill>
              </a:rPr>
              <a:t>mJy</a:t>
            </a:r>
            <a:r>
              <a:rPr lang="en-US" dirty="0" smtClean="0">
                <a:solidFill>
                  <a:srgbClr val="000000"/>
                </a:solidFill>
              </a:rPr>
              <a:t> sensitivity over the northern sky</a:t>
            </a:r>
            <a:endParaRPr lang="en-US" dirty="0" smtClean="0">
              <a:solidFill>
                <a:srgbClr val="000000"/>
              </a:solidFill>
            </a:endParaRPr>
          </a:p>
        </p:txBody>
      </p:sp>
      <p:sp>
        <p:nvSpPr>
          <p:cNvPr id="2" name="Title 1"/>
          <p:cNvSpPr>
            <a:spLocks noGrp="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Radio Astronomy </a:t>
            </a:r>
            <a:endParaRPr lang="en-US" dirty="0"/>
          </a:p>
        </p:txBody>
      </p:sp>
      <p:pic>
        <p:nvPicPr>
          <p:cNvPr id="12" name="Picture 11" descr="GMRT"/>
          <p:cNvPicPr>
            <a:picLocks noChangeAspect="1"/>
          </p:cNvPicPr>
          <p:nvPr/>
        </p:nvPicPr>
        <p:blipFill>
          <a:blip r:embed="rId7"/>
          <a:stretch>
            <a:fillRect/>
          </a:stretch>
        </p:blipFill>
        <p:spPr>
          <a:xfrm>
            <a:off x="-137897" y="5742535"/>
            <a:ext cx="1860371" cy="119169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ka.jpg"/>
          <p:cNvPicPr>
            <a:picLocks noChangeAspect="1"/>
          </p:cNvPicPr>
          <p:nvPr/>
        </p:nvPicPr>
        <p:blipFill>
          <a:blip r:embed="rId2">
            <a:lum bright="-35000"/>
          </a:blip>
          <a:stretch>
            <a:fillRect/>
          </a:stretch>
        </p:blipFill>
        <p:spPr>
          <a:xfrm>
            <a:off x="-137897" y="0"/>
            <a:ext cx="9366957" cy="6934233"/>
          </a:xfrm>
          <a:prstGeom prst="rect">
            <a:avLst/>
          </a:prstGeom>
        </p:spPr>
      </p:pic>
      <p:pic>
        <p:nvPicPr>
          <p:cNvPr id="4" name="Picture 3" descr="askap-radio-telescope.jpg"/>
          <p:cNvPicPr>
            <a:picLocks noChangeAspect="1"/>
          </p:cNvPicPr>
          <p:nvPr/>
        </p:nvPicPr>
        <p:blipFill>
          <a:blip r:embed="rId3"/>
          <a:stretch>
            <a:fillRect/>
          </a:stretch>
        </p:blipFill>
        <p:spPr>
          <a:xfrm>
            <a:off x="7324060" y="1524000"/>
            <a:ext cx="1905000" cy="1430215"/>
          </a:xfrm>
          <a:prstGeom prst="rect">
            <a:avLst/>
          </a:prstGeom>
        </p:spPr>
      </p:pic>
      <p:pic>
        <p:nvPicPr>
          <p:cNvPr id="5" name="Picture 4" descr="lofar-telescope-300-bg.jpg"/>
          <p:cNvPicPr>
            <a:picLocks noChangeAspect="1"/>
          </p:cNvPicPr>
          <p:nvPr/>
        </p:nvPicPr>
        <p:blipFill>
          <a:blip r:embed="rId4">
            <a:lum bright="-18000"/>
          </a:blip>
          <a:stretch>
            <a:fillRect/>
          </a:stretch>
        </p:blipFill>
        <p:spPr>
          <a:xfrm>
            <a:off x="7272439" y="0"/>
            <a:ext cx="1905000" cy="1524000"/>
          </a:xfrm>
          <a:prstGeom prst="rect">
            <a:avLst/>
          </a:prstGeom>
        </p:spPr>
      </p:pic>
      <p:pic>
        <p:nvPicPr>
          <p:cNvPr id="6" name="Picture 5" descr="meerkat2.jpg"/>
          <p:cNvPicPr>
            <a:picLocks noChangeAspect="1"/>
          </p:cNvPicPr>
          <p:nvPr/>
        </p:nvPicPr>
        <p:blipFill>
          <a:blip r:embed="rId5"/>
          <a:stretch>
            <a:fillRect/>
          </a:stretch>
        </p:blipFill>
        <p:spPr>
          <a:xfrm>
            <a:off x="7272439" y="2981680"/>
            <a:ext cx="1871561" cy="1403671"/>
          </a:xfrm>
          <a:prstGeom prst="rect">
            <a:avLst/>
          </a:prstGeom>
        </p:spPr>
      </p:pic>
      <p:pic>
        <p:nvPicPr>
          <p:cNvPr id="7" name="Picture 6" descr="Ghana_Vodaphone.jpg"/>
          <p:cNvPicPr>
            <a:picLocks noChangeAspect="1"/>
          </p:cNvPicPr>
          <p:nvPr/>
        </p:nvPicPr>
        <p:blipFill>
          <a:blip r:embed="rId6"/>
          <a:stretch>
            <a:fillRect/>
          </a:stretch>
        </p:blipFill>
        <p:spPr>
          <a:xfrm>
            <a:off x="7298035" y="4385350"/>
            <a:ext cx="1856596" cy="2472649"/>
          </a:xfrm>
          <a:prstGeom prst="rect">
            <a:avLst/>
          </a:prstGeom>
        </p:spPr>
      </p:pic>
      <p:sp>
        <p:nvSpPr>
          <p:cNvPr id="3" name="Content Placeholder 2"/>
          <p:cNvSpPr>
            <a:spLocks noGrp="1"/>
          </p:cNvSpPr>
          <p:nvPr>
            <p:ph idx="1"/>
          </p:nvPr>
        </p:nvSpPr>
        <p:spPr>
          <a:xfrm>
            <a:off x="457200" y="2014685"/>
            <a:ext cx="6537677" cy="4741332"/>
          </a:xfrm>
        </p:spPr>
        <p:txBody>
          <a:bodyPr>
            <a:normAutofit fontScale="85000" lnSpcReduction="10000"/>
          </a:bodyPr>
          <a:lstStyle/>
          <a:p>
            <a:r>
              <a:rPr lang="en-US" dirty="0" smtClean="0">
                <a:solidFill>
                  <a:srgbClr val="FFFF00"/>
                </a:solidFill>
              </a:rPr>
              <a:t>EVLA  1 – 50GHz 27 </a:t>
            </a:r>
            <a:r>
              <a:rPr lang="en-US" dirty="0" err="1" smtClean="0">
                <a:solidFill>
                  <a:srgbClr val="FFFF00"/>
                </a:solidFill>
              </a:rPr>
              <a:t>x</a:t>
            </a:r>
            <a:r>
              <a:rPr lang="en-US" dirty="0" smtClean="0">
                <a:solidFill>
                  <a:srgbClr val="FFFF00"/>
                </a:solidFill>
              </a:rPr>
              <a:t> 25-m antennas  2-6μJy sensitivity</a:t>
            </a:r>
          </a:p>
          <a:p>
            <a:r>
              <a:rPr lang="en-US" dirty="0" smtClean="0">
                <a:solidFill>
                  <a:srgbClr val="FFFF00"/>
                </a:solidFill>
              </a:rPr>
              <a:t>LOFAR   30-250MHz NL/European Array Phased arrays baseline 100m -1500km</a:t>
            </a:r>
          </a:p>
          <a:p>
            <a:r>
              <a:rPr lang="en-US" dirty="0" smtClean="0">
                <a:solidFill>
                  <a:srgbClr val="FFFF00"/>
                </a:solidFill>
              </a:rPr>
              <a:t>SKA Pathfinders and Phase I:				Phased array feeds</a:t>
            </a:r>
          </a:p>
          <a:p>
            <a:pPr lvl="1"/>
            <a:r>
              <a:rPr lang="en-US" dirty="0" smtClean="0">
                <a:solidFill>
                  <a:srgbClr val="FFFF00"/>
                </a:solidFill>
              </a:rPr>
              <a:t>ASKAP  36 </a:t>
            </a:r>
            <a:r>
              <a:rPr lang="en-US" dirty="0" err="1" smtClean="0">
                <a:solidFill>
                  <a:srgbClr val="FFFF00"/>
                </a:solidFill>
              </a:rPr>
              <a:t>x</a:t>
            </a:r>
            <a:r>
              <a:rPr lang="en-US" dirty="0" smtClean="0">
                <a:solidFill>
                  <a:srgbClr val="FFFF00"/>
                </a:solidFill>
              </a:rPr>
              <a:t> 12-m dishes in WA</a:t>
            </a:r>
          </a:p>
          <a:p>
            <a:pPr lvl="1"/>
            <a:r>
              <a:rPr lang="en-US" dirty="0" err="1" smtClean="0">
                <a:solidFill>
                  <a:srgbClr val="FFFF00"/>
                </a:solidFill>
              </a:rPr>
              <a:t>MeerKat</a:t>
            </a:r>
            <a:r>
              <a:rPr lang="en-US" dirty="0" smtClean="0">
                <a:solidFill>
                  <a:srgbClr val="FFFF00"/>
                </a:solidFill>
              </a:rPr>
              <a:t>   64 </a:t>
            </a:r>
            <a:r>
              <a:rPr lang="en-US" dirty="0" err="1" smtClean="0">
                <a:solidFill>
                  <a:srgbClr val="FFFF00"/>
                </a:solidFill>
              </a:rPr>
              <a:t>x</a:t>
            </a:r>
            <a:r>
              <a:rPr lang="en-US" dirty="0" smtClean="0">
                <a:solidFill>
                  <a:srgbClr val="FFFF00"/>
                </a:solidFill>
              </a:rPr>
              <a:t> 13.5-m dishes 1-15GHz</a:t>
            </a:r>
          </a:p>
          <a:p>
            <a:r>
              <a:rPr lang="en-US" dirty="0" smtClean="0">
                <a:solidFill>
                  <a:srgbClr val="FFFF00"/>
                </a:solidFill>
              </a:rPr>
              <a:t>Africa Telescope </a:t>
            </a:r>
          </a:p>
          <a:p>
            <a:pPr lvl="1"/>
            <a:r>
              <a:rPr lang="en-US" dirty="0" smtClean="0">
                <a:solidFill>
                  <a:srgbClr val="FFFF00"/>
                </a:solidFill>
              </a:rPr>
              <a:t>Plans to connect surplus communication dishes across Africa </a:t>
            </a:r>
          </a:p>
        </p:txBody>
      </p:sp>
      <p:sp>
        <p:nvSpPr>
          <p:cNvPr id="2" name="Title 1"/>
          <p:cNvSpPr>
            <a:spLocks noGrp="1"/>
          </p:cNvSpPr>
          <p:nvPr>
            <p:ph type="title"/>
          </p:nvPr>
        </p:nvSpPr>
        <p:spPr>
          <a:xfrm>
            <a:off x="0" y="0"/>
            <a:ext cx="8024113" cy="1524000"/>
          </a:xfrm>
        </p:spPr>
        <p:txBody>
          <a:bodyPr>
            <a:normAutofit fontScale="90000"/>
          </a:bodyPr>
          <a:lstStyle/>
          <a:p>
            <a:r>
              <a:rPr lang="en-US" dirty="0" smtClean="0"/>
              <a:t/>
            </a:r>
            <a:br>
              <a:rPr lang="en-US" dirty="0" smtClean="0"/>
            </a:br>
            <a:r>
              <a:rPr lang="en-US" dirty="0" smtClean="0">
                <a:solidFill>
                  <a:srgbClr val="FFFF00"/>
                </a:solidFill>
              </a:rPr>
              <a:t>Revolutionary Capabilities at</a:t>
            </a:r>
            <a:br>
              <a:rPr lang="en-US" dirty="0" smtClean="0">
                <a:solidFill>
                  <a:srgbClr val="FFFF00"/>
                </a:solidFill>
              </a:rPr>
            </a:br>
            <a:r>
              <a:rPr lang="en-US" dirty="0" smtClean="0">
                <a:solidFill>
                  <a:srgbClr val="FFFF00"/>
                </a:solidFill>
              </a:rPr>
              <a:t> low-frequencies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T.tiff"/>
          <p:cNvPicPr>
            <a:picLocks noChangeAspect="1"/>
          </p:cNvPicPr>
          <p:nvPr/>
        </p:nvPicPr>
        <p:blipFill>
          <a:blip r:embed="rId3"/>
          <a:stretch>
            <a:fillRect/>
          </a:stretch>
        </p:blipFill>
        <p:spPr>
          <a:xfrm>
            <a:off x="7630185" y="5858391"/>
            <a:ext cx="1525906" cy="999609"/>
          </a:xfrm>
          <a:prstGeom prst="rect">
            <a:avLst/>
          </a:prstGeom>
        </p:spPr>
      </p:pic>
      <p:pic>
        <p:nvPicPr>
          <p:cNvPr id="5" name="Picture 4" descr="Planck_CMB.tiff"/>
          <p:cNvPicPr>
            <a:picLocks noChangeAspect="1"/>
          </p:cNvPicPr>
          <p:nvPr/>
        </p:nvPicPr>
        <p:blipFill>
          <a:blip r:embed="rId4"/>
          <a:stretch>
            <a:fillRect/>
          </a:stretch>
        </p:blipFill>
        <p:spPr>
          <a:xfrm>
            <a:off x="1848497" y="4773690"/>
            <a:ext cx="5642598" cy="2169402"/>
          </a:xfrm>
          <a:prstGeom prst="rect">
            <a:avLst/>
          </a:prstGeom>
        </p:spPr>
      </p:pic>
      <p:pic>
        <p:nvPicPr>
          <p:cNvPr id="7" name="Picture 6" descr="CBASS.tiff"/>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5343454"/>
            <a:ext cx="1525906" cy="1497206"/>
          </a:xfrm>
          <a:prstGeom prst="rect">
            <a:avLst/>
          </a:prstGeom>
        </p:spPr>
      </p:pic>
      <p:pic>
        <p:nvPicPr>
          <p:cNvPr id="8" name="Picture 7" descr="Quijote.tiff"/>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7618094" y="-22709"/>
            <a:ext cx="1537997" cy="1748522"/>
          </a:xfrm>
          <a:prstGeom prst="rect">
            <a:avLst/>
          </a:prstGeom>
        </p:spPr>
      </p:pic>
      <p:sp>
        <p:nvSpPr>
          <p:cNvPr id="2" name="Title 1"/>
          <p:cNvSpPr>
            <a:spLocks noGrp="1"/>
          </p:cNvSpPr>
          <p:nvPr>
            <p:ph type="title"/>
          </p:nvPr>
        </p:nvSpPr>
        <p:spPr>
          <a:xfrm>
            <a:off x="457200" y="211667"/>
            <a:ext cx="8229600" cy="1143000"/>
          </a:xfrm>
        </p:spPr>
        <p:txBody>
          <a:bodyPr/>
          <a:lstStyle/>
          <a:p>
            <a:r>
              <a:rPr lang="en-US" dirty="0" smtClean="0"/>
              <a:t>Microwave Astronomy</a:t>
            </a:r>
            <a:endParaRPr lang="en-US" dirty="0"/>
          </a:p>
        </p:txBody>
      </p:sp>
      <p:sp>
        <p:nvSpPr>
          <p:cNvPr id="3" name="Content Placeholder 2"/>
          <p:cNvSpPr>
            <a:spLocks noGrp="1"/>
          </p:cNvSpPr>
          <p:nvPr>
            <p:ph idx="1"/>
          </p:nvPr>
        </p:nvSpPr>
        <p:spPr>
          <a:xfrm>
            <a:off x="1975496" y="1600200"/>
            <a:ext cx="5642598" cy="3366911"/>
          </a:xfrm>
        </p:spPr>
        <p:txBody>
          <a:bodyPr>
            <a:normAutofit fontScale="92500" lnSpcReduction="10000"/>
          </a:bodyPr>
          <a:lstStyle/>
          <a:p>
            <a:r>
              <a:rPr lang="en-US" dirty="0" smtClean="0">
                <a:solidFill>
                  <a:srgbClr val="000000"/>
                </a:solidFill>
              </a:rPr>
              <a:t>WMAP and Planck Legacy, </a:t>
            </a:r>
          </a:p>
          <a:p>
            <a:r>
              <a:rPr lang="en-US" dirty="0" smtClean="0">
                <a:solidFill>
                  <a:srgbClr val="000000"/>
                </a:solidFill>
              </a:rPr>
              <a:t>CMB intensity and polarization maps,  Galactic foregrounds and point sources : </a:t>
            </a:r>
          </a:p>
          <a:p>
            <a:pPr lvl="1"/>
            <a:r>
              <a:rPr lang="en-US" dirty="0" smtClean="0">
                <a:solidFill>
                  <a:srgbClr val="000000"/>
                </a:solidFill>
              </a:rPr>
              <a:t>ACT, </a:t>
            </a:r>
            <a:r>
              <a:rPr lang="en-US" dirty="0" err="1" smtClean="0">
                <a:solidFill>
                  <a:srgbClr val="000000"/>
                </a:solidFill>
              </a:rPr>
              <a:t>PolarBear</a:t>
            </a:r>
            <a:r>
              <a:rPr lang="en-US" dirty="0" smtClean="0">
                <a:solidFill>
                  <a:srgbClr val="000000"/>
                </a:solidFill>
              </a:rPr>
              <a:t>, QUIJOTE, SPT, GEM, CBASS ….</a:t>
            </a:r>
          </a:p>
          <a:p>
            <a:r>
              <a:rPr lang="en-US" dirty="0" smtClean="0">
                <a:solidFill>
                  <a:srgbClr val="000000"/>
                </a:solidFill>
              </a:rPr>
              <a:t>APEX and JCMT : Scuba-2 </a:t>
            </a:r>
            <a:r>
              <a:rPr lang="en-US" dirty="0" err="1" smtClean="0">
                <a:solidFill>
                  <a:srgbClr val="000000"/>
                </a:solidFill>
              </a:rPr>
              <a:t>LaBoca</a:t>
            </a:r>
            <a:endParaRPr lang="en-US" dirty="0" smtClean="0">
              <a:solidFill>
                <a:srgbClr val="000000"/>
              </a:solidFill>
            </a:endParaRPr>
          </a:p>
          <a:p>
            <a:pPr>
              <a:buNone/>
            </a:pPr>
            <a:endParaRPr lang="en-US" dirty="0" smtClean="0">
              <a:solidFill>
                <a:srgbClr val="000000"/>
              </a:solidFill>
            </a:endParaRPr>
          </a:p>
          <a:p>
            <a:endParaRPr lang="en-US" dirty="0" smtClean="0">
              <a:solidFill>
                <a:srgbClr val="FFFF00"/>
              </a:solidFill>
            </a:endParaRPr>
          </a:p>
          <a:p>
            <a:endParaRPr lang="en-US" dirty="0"/>
          </a:p>
        </p:txBody>
      </p:sp>
      <p:pic>
        <p:nvPicPr>
          <p:cNvPr id="14" name="Picture 13" descr="Planck.jpg"/>
          <p:cNvPicPr>
            <a:picLocks noChangeAspect="1"/>
          </p:cNvPicPr>
          <p:nvPr/>
        </p:nvPicPr>
        <p:blipFill>
          <a:blip r:embed="rId7"/>
          <a:srcRect t="23887" r="21260"/>
          <a:stretch>
            <a:fillRect/>
          </a:stretch>
        </p:blipFill>
        <p:spPr>
          <a:xfrm>
            <a:off x="0" y="5206"/>
            <a:ext cx="2000018" cy="172060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lma-chajnantor-scene1.jpg"/>
          <p:cNvPicPr>
            <a:picLocks noChangeAspect="1"/>
          </p:cNvPicPr>
          <p:nvPr/>
        </p:nvPicPr>
        <p:blipFill>
          <a:blip r:embed="rId3">
            <a:lum bright="-25000"/>
          </a:blip>
          <a:stretch>
            <a:fillRect/>
          </a:stretch>
        </p:blipFill>
        <p:spPr>
          <a:xfrm>
            <a:off x="4803936" y="4416714"/>
            <a:ext cx="4340064" cy="2441286"/>
          </a:xfrm>
          <a:prstGeom prst="rect">
            <a:avLst/>
          </a:prstGeom>
        </p:spPr>
      </p:pic>
      <p:pic>
        <p:nvPicPr>
          <p:cNvPr id="9" name="Picture 8" descr="LMT"/>
          <p:cNvPicPr>
            <a:picLocks noChangeAspect="1"/>
          </p:cNvPicPr>
          <p:nvPr/>
        </p:nvPicPr>
        <p:blipFill>
          <a:blip r:embed="rId4"/>
          <a:stretch>
            <a:fillRect/>
          </a:stretch>
        </p:blipFill>
        <p:spPr>
          <a:xfrm>
            <a:off x="-1" y="2634855"/>
            <a:ext cx="1821991" cy="1781859"/>
          </a:xfrm>
          <a:prstGeom prst="rect">
            <a:avLst/>
          </a:prstGeom>
        </p:spPr>
      </p:pic>
      <p:sp>
        <p:nvSpPr>
          <p:cNvPr id="2" name="Title 1"/>
          <p:cNvSpPr>
            <a:spLocks noGrp="1"/>
          </p:cNvSpPr>
          <p:nvPr>
            <p:ph type="title"/>
          </p:nvPr>
        </p:nvSpPr>
        <p:spPr>
          <a:xfrm>
            <a:off x="457200" y="197556"/>
            <a:ext cx="8229600" cy="917222"/>
          </a:xfrm>
        </p:spPr>
        <p:txBody>
          <a:bodyPr/>
          <a:lstStyle/>
          <a:p>
            <a:r>
              <a:rPr lang="en-US" dirty="0" smtClean="0">
                <a:solidFill>
                  <a:srgbClr val="000000"/>
                </a:solidFill>
              </a:rPr>
              <a:t>Major New mm Facilities</a:t>
            </a:r>
            <a:endParaRPr lang="en-US" dirty="0">
              <a:solidFill>
                <a:srgbClr val="000000"/>
              </a:solidFill>
            </a:endParaRPr>
          </a:p>
        </p:txBody>
      </p:sp>
      <p:pic>
        <p:nvPicPr>
          <p:cNvPr id="10" name="Picture 9" descr="ccat_575.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 val="0"/>
              </a:ext>
            </a:extLst>
          </a:blip>
          <a:srcRect l="22184"/>
          <a:stretch>
            <a:fillRect/>
          </a:stretch>
        </p:blipFill>
        <p:spPr>
          <a:xfrm>
            <a:off x="-8406" y="5180768"/>
            <a:ext cx="1830397" cy="1677232"/>
          </a:xfrm>
          <a:prstGeom prst="rect">
            <a:avLst/>
          </a:prstGeom>
        </p:spPr>
      </p:pic>
      <p:sp>
        <p:nvSpPr>
          <p:cNvPr id="3" name="Content Placeholder 2"/>
          <p:cNvSpPr>
            <a:spLocks noGrp="1"/>
          </p:cNvSpPr>
          <p:nvPr>
            <p:ph idx="1"/>
          </p:nvPr>
        </p:nvSpPr>
        <p:spPr>
          <a:xfrm>
            <a:off x="1538111" y="1114778"/>
            <a:ext cx="7916333" cy="5556550"/>
          </a:xfrm>
        </p:spPr>
        <p:txBody>
          <a:bodyPr>
            <a:normAutofit/>
          </a:bodyPr>
          <a:lstStyle/>
          <a:p>
            <a:r>
              <a:rPr lang="en-US" dirty="0" smtClean="0">
                <a:solidFill>
                  <a:srgbClr val="000000"/>
                </a:solidFill>
              </a:rPr>
              <a:t>LMT  US-Mexico 50-m Dish, mm-wave astronomy at 4600-m  </a:t>
            </a:r>
          </a:p>
          <a:p>
            <a:r>
              <a:rPr lang="en-US" dirty="0" smtClean="0">
                <a:solidFill>
                  <a:srgbClr val="000000"/>
                </a:solidFill>
              </a:rPr>
              <a:t>ALMA  50 </a:t>
            </a:r>
            <a:r>
              <a:rPr lang="en-US" dirty="0" err="1" smtClean="0">
                <a:solidFill>
                  <a:srgbClr val="000000"/>
                </a:solidFill>
              </a:rPr>
              <a:t>x</a:t>
            </a:r>
            <a:r>
              <a:rPr lang="en-US" dirty="0" smtClean="0">
                <a:solidFill>
                  <a:srgbClr val="000000"/>
                </a:solidFill>
              </a:rPr>
              <a:t> 12-m +16 compact array antennas + 1</a:t>
            </a:r>
            <a:r>
              <a:rPr lang="en-US" baseline="30000" dirty="0" smtClean="0">
                <a:solidFill>
                  <a:srgbClr val="000000"/>
                </a:solidFill>
              </a:rPr>
              <a:t>st</a:t>
            </a:r>
            <a:r>
              <a:rPr lang="en-US" dirty="0" smtClean="0">
                <a:solidFill>
                  <a:srgbClr val="000000"/>
                </a:solidFill>
              </a:rPr>
              <a:t> development projects</a:t>
            </a:r>
          </a:p>
          <a:p>
            <a:pPr lvl="1"/>
            <a:r>
              <a:rPr lang="en-US" dirty="0" smtClean="0">
                <a:solidFill>
                  <a:srgbClr val="000000"/>
                </a:solidFill>
              </a:rPr>
              <a:t>VLBI? Other wavebands?</a:t>
            </a:r>
          </a:p>
          <a:p>
            <a:r>
              <a:rPr lang="en-US" dirty="0" smtClean="0">
                <a:solidFill>
                  <a:srgbClr val="000000"/>
                </a:solidFill>
              </a:rPr>
              <a:t>CCAT : Cerro </a:t>
            </a:r>
            <a:r>
              <a:rPr lang="en-US" dirty="0" err="1" smtClean="0">
                <a:solidFill>
                  <a:srgbClr val="000000"/>
                </a:solidFill>
              </a:rPr>
              <a:t>Chajnantor</a:t>
            </a:r>
            <a:r>
              <a:rPr lang="en-US" dirty="0" smtClean="0">
                <a:solidFill>
                  <a:srgbClr val="000000"/>
                </a:solidFill>
              </a:rPr>
              <a:t> Atacama Telescope, 25-m  at 5600m </a:t>
            </a:r>
          </a:p>
          <a:p>
            <a:endParaRPr lang="en-US" dirty="0" smtClean="0">
              <a:solidFill>
                <a:srgbClr val="FFFF00"/>
              </a:solidFill>
            </a:endParaRPr>
          </a:p>
          <a:p>
            <a:endParaRPr lang="en-US" dirty="0"/>
          </a:p>
        </p:txBody>
      </p:sp>
      <p:pic>
        <p:nvPicPr>
          <p:cNvPr id="7" name="Picture 6" descr="IMG_2056_small (2).jpg"/>
          <p:cNvPicPr>
            <a:picLocks noChangeAspect="1"/>
          </p:cNvPicPr>
          <p:nvPr/>
        </p:nvPicPr>
        <p:blipFill>
          <a:blip r:embed="rId6"/>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p:cNvPicPr>
          <p:nvPr/>
        </p:nvPicPr>
        <p:blipFill>
          <a:blip r:embed="rId3">
            <a:lum bright="-20000"/>
          </a:blip>
          <a:srcRect t="16272"/>
          <a:stretch>
            <a:fillRect/>
          </a:stretch>
        </p:blipFill>
        <p:spPr bwMode="auto">
          <a:xfrm>
            <a:off x="947733" y="-14810"/>
            <a:ext cx="6771598" cy="6944188"/>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solidFill>
                  <a:srgbClr val="FFFF00"/>
                </a:solidFill>
              </a:rPr>
              <a:t>Infrared Surveys</a:t>
            </a:r>
            <a:endParaRPr lang="en-US" dirty="0">
              <a:solidFill>
                <a:srgbClr val="FFFF00"/>
              </a:solidFill>
            </a:endParaRPr>
          </a:p>
        </p:txBody>
      </p:sp>
      <p:sp>
        <p:nvSpPr>
          <p:cNvPr id="3" name="Content Placeholder 2"/>
          <p:cNvSpPr>
            <a:spLocks noGrp="1"/>
          </p:cNvSpPr>
          <p:nvPr>
            <p:ph idx="1"/>
          </p:nvPr>
        </p:nvSpPr>
        <p:spPr>
          <a:xfrm>
            <a:off x="1146530" y="1600200"/>
            <a:ext cx="7540270" cy="4525963"/>
          </a:xfrm>
        </p:spPr>
        <p:txBody>
          <a:bodyPr>
            <a:normAutofit/>
          </a:bodyPr>
          <a:lstStyle/>
          <a:p>
            <a:r>
              <a:rPr lang="en-US" dirty="0" smtClean="0">
                <a:solidFill>
                  <a:srgbClr val="FFFF00"/>
                </a:solidFill>
              </a:rPr>
              <a:t>Herschel – SPICA</a:t>
            </a:r>
          </a:p>
          <a:p>
            <a:r>
              <a:rPr lang="en-US" dirty="0" smtClean="0">
                <a:solidFill>
                  <a:srgbClr val="FFFF00"/>
                </a:solidFill>
              </a:rPr>
              <a:t>Spitzer – </a:t>
            </a:r>
            <a:r>
              <a:rPr lang="en-US" dirty="0" err="1" smtClean="0">
                <a:solidFill>
                  <a:srgbClr val="FFFF00"/>
                </a:solidFill>
              </a:rPr>
              <a:t>Akari</a:t>
            </a:r>
            <a:r>
              <a:rPr lang="en-US" dirty="0" smtClean="0">
                <a:solidFill>
                  <a:srgbClr val="FFFF00"/>
                </a:solidFill>
              </a:rPr>
              <a:t> - JWST</a:t>
            </a:r>
          </a:p>
          <a:p>
            <a:r>
              <a:rPr lang="en-US" dirty="0" smtClean="0">
                <a:solidFill>
                  <a:srgbClr val="FFFF00"/>
                </a:solidFill>
              </a:rPr>
              <a:t>2MASS - UKIRT – VISTA – SASIR </a:t>
            </a:r>
          </a:p>
          <a:p>
            <a:r>
              <a:rPr lang="en-US" dirty="0" smtClean="0">
                <a:solidFill>
                  <a:srgbClr val="FFFF00"/>
                </a:solidFill>
              </a:rPr>
              <a:t>WISE – </a:t>
            </a:r>
            <a:r>
              <a:rPr lang="en-US" smtClean="0">
                <a:solidFill>
                  <a:srgbClr val="FFFF00"/>
                </a:solidFill>
              </a:rPr>
              <a:t>EUCLID </a:t>
            </a:r>
            <a:r>
              <a:rPr lang="en-US" smtClean="0">
                <a:solidFill>
                  <a:srgbClr val="FFFF00"/>
                </a:solidFill>
              </a:rPr>
              <a:t>= WFIRST?</a:t>
            </a:r>
            <a:endParaRPr lang="en-US" dirty="0" smtClean="0">
              <a:solidFill>
                <a:srgbClr val="FFFF00"/>
              </a:solidFill>
            </a:endParaRPr>
          </a:p>
          <a:p>
            <a:pPr>
              <a:buNone/>
            </a:pPr>
            <a:endParaRPr lang="en-US" dirty="0" smtClean="0"/>
          </a:p>
        </p:txBody>
      </p:sp>
      <p:pic>
        <p:nvPicPr>
          <p:cNvPr id="5" name="Picture 4" descr="Herschel_telescope_36092.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0"/>
            <a:ext cx="1146530" cy="1600200"/>
          </a:xfrm>
          <a:prstGeom prst="rect">
            <a:avLst/>
          </a:prstGeom>
        </p:spPr>
      </p:pic>
      <p:pic>
        <p:nvPicPr>
          <p:cNvPr id="6" name="Picture 5" descr="SPICA_VUE02.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14769" y="1803287"/>
            <a:ext cx="1550068" cy="1162552"/>
          </a:xfrm>
          <a:prstGeom prst="rect">
            <a:avLst/>
          </a:prstGeom>
          <a:scene3d>
            <a:camera prst="orthographicFront">
              <a:rot lat="0" lon="0" rev="16200000"/>
            </a:camera>
            <a:lightRig rig="threePt" dir="t"/>
          </a:scene3d>
        </p:spPr>
      </p:pic>
      <p:pic>
        <p:nvPicPr>
          <p:cNvPr id="7" name="Picture 6" descr="spitzer_small.jp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28014" y="3175106"/>
            <a:ext cx="1186823" cy="1030073"/>
          </a:xfrm>
          <a:prstGeom prst="rect">
            <a:avLst/>
          </a:prstGeom>
        </p:spPr>
      </p:pic>
      <p:pic>
        <p:nvPicPr>
          <p:cNvPr id="8" name="Picture 7" descr="wise1_1560856i.jpg"/>
          <p:cNvPicPr>
            <a:picLocks noChangeAspect="1"/>
          </p:cNvPicPr>
          <p:nvPr/>
        </p:nvPicPr>
        <p:blipFill rotWithShape="1">
          <a:blip r:embed="rId7">
            <a:extLst>
              <a:ext uri="{28A0092B-C50C-407E-A947-70E740481C1C}">
                <a14:useLocalDpi xmlns:mc="http://schemas.openxmlformats.org/markup-compatibility/2006" xmlns:mv="urn:schemas-microsoft-com:mac:vml" xmlns:a14="http://schemas.microsoft.com/office/drawing/2010/main" xmlns="" val="0"/>
              </a:ext>
            </a:extLst>
          </a:blip>
          <a:srcRect l="-2" t="-11187" r="34122" b="11187"/>
          <a:stretch/>
        </p:blipFill>
        <p:spPr>
          <a:xfrm>
            <a:off x="-171070" y="4226085"/>
            <a:ext cx="1317600" cy="1290385"/>
          </a:xfrm>
          <a:prstGeom prst="rect">
            <a:avLst/>
          </a:prstGeom>
          <a:scene3d>
            <a:camera prst="orthographicFront">
              <a:rot lat="0" lon="0" rev="5400000"/>
            </a:camera>
            <a:lightRig rig="threePt" dir="t"/>
          </a:scene3d>
        </p:spPr>
      </p:pic>
      <p:pic>
        <p:nvPicPr>
          <p:cNvPr id="9" name="Picture 8" descr="2mass.jpg"/>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7333513" y="0"/>
            <a:ext cx="1810485" cy="1219306"/>
          </a:xfrm>
          <a:prstGeom prst="rect">
            <a:avLst/>
          </a:prstGeom>
        </p:spPr>
      </p:pic>
      <p:pic>
        <p:nvPicPr>
          <p:cNvPr id="10" name="Picture 9" descr="ukirt.jpg"/>
          <p:cNvPicPr>
            <a:picLocks noChangeAspect="1"/>
          </p:cNvPicPr>
          <p:nvPr/>
        </p:nvPicPr>
        <p:blipFill>
          <a:blip r:embed="rId9">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7333515" y="1219306"/>
            <a:ext cx="1810485" cy="1018398"/>
          </a:xfrm>
          <a:prstGeom prst="rect">
            <a:avLst/>
          </a:prstGeom>
        </p:spPr>
      </p:pic>
      <p:pic>
        <p:nvPicPr>
          <p:cNvPr id="11" name="Picture 10" descr="Vista.jpg"/>
          <p:cNvPicPr>
            <a:picLocks noChangeAspect="1"/>
          </p:cNvPicPr>
          <p:nvPr/>
        </p:nvPicPr>
        <p:blipFill>
          <a:blip r:embed="rId10">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7333513" y="2237704"/>
            <a:ext cx="1810484" cy="1205103"/>
          </a:xfrm>
          <a:prstGeom prst="rect">
            <a:avLst/>
          </a:prstGeom>
        </p:spPr>
      </p:pic>
      <p:pic>
        <p:nvPicPr>
          <p:cNvPr id="12" name="Picture 11" descr="sasir.tiff"/>
          <p:cNvPicPr>
            <a:picLocks noChangeAspect="1"/>
          </p:cNvPicPr>
          <p:nvPr/>
        </p:nvPicPr>
        <p:blipFill>
          <a:blip r:embed="rId11">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7677361" y="3442807"/>
            <a:ext cx="1466639" cy="1816523"/>
          </a:xfrm>
          <a:prstGeom prst="rect">
            <a:avLst/>
          </a:prstGeom>
        </p:spPr>
      </p:pic>
      <p:pic>
        <p:nvPicPr>
          <p:cNvPr id="13" name="Picture 12" descr="euclid226.jpg"/>
          <p:cNvPicPr>
            <a:picLocks noChangeAspect="1"/>
          </p:cNvPicPr>
          <p:nvPr/>
        </p:nvPicPr>
        <p:blipFill>
          <a:blip r:embed="rId12">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0" y="5486569"/>
            <a:ext cx="947733" cy="1442809"/>
          </a:xfrm>
          <a:prstGeom prst="rect">
            <a:avLst/>
          </a:prstGeom>
        </p:spPr>
      </p:pic>
      <p:grpSp>
        <p:nvGrpSpPr>
          <p:cNvPr id="19" name="Group 18"/>
          <p:cNvGrpSpPr/>
          <p:nvPr/>
        </p:nvGrpSpPr>
        <p:grpSpPr>
          <a:xfrm>
            <a:off x="1460894" y="4226085"/>
            <a:ext cx="6160752" cy="2575863"/>
            <a:chOff x="1270448" y="4379612"/>
            <a:chExt cx="6160752" cy="2575863"/>
          </a:xfrm>
        </p:grpSpPr>
        <p:pic>
          <p:nvPicPr>
            <p:cNvPr id="16" name="Picture 5" descr="ULAS.tiff"/>
            <p:cNvPicPr>
              <a:picLocks noChangeAspect="1"/>
            </p:cNvPicPr>
            <p:nvPr/>
          </p:nvPicPr>
          <p:blipFill>
            <a:blip r:embed="rId13"/>
            <a:srcRect b="4129"/>
            <a:stretch>
              <a:fillRect/>
            </a:stretch>
          </p:blipFill>
          <p:spPr bwMode="auto">
            <a:xfrm>
              <a:off x="1270448" y="4379612"/>
              <a:ext cx="5704107" cy="2523271"/>
            </a:xfrm>
            <a:prstGeom prst="rect">
              <a:avLst/>
            </a:prstGeom>
            <a:noFill/>
            <a:ln w="9525">
              <a:noFill/>
              <a:miter lim="800000"/>
              <a:headEnd/>
              <a:tailEnd/>
            </a:ln>
          </p:spPr>
        </p:pic>
        <p:sp>
          <p:nvSpPr>
            <p:cNvPr id="18" name="TextBox 1"/>
            <p:cNvSpPr txBox="1">
              <a:spLocks noChangeArrowheads="1"/>
            </p:cNvSpPr>
            <p:nvPr/>
          </p:nvSpPr>
          <p:spPr bwMode="auto">
            <a:xfrm>
              <a:off x="1379426" y="6647698"/>
              <a:ext cx="6051774" cy="307777"/>
            </a:xfrm>
            <a:prstGeom prst="rect">
              <a:avLst/>
            </a:prstGeom>
            <a:solidFill>
              <a:schemeClr val="bg1"/>
            </a:solidFill>
            <a:ln w="9525">
              <a:noFill/>
              <a:miter lim="800000"/>
              <a:headEnd/>
              <a:tailEnd/>
            </a:ln>
          </p:spPr>
          <p:txBody>
            <a:bodyPr wrap="square">
              <a:prstTxWarp prst="textNoShape">
                <a:avLst/>
              </a:prstTxWarp>
              <a:spAutoFit/>
            </a:bodyPr>
            <a:lstStyle/>
            <a:p>
              <a:r>
                <a:rPr lang="en-US" sz="1400" dirty="0">
                  <a:solidFill>
                    <a:srgbClr val="FF0000"/>
                  </a:solidFill>
                </a:rPr>
                <a:t>IR Spectrum of</a:t>
              </a:r>
              <a:r>
                <a:rPr lang="en-US" sz="1400" dirty="0" smtClean="0">
                  <a:solidFill>
                    <a:srgbClr val="FF0000"/>
                  </a:solidFill>
                </a:rPr>
                <a:t> ULAS </a:t>
              </a:r>
              <a:r>
                <a:rPr lang="en-US" sz="1400" dirty="0">
                  <a:solidFill>
                    <a:srgbClr val="FF0000"/>
                  </a:solidFill>
                </a:rPr>
                <a:t>J1120+0641 at a </a:t>
              </a:r>
              <a:r>
                <a:rPr lang="en-US" sz="1400" dirty="0" err="1">
                  <a:solidFill>
                    <a:srgbClr val="FF0000"/>
                  </a:solidFill>
                </a:rPr>
                <a:t>redshift</a:t>
              </a:r>
              <a:r>
                <a:rPr lang="en-US" sz="1400" dirty="0">
                  <a:solidFill>
                    <a:srgbClr val="FF0000"/>
                  </a:solidFill>
                </a:rPr>
                <a:t> </a:t>
              </a:r>
              <a:r>
                <a:rPr lang="en-US" sz="1400" dirty="0" err="1">
                  <a:solidFill>
                    <a:srgbClr val="FF0000"/>
                  </a:solidFill>
                </a:rPr>
                <a:t>z</a:t>
              </a:r>
              <a:r>
                <a:rPr lang="en-US" sz="1400" dirty="0" smtClean="0">
                  <a:solidFill>
                    <a:srgbClr val="FF0000"/>
                  </a:solidFill>
                </a:rPr>
                <a:t>=7.08 </a:t>
              </a:r>
              <a:r>
                <a:rPr lang="en-US" sz="1400" dirty="0">
                  <a:solidFill>
                    <a:srgbClr val="FF0000"/>
                  </a:solidFill>
                </a:rPr>
                <a:t>(</a:t>
              </a:r>
              <a:r>
                <a:rPr lang="en-US" sz="1400" dirty="0" err="1">
                  <a:solidFill>
                    <a:srgbClr val="FF0000"/>
                  </a:solidFill>
                </a:rPr>
                <a:t>Mortlock</a:t>
              </a:r>
              <a:r>
                <a:rPr lang="en-US" sz="1400" dirty="0">
                  <a:solidFill>
                    <a:srgbClr val="FF0000"/>
                  </a:solidFill>
                </a:rPr>
                <a:t> et al 2011)</a:t>
              </a:r>
            </a:p>
          </p:txBody>
        </p:sp>
      </p:grpSp>
      <p:grpSp>
        <p:nvGrpSpPr>
          <p:cNvPr id="21" name="Group 20"/>
          <p:cNvGrpSpPr/>
          <p:nvPr/>
        </p:nvGrpSpPr>
        <p:grpSpPr>
          <a:xfrm>
            <a:off x="1368133" y="4326927"/>
            <a:ext cx="5839785" cy="2531073"/>
            <a:chOff x="1493729" y="4578153"/>
            <a:chExt cx="5553890" cy="2351225"/>
          </a:xfrm>
        </p:grpSpPr>
        <p:pic>
          <p:nvPicPr>
            <p:cNvPr id="22" name="Picture 21" descr="Ydwarfs.tiff"/>
            <p:cNvPicPr>
              <a:picLocks noChangeAspect="1"/>
            </p:cNvPicPr>
            <p:nvPr/>
          </p:nvPicPr>
          <p:blipFill>
            <a:blip r:embed="rId14"/>
            <a:stretch>
              <a:fillRect/>
            </a:stretch>
          </p:blipFill>
          <p:spPr>
            <a:xfrm>
              <a:off x="1493729" y="4578153"/>
              <a:ext cx="5553890" cy="2351225"/>
            </a:xfrm>
            <a:prstGeom prst="rect">
              <a:avLst/>
            </a:prstGeom>
          </p:spPr>
        </p:pic>
        <p:sp>
          <p:nvSpPr>
            <p:cNvPr id="23" name="TextBox 22"/>
            <p:cNvSpPr txBox="1"/>
            <p:nvPr/>
          </p:nvSpPr>
          <p:spPr>
            <a:xfrm>
              <a:off x="2232797" y="4578153"/>
              <a:ext cx="4395818" cy="343089"/>
            </a:xfrm>
            <a:prstGeom prst="rect">
              <a:avLst/>
            </a:prstGeom>
            <a:noFill/>
          </p:spPr>
          <p:txBody>
            <a:bodyPr wrap="square" rtlCol="0">
              <a:spAutoFit/>
            </a:bodyPr>
            <a:lstStyle/>
            <a:p>
              <a:r>
                <a:rPr lang="en-US" dirty="0" smtClean="0"/>
                <a:t>WISE Y-dwarfs  Cushing et al 2011</a:t>
              </a:r>
              <a:endParaRPr lang="en-US" dirty="0"/>
            </a:p>
          </p:txBody>
        </p:sp>
      </p:grpSp>
      <p:pic>
        <p:nvPicPr>
          <p:cNvPr id="24" name="Picture 23" descr="jwst.jpg"/>
          <p:cNvPicPr>
            <a:picLocks noChangeAspect="1"/>
          </p:cNvPicPr>
          <p:nvPr/>
        </p:nvPicPr>
        <p:blipFill>
          <a:blip r:embed="rId15"/>
          <a:stretch>
            <a:fillRect/>
          </a:stretch>
        </p:blipFill>
        <p:spPr>
          <a:xfrm>
            <a:off x="7207176" y="5259330"/>
            <a:ext cx="1936819" cy="1615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 </a:t>
            </a:r>
            <a:r>
              <a:rPr lang="en-US" dirty="0" err="1" smtClean="0"/>
              <a:t>Interferometry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Lower sensitivity but higher resolution than the </a:t>
            </a:r>
            <a:r>
              <a:rPr lang="en-US" dirty="0" err="1" smtClean="0"/>
              <a:t>ELTs</a:t>
            </a:r>
            <a:r>
              <a:rPr lang="en-US" dirty="0" smtClean="0"/>
              <a:t> by factors of 5+</a:t>
            </a:r>
          </a:p>
          <a:p>
            <a:pPr lvl="1"/>
            <a:r>
              <a:rPr lang="en-US" dirty="0" smtClean="0"/>
              <a:t>Phase-referencing to allow longer integrations</a:t>
            </a:r>
          </a:p>
          <a:p>
            <a:pPr lvl="1"/>
            <a:r>
              <a:rPr lang="en-US" dirty="0" err="1" smtClean="0"/>
              <a:t>Astrometric</a:t>
            </a:r>
            <a:r>
              <a:rPr lang="en-US" dirty="0" smtClean="0"/>
              <a:t> and Imaging </a:t>
            </a:r>
            <a:r>
              <a:rPr lang="en-US" dirty="0" err="1" smtClean="0"/>
              <a:t>programmes</a:t>
            </a:r>
            <a:r>
              <a:rPr lang="en-US" dirty="0" smtClean="0"/>
              <a:t> with ~10 </a:t>
            </a:r>
            <a:r>
              <a:rPr lang="en-US" dirty="0" err="1" smtClean="0"/>
              <a:t>microarcsecond</a:t>
            </a:r>
            <a:r>
              <a:rPr lang="en-US" dirty="0" smtClean="0"/>
              <a:t> precision  and </a:t>
            </a:r>
            <a:r>
              <a:rPr lang="en-US" dirty="0" err="1" smtClean="0"/>
              <a:t>milli-arcsec</a:t>
            </a:r>
            <a:r>
              <a:rPr lang="en-US" dirty="0" smtClean="0"/>
              <a:t> resolution</a:t>
            </a:r>
          </a:p>
          <a:p>
            <a:r>
              <a:rPr lang="en-US" dirty="0" smtClean="0"/>
              <a:t>Near- and mid-IR images and Spectroscopy</a:t>
            </a:r>
          </a:p>
          <a:p>
            <a:r>
              <a:rPr lang="en-US" dirty="0" err="1" smtClean="0"/>
              <a:t>Chara</a:t>
            </a:r>
            <a:r>
              <a:rPr lang="en-US" dirty="0" smtClean="0"/>
              <a:t>, Keck, LBT, Magdalena Ridge, VLTI</a:t>
            </a:r>
          </a:p>
          <a:p>
            <a:endParaRPr lang="en-US" dirty="0" smtClean="0"/>
          </a:p>
          <a:p>
            <a:pPr>
              <a:buNone/>
            </a:pPr>
            <a:endParaRPr lang="en-US" dirty="0" smtClean="0"/>
          </a:p>
          <a:p>
            <a:pPr>
              <a:buNone/>
            </a:pPr>
            <a:r>
              <a:rPr lang="en-US" dirty="0" smtClean="0"/>
              <a:t> </a:t>
            </a:r>
          </a:p>
        </p:txBody>
      </p:sp>
      <p:pic>
        <p:nvPicPr>
          <p:cNvPr id="4" name="Picture 3" descr="Chara_AlphAur.tiff"/>
          <p:cNvPicPr>
            <a:picLocks noChangeAspect="1"/>
          </p:cNvPicPr>
          <p:nvPr/>
        </p:nvPicPr>
        <p:blipFill>
          <a:blip r:embed="rId2"/>
          <a:stretch>
            <a:fillRect/>
          </a:stretch>
        </p:blipFill>
        <p:spPr>
          <a:xfrm>
            <a:off x="4981223" y="4906868"/>
            <a:ext cx="4195940" cy="1950428"/>
          </a:xfrm>
          <a:prstGeom prst="rect">
            <a:avLst/>
          </a:prstGeom>
        </p:spPr>
      </p:pic>
      <p:sp>
        <p:nvSpPr>
          <p:cNvPr id="5" name="TextBox 4"/>
          <p:cNvSpPr txBox="1"/>
          <p:nvPr/>
        </p:nvSpPr>
        <p:spPr>
          <a:xfrm>
            <a:off x="5432778" y="4684889"/>
            <a:ext cx="3711222" cy="369332"/>
          </a:xfrm>
          <a:prstGeom prst="rect">
            <a:avLst/>
          </a:prstGeom>
          <a:noFill/>
        </p:spPr>
        <p:txBody>
          <a:bodyPr wrap="square" rtlCol="0">
            <a:spAutoFit/>
          </a:bodyPr>
          <a:lstStyle/>
          <a:p>
            <a:r>
              <a:rPr lang="en-US" dirty="0" err="1" smtClean="0"/>
              <a:t>Chara</a:t>
            </a:r>
            <a:r>
              <a:rPr lang="en-US" dirty="0" smtClean="0"/>
              <a:t> image of </a:t>
            </a:r>
            <a:r>
              <a:rPr lang="en-US" dirty="0" err="1" smtClean="0"/>
              <a:t>ε</a:t>
            </a:r>
            <a:r>
              <a:rPr lang="en-US" dirty="0" smtClean="0"/>
              <a:t> </a:t>
            </a:r>
            <a:r>
              <a:rPr lang="en-US" dirty="0" err="1" smtClean="0"/>
              <a:t>Aur</a:t>
            </a:r>
            <a:r>
              <a:rPr lang="en-US" dirty="0" smtClean="0"/>
              <a:t> in Eclipse</a:t>
            </a:r>
            <a:endParaRPr lang="en-US" dirty="0"/>
          </a:p>
        </p:txBody>
      </p:sp>
      <p:pic>
        <p:nvPicPr>
          <p:cNvPr id="6" name="Picture 5" descr="kraus_nature10.jpg"/>
          <p:cNvPicPr>
            <a:picLocks noChangeAspect="1"/>
          </p:cNvPicPr>
          <p:nvPr/>
        </p:nvPicPr>
        <p:blipFill>
          <a:blip r:embed="rId3"/>
          <a:stretch>
            <a:fillRect/>
          </a:stretch>
        </p:blipFill>
        <p:spPr>
          <a:xfrm>
            <a:off x="0" y="5136117"/>
            <a:ext cx="2262669" cy="1749797"/>
          </a:xfrm>
          <a:prstGeom prst="rect">
            <a:avLst/>
          </a:prstGeom>
        </p:spPr>
      </p:pic>
      <p:sp>
        <p:nvSpPr>
          <p:cNvPr id="7" name="TextBox 6"/>
          <p:cNvSpPr txBox="1"/>
          <p:nvPr/>
        </p:nvSpPr>
        <p:spPr>
          <a:xfrm>
            <a:off x="0" y="4726760"/>
            <a:ext cx="2262669" cy="523220"/>
          </a:xfrm>
          <a:prstGeom prst="rect">
            <a:avLst/>
          </a:prstGeom>
          <a:noFill/>
        </p:spPr>
        <p:txBody>
          <a:bodyPr wrap="square" rtlCol="0">
            <a:spAutoFit/>
          </a:bodyPr>
          <a:lstStyle/>
          <a:p>
            <a:r>
              <a:rPr lang="en-US" sz="1400" dirty="0" smtClean="0"/>
              <a:t>VLTI/AMBER image of the disk in IRAS 13481-6124</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IR Facilities</a:t>
            </a:r>
            <a:endParaRPr lang="en-GB" dirty="0"/>
          </a:p>
        </p:txBody>
      </p:sp>
      <p:sp>
        <p:nvSpPr>
          <p:cNvPr id="3" name="Content Placeholder 2"/>
          <p:cNvSpPr>
            <a:spLocks noGrp="1"/>
          </p:cNvSpPr>
          <p:nvPr>
            <p:ph idx="1"/>
          </p:nvPr>
        </p:nvSpPr>
        <p:spPr>
          <a:xfrm>
            <a:off x="457200" y="1600201"/>
            <a:ext cx="8686800" cy="3659130"/>
          </a:xfrm>
        </p:spPr>
        <p:txBody>
          <a:bodyPr>
            <a:normAutofit fontScale="92500" lnSpcReduction="20000"/>
          </a:bodyPr>
          <a:lstStyle/>
          <a:p>
            <a:r>
              <a:rPr lang="en-GB" dirty="0" smtClean="0"/>
              <a:t>SOFIA</a:t>
            </a:r>
          </a:p>
          <a:p>
            <a:r>
              <a:rPr lang="en-GB" dirty="0" smtClean="0"/>
              <a:t>Ground- based MOS and multi-IFU instruments </a:t>
            </a:r>
          </a:p>
          <a:p>
            <a:r>
              <a:rPr lang="en-GB" dirty="0" smtClean="0"/>
              <a:t>Wider field and higher order AO</a:t>
            </a:r>
          </a:p>
          <a:p>
            <a:r>
              <a:rPr lang="en-GB" dirty="0" smtClean="0"/>
              <a:t>JWST</a:t>
            </a:r>
          </a:p>
          <a:p>
            <a:pPr lvl="1"/>
            <a:r>
              <a:rPr lang="en-GB" dirty="0" smtClean="0"/>
              <a:t>Synergies in the near-IR</a:t>
            </a:r>
          </a:p>
          <a:p>
            <a:pPr lvl="1"/>
            <a:r>
              <a:rPr lang="en-GB" dirty="0" err="1" smtClean="0"/>
              <a:t>Complementarity</a:t>
            </a:r>
            <a:r>
              <a:rPr lang="en-GB" dirty="0" smtClean="0"/>
              <a:t>  in the mid-IR </a:t>
            </a:r>
          </a:p>
          <a:p>
            <a:pPr lvl="1"/>
            <a:r>
              <a:rPr lang="en-GB" dirty="0" smtClean="0"/>
              <a:t>Resolution from the ground for the brightest objects</a:t>
            </a:r>
          </a:p>
          <a:p>
            <a:pPr lvl="1"/>
            <a:r>
              <a:rPr lang="en-GB" dirty="0" smtClean="0"/>
              <a:t>Sensitivity from Space</a:t>
            </a:r>
          </a:p>
        </p:txBody>
      </p:sp>
      <p:pic>
        <p:nvPicPr>
          <p:cNvPr id="4" name="Picture 3" descr="jwst.jpg"/>
          <p:cNvPicPr>
            <a:picLocks noChangeAspect="1"/>
          </p:cNvPicPr>
          <p:nvPr/>
        </p:nvPicPr>
        <p:blipFill>
          <a:blip r:embed="rId2"/>
          <a:stretch>
            <a:fillRect/>
          </a:stretch>
        </p:blipFill>
        <p:spPr>
          <a:xfrm>
            <a:off x="7207176" y="5259330"/>
            <a:ext cx="1936819" cy="1615638"/>
          </a:xfrm>
          <a:prstGeom prst="rect">
            <a:avLst/>
          </a:prstGeom>
        </p:spPr>
      </p:pic>
      <p:pic>
        <p:nvPicPr>
          <p:cNvPr id="5" name="Picture 4" descr="Sofia.png"/>
          <p:cNvPicPr>
            <a:picLocks noChangeAspect="1"/>
          </p:cNvPicPr>
          <p:nvPr/>
        </p:nvPicPr>
        <p:blipFill>
          <a:blip r:embed="rId3"/>
          <a:stretch>
            <a:fillRect/>
          </a:stretch>
        </p:blipFill>
        <p:spPr>
          <a:xfrm>
            <a:off x="7016287" y="0"/>
            <a:ext cx="2138343" cy="1615637"/>
          </a:xfrm>
          <a:prstGeom prst="rect">
            <a:avLst/>
          </a:prstGeom>
        </p:spPr>
      </p:pic>
      <p:pic>
        <p:nvPicPr>
          <p:cNvPr id="6" name="Picture 5" descr="KMOS_arms.jpg"/>
          <p:cNvPicPr>
            <a:picLocks noChangeAspect="1"/>
          </p:cNvPicPr>
          <p:nvPr/>
        </p:nvPicPr>
        <p:blipFill>
          <a:blip r:embed="rId4"/>
          <a:stretch>
            <a:fillRect/>
          </a:stretch>
        </p:blipFill>
        <p:spPr>
          <a:xfrm>
            <a:off x="0" y="5256401"/>
            <a:ext cx="2254102" cy="16015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On-screen Show (4:3)</PresentationFormat>
  <Paragraphs>168</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Astronomical Landscape in 2020</vt:lpstr>
      <vt:lpstr>An Awesome Arsenal of Astronomical Facilities</vt:lpstr>
      <vt:lpstr> Radio Astronomy </vt:lpstr>
      <vt:lpstr> Revolutionary Capabilities at  low-frequencies</vt:lpstr>
      <vt:lpstr>Microwave Astronomy</vt:lpstr>
      <vt:lpstr>Major New mm Facilities</vt:lpstr>
      <vt:lpstr>Infrared Surveys</vt:lpstr>
      <vt:lpstr>Infrared Interferometry</vt:lpstr>
      <vt:lpstr>New IR Facilities</vt:lpstr>
      <vt:lpstr>Optical Surveys</vt:lpstr>
      <vt:lpstr>High Energy Facilities</vt:lpstr>
      <vt:lpstr>Exoplanet detection and characterization </vt:lpstr>
      <vt:lpstr>+ a host of other facilities</vt:lpstr>
      <vt:lpstr>Beyond the Electromagnetic Spectrum</vt:lpstr>
      <vt:lpstr>Opportunities in the Time Domain</vt:lpstr>
      <vt:lpstr>Technology Developments</vt:lpstr>
      <vt:lpstr>Public and Political support</vt:lpstr>
      <vt:lpstr>Sustainability</vt:lpstr>
      <vt:lpstr>Slide 19</vt:lpstr>
      <vt:lpstr>Slide 20</vt:lpstr>
      <vt:lpstr>Slide 21</vt:lpstr>
      <vt:lpstr>Cosmic Vision Timeline</vt:lpstr>
      <vt:lpstr>Slide 23</vt:lpstr>
    </vt:vector>
  </TitlesOfParts>
  <Company>University of Oxford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Patrick Roche</dc:creator>
  <cp:lastModifiedBy>Windows User</cp:lastModifiedBy>
  <cp:revision>52</cp:revision>
  <dcterms:created xsi:type="dcterms:W3CDTF">2011-08-26T16:44:42Z</dcterms:created>
  <dcterms:modified xsi:type="dcterms:W3CDTF">2011-08-29T06:55:35Z</dcterms:modified>
</cp:coreProperties>
</file>