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05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77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87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6.xml" ContentType="application/vnd.openxmlformats-officedocument.presentationml.slideLayout+xml"/>
  <Override PartName="/ppt/slideMasters/slideMaster7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Default Extension="jpeg" ContentType="image/jpeg"/>
  <Override PartName="/ppt/slideLayouts/slideLayout6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slideLayouts/slideLayout7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68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19.xml" ContentType="application/vnd.openxmlformats-officedocument.presentationml.slide+xml"/>
  <Override PartName="/ppt/slideLayouts/slideLayout78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73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Layouts/slideLayout83.xml" ContentType="application/vnd.openxmlformats-officedocument.presentationml.slideLayout+xml"/>
  <Override PartName="/ppt/slideLayouts/slideLayout121.xml" ContentType="application/vnd.openxmlformats-officedocument.presentationml.slideLayout+xml"/>
  <Default Extension="xml" ContentType="application/xml"/>
  <Override PartName="/ppt/slides/slide5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tableStyles.xml" ContentType="application/vnd.openxmlformats-officedocument.presentationml.tableStyles+xml"/>
  <Override PartName="/ppt/slideLayouts/slideLayout69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Layouts/slideLayout9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9.xml" ContentType="application/vnd.openxmlformats-officedocument.presentationml.slideMaster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74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84.xml" ContentType="application/vnd.openxmlformats-officedocument.presentationml.slideLayout+xml"/>
  <Default Extension="png" ContentType="image/png"/>
  <Override PartName="/ppt/slideLayouts/slideLayout9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108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7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113.xml" ContentType="application/vnd.openxmlformats-officedocument.presentationml.slideLayout+xml"/>
  <Default Extension="rels" ContentType="application/vnd.openxmlformats-package.relationships+xml"/>
  <Override PartName="/ppt/slides/slide26.xml" ContentType="application/vnd.openxmlformats-officedocument.presentationml.slide+xml"/>
  <Override PartName="/ppt/slideLayouts/slideLayout8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70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notesSlides/notesSlide10.xml" ContentType="application/vnd.openxmlformats-officedocument.presentationml.notesSlide+xml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s/slide2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66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76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8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1.xml" ContentType="application/vnd.openxmlformats-officedocument.theme+xml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9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</p:sldMasterIdLst>
  <p:notesMasterIdLst>
    <p:notesMasterId r:id="rId40"/>
  </p:notesMasterIdLst>
  <p:sldIdLst>
    <p:sldId id="264" r:id="rId12"/>
    <p:sldId id="270" r:id="rId13"/>
    <p:sldId id="261" r:id="rId14"/>
    <p:sldId id="317" r:id="rId15"/>
    <p:sldId id="258" r:id="rId16"/>
    <p:sldId id="314" r:id="rId17"/>
    <p:sldId id="288" r:id="rId18"/>
    <p:sldId id="316" r:id="rId19"/>
    <p:sldId id="298" r:id="rId20"/>
    <p:sldId id="289" r:id="rId21"/>
    <p:sldId id="325" r:id="rId22"/>
    <p:sldId id="268" r:id="rId23"/>
    <p:sldId id="272" r:id="rId24"/>
    <p:sldId id="322" r:id="rId25"/>
    <p:sldId id="324" r:id="rId26"/>
    <p:sldId id="260" r:id="rId27"/>
    <p:sldId id="331" r:id="rId28"/>
    <p:sldId id="332" r:id="rId29"/>
    <p:sldId id="334" r:id="rId30"/>
    <p:sldId id="335" r:id="rId31"/>
    <p:sldId id="305" r:id="rId32"/>
    <p:sldId id="339" r:id="rId33"/>
    <p:sldId id="340" r:id="rId34"/>
    <p:sldId id="341" r:id="rId35"/>
    <p:sldId id="342" r:id="rId36"/>
    <p:sldId id="337" r:id="rId37"/>
    <p:sldId id="338" r:id="rId38"/>
    <p:sldId id="291" r:id="rId39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howGuides="1">
      <p:cViewPr varScale="1">
        <p:scale>
          <a:sx n="77" d="100"/>
          <a:sy n="77" d="100"/>
        </p:scale>
        <p:origin x="-816" y="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image" Target="../media/image8.png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2"/>
          <p:cNvSpPr>
            <a:spLocks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Project 101: who’s who in the project !</a:t>
            </a:r>
          </a:p>
          <a:p>
            <a:pPr eaLnBrk="1" hangingPunct="1"/>
            <a:endParaRPr lang="en-US" sz="22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Pahfinder is prototype backplane for verification of test design at JSC – central section only</a:t>
            </a:r>
          </a:p>
          <a:p>
            <a:endParaRPr lang="en-US" smtClean="0"/>
          </a:p>
          <a:p>
            <a:r>
              <a:rPr lang="en-US" smtClean="0"/>
              <a:t>Backplane support structure goes in Bld 29 cleanroon at GSFC. It supports the backplane as we install mirror segments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2"/>
          <p:cNvSpPr>
            <a:spLocks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Test Program</a:t>
            </a:r>
          </a:p>
          <a:p>
            <a:pPr eaLnBrk="1" hangingPunct="1"/>
            <a:endParaRPr lang="en-US" sz="22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TATcommittee  re-iterated need for JSC test</a:t>
            </a:r>
          </a:p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- can we get to temp</a:t>
            </a:r>
          </a:p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- cryogenic alignment</a:t>
            </a:r>
          </a:p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- Workmanship check -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2"/>
          <p:cNvSpPr>
            <a:spLocks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Example of deployment testing for sunshield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Stray light predictions look good.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Show min-zodi (blue) and predictions for UDF field and North Ecliptic Pole field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5" name="Rectangle 2"/>
          <p:cNvSpPr>
            <a:spLocks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24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2"/>
          <p:cNvSpPr>
            <a:spLocks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889000" indent="-571500" eaLnBrk="1" hangingPunct="1">
              <a:spcBef>
                <a:spcPts val="2400"/>
              </a:spcBef>
              <a:buSzPct val="93000"/>
              <a:buFontTx/>
              <a:buBlip>
                <a:blip r:embed="rId3"/>
              </a:buBlip>
            </a:pPr>
            <a:endParaRPr lang="en-US" sz="1800" b="1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2"/>
          <p:cNvSpPr>
            <a:spLocks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1) Passive cooling drives the overall design: Cold side reaches 40K and is shielded from sun by sunshield</a:t>
            </a:r>
          </a:p>
          <a:p>
            <a:pPr eaLnBrk="1" hangingPunct="1"/>
            <a:endParaRPr lang="en-US" sz="22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2) Too big for any fairing – post-launch deployment is required (origami telescope)</a:t>
            </a:r>
          </a:p>
          <a:p>
            <a:pPr eaLnBrk="1" hangingPunct="1"/>
            <a:endParaRPr lang="en-US" sz="220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3) Orbit: L2</a:t>
            </a:r>
          </a:p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- orbiting around L2: </a:t>
            </a:r>
          </a:p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- Provides</a:t>
            </a:r>
          </a:p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- thermal stability &amp; 24/7 science (unlike LEO) </a:t>
            </a:r>
          </a:p>
          <a:p>
            <a:pPr eaLnBrk="1" hangingPunct="1"/>
            <a:r>
              <a:rPr lang="en-US" sz="220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 - also support for large data volumes unlike drift-away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Design of optical system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Aft-optical system comprises the Tertiary mirror and Fine steering mirror (removes jitter)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Also provides stray light baffling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Mirrors are complete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Making excellent progress</a:t>
            </a:r>
          </a:p>
          <a:p>
            <a:pPr eaLnBrk="1" hangingPunct="1">
              <a:buFontTx/>
              <a:buChar char="-"/>
            </a:pPr>
            <a:r>
              <a:rPr lang="en-US" smtClean="0"/>
              <a:t>All mirror polishing complete</a:t>
            </a:r>
          </a:p>
          <a:p>
            <a:pPr eaLnBrk="1" hangingPunct="1">
              <a:buFontTx/>
              <a:buChar char="-"/>
            </a:pPr>
            <a:r>
              <a:rPr lang="en-US" smtClean="0"/>
              <a:t>- one more mirror to gold coat and then we are complete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After gold coating mirrors undergo final cryo-performance measurement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- First six are complete and meet requirements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Predicted image quality modeled with data from one of first mirror segments cryo-tested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51000"/>
            <a:ext cx="5822950" cy="736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750" y="1651000"/>
            <a:ext cx="5822950" cy="736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09125" y="254000"/>
            <a:ext cx="2949575" cy="876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54000"/>
            <a:ext cx="8696325" cy="876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51000"/>
            <a:ext cx="5822950" cy="736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750" y="1651000"/>
            <a:ext cx="5822950" cy="736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09125" y="254000"/>
            <a:ext cx="2949575" cy="876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54000"/>
            <a:ext cx="8696325" cy="876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51000"/>
            <a:ext cx="5822950" cy="736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750" y="1651000"/>
            <a:ext cx="5822950" cy="736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09125" y="254000"/>
            <a:ext cx="2949575" cy="876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54000"/>
            <a:ext cx="8696325" cy="876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651000"/>
            <a:ext cx="5822950" cy="736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750" y="1651000"/>
            <a:ext cx="5822950" cy="736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09125" y="254000"/>
            <a:ext cx="2949575" cy="876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54000"/>
            <a:ext cx="8696325" cy="876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651000"/>
            <a:ext cx="5156200" cy="736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651000"/>
            <a:ext cx="5156200" cy="736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76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76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3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3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3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4.png"/><Relationship Id="rId14" Type="http://schemas.openxmlformats.org/officeDocument/2006/relationships/image" Target="../media/image5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1600" dist="101600" dir="2700000" algn="ctr" rotWithShape="0">
              <a:schemeClr val="bg2">
                <a:alpha val="34999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 b="1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 b="1">
          <a:solidFill>
            <a:schemeClr val="tx1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50800" dir="2700000" algn="ctr" rotWithShape="0">
              <a:schemeClr val="bg2">
                <a:alpha val="34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5100" y="266700"/>
            <a:ext cx="9398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1620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723688" y="215900"/>
            <a:ext cx="889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11621" name="Group 7"/>
          <p:cNvGrpSpPr>
            <a:grpSpLocks/>
          </p:cNvGrpSpPr>
          <p:nvPr/>
        </p:nvGrpSpPr>
        <p:grpSpPr bwMode="auto">
          <a:xfrm>
            <a:off x="-25400" y="9512300"/>
            <a:ext cx="13055600" cy="292100"/>
            <a:chOff x="0" y="0"/>
            <a:chExt cx="8224" cy="184"/>
          </a:xfrm>
        </p:grpSpPr>
        <p:sp>
          <p:nvSpPr>
            <p:cNvPr id="10244" name="Rectangle 4"/>
            <p:cNvSpPr>
              <a:spLocks/>
            </p:cNvSpPr>
            <p:nvPr/>
          </p:nvSpPr>
          <p:spPr bwMode="auto">
            <a:xfrm>
              <a:off x="0" y="40"/>
              <a:ext cx="8224" cy="13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45" name="Rectangle 5"/>
            <p:cNvSpPr>
              <a:spLocks/>
            </p:cNvSpPr>
            <p:nvPr/>
          </p:nvSpPr>
          <p:spPr bwMode="auto">
            <a:xfrm>
              <a:off x="50" y="0"/>
              <a:ext cx="364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JWST </a:t>
              </a:r>
            </a:p>
          </p:txBody>
        </p:sp>
        <p:sp>
          <p:nvSpPr>
            <p:cNvPr id="10246" name="Rectangle 6"/>
            <p:cNvSpPr>
              <a:spLocks/>
            </p:cNvSpPr>
            <p:nvPr/>
          </p:nvSpPr>
          <p:spPr bwMode="auto">
            <a:xfrm>
              <a:off x="7409" y="0"/>
              <a:ext cx="776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8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Clampin/GSFC</a:t>
              </a: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 </a:t>
              </a: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50800" dir="2700000" algn="ctr" rotWithShape="0">
              <a:schemeClr val="bg2">
                <a:alpha val="34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5100" y="266700"/>
            <a:ext cx="9398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3908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723688" y="215900"/>
            <a:ext cx="889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23909" name="Group 7"/>
          <p:cNvGrpSpPr>
            <a:grpSpLocks/>
          </p:cNvGrpSpPr>
          <p:nvPr/>
        </p:nvGrpSpPr>
        <p:grpSpPr bwMode="auto">
          <a:xfrm>
            <a:off x="-25400" y="9512300"/>
            <a:ext cx="13055600" cy="292100"/>
            <a:chOff x="0" y="0"/>
            <a:chExt cx="8224" cy="184"/>
          </a:xfrm>
        </p:grpSpPr>
        <p:sp>
          <p:nvSpPr>
            <p:cNvPr id="11268" name="Rectangle 4"/>
            <p:cNvSpPr>
              <a:spLocks/>
            </p:cNvSpPr>
            <p:nvPr/>
          </p:nvSpPr>
          <p:spPr bwMode="auto">
            <a:xfrm>
              <a:off x="0" y="40"/>
              <a:ext cx="8224" cy="13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69" name="Rectangle 5"/>
            <p:cNvSpPr>
              <a:spLocks/>
            </p:cNvSpPr>
            <p:nvPr/>
          </p:nvSpPr>
          <p:spPr bwMode="auto">
            <a:xfrm>
              <a:off x="50" y="0"/>
              <a:ext cx="364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JWST </a:t>
              </a:r>
            </a:p>
          </p:txBody>
        </p:sp>
        <p:sp>
          <p:nvSpPr>
            <p:cNvPr id="11270" name="Rectangle 6"/>
            <p:cNvSpPr>
              <a:spLocks/>
            </p:cNvSpPr>
            <p:nvPr/>
          </p:nvSpPr>
          <p:spPr bwMode="auto">
            <a:xfrm>
              <a:off x="7409" y="0"/>
              <a:ext cx="776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8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Clampin/GSFC</a:t>
              </a: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 </a:t>
              </a: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50800" dir="2700000" algn="ctr" rotWithShape="0">
              <a:schemeClr val="bg2">
                <a:alpha val="34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60400" y="1651000"/>
            <a:ext cx="11798300" cy="736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723688" y="215900"/>
            <a:ext cx="889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5100" y="266700"/>
            <a:ext cx="9398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3318" name="Group 8"/>
          <p:cNvGrpSpPr>
            <a:grpSpLocks/>
          </p:cNvGrpSpPr>
          <p:nvPr/>
        </p:nvGrpSpPr>
        <p:grpSpPr bwMode="auto">
          <a:xfrm>
            <a:off x="-25400" y="9512300"/>
            <a:ext cx="13055600" cy="292100"/>
            <a:chOff x="0" y="0"/>
            <a:chExt cx="8224" cy="184"/>
          </a:xfrm>
        </p:grpSpPr>
        <p:sp>
          <p:nvSpPr>
            <p:cNvPr id="2053" name="Rectangle 5"/>
            <p:cNvSpPr>
              <a:spLocks/>
            </p:cNvSpPr>
            <p:nvPr/>
          </p:nvSpPr>
          <p:spPr bwMode="auto">
            <a:xfrm>
              <a:off x="0" y="40"/>
              <a:ext cx="8224" cy="13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4" name="Rectangle 6"/>
            <p:cNvSpPr>
              <a:spLocks/>
            </p:cNvSpPr>
            <p:nvPr/>
          </p:nvSpPr>
          <p:spPr bwMode="auto">
            <a:xfrm>
              <a:off x="50" y="0"/>
              <a:ext cx="364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JWST </a:t>
              </a:r>
            </a:p>
          </p:txBody>
        </p:sp>
        <p:sp>
          <p:nvSpPr>
            <p:cNvPr id="2055" name="Rectangle 7"/>
            <p:cNvSpPr>
              <a:spLocks/>
            </p:cNvSpPr>
            <p:nvPr/>
          </p:nvSpPr>
          <p:spPr bwMode="auto">
            <a:xfrm>
              <a:off x="7409" y="0"/>
              <a:ext cx="776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8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Clampin/GSFC</a:t>
              </a: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 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93000"/>
        <a:buChar char="•"/>
        <a:defRPr sz="2400" b="1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00000"/>
        <a:buFont typeface="Zapf Dingbats" charset="2"/>
        <a:buChar char="➡"/>
        <a:defRPr sz="2400" b="1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00000"/>
        <a:buFont typeface="Zapf Dingbats" charset="2"/>
        <a:buChar char="➡"/>
        <a:defRPr sz="2400" b="1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00000"/>
        <a:buFont typeface="Zapf Dingbats" charset="2"/>
        <a:buChar char="➡"/>
        <a:defRPr sz="2400" b="1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00000"/>
        <a:buFont typeface="Zapf Dingbats" charset="2"/>
        <a:buChar char="➡"/>
        <a:defRPr sz="2400" b="1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00000"/>
        <a:buFont typeface="Zapf Dingbats" charset="2"/>
        <a:buChar char="➡"/>
        <a:defRPr sz="2400" b="1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00000"/>
        <a:buFont typeface="Zapf Dingbats" charset="2"/>
        <a:buChar char="➡"/>
        <a:defRPr sz="2400" b="1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00000"/>
        <a:buFont typeface="Zapf Dingbats" charset="2"/>
        <a:buChar char="➡"/>
        <a:defRPr sz="2400" b="1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00000"/>
        <a:buFont typeface="Zapf Dingbats" charset="2"/>
        <a:buChar char="➡"/>
        <a:defRPr sz="2400" b="1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50800" dir="2700000" algn="ctr" rotWithShape="0">
              <a:schemeClr val="bg2">
                <a:alpha val="34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5100" y="266700"/>
            <a:ext cx="9398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723688" y="215900"/>
            <a:ext cx="889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5605" name="Group 7"/>
          <p:cNvGrpSpPr>
            <a:grpSpLocks/>
          </p:cNvGrpSpPr>
          <p:nvPr/>
        </p:nvGrpSpPr>
        <p:grpSpPr bwMode="auto">
          <a:xfrm>
            <a:off x="-25400" y="9512300"/>
            <a:ext cx="13055600" cy="292100"/>
            <a:chOff x="0" y="0"/>
            <a:chExt cx="8224" cy="184"/>
          </a:xfrm>
        </p:grpSpPr>
        <p:sp>
          <p:nvSpPr>
            <p:cNvPr id="3076" name="Rectangle 4"/>
            <p:cNvSpPr>
              <a:spLocks/>
            </p:cNvSpPr>
            <p:nvPr/>
          </p:nvSpPr>
          <p:spPr bwMode="auto">
            <a:xfrm>
              <a:off x="0" y="40"/>
              <a:ext cx="8224" cy="13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7" name="Rectangle 5"/>
            <p:cNvSpPr>
              <a:spLocks/>
            </p:cNvSpPr>
            <p:nvPr/>
          </p:nvSpPr>
          <p:spPr bwMode="auto">
            <a:xfrm>
              <a:off x="50" y="0"/>
              <a:ext cx="364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JWST </a:t>
              </a:r>
            </a:p>
          </p:txBody>
        </p:sp>
        <p:sp>
          <p:nvSpPr>
            <p:cNvPr id="3078" name="Rectangle 6"/>
            <p:cNvSpPr>
              <a:spLocks/>
            </p:cNvSpPr>
            <p:nvPr/>
          </p:nvSpPr>
          <p:spPr bwMode="auto">
            <a:xfrm>
              <a:off x="7409" y="0"/>
              <a:ext cx="776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8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Clampin/GSFC</a:t>
              </a: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 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800000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50800" dir="2700000" algn="ctr" rotWithShape="0">
              <a:schemeClr val="bg2">
                <a:alpha val="34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37891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60400" y="1651000"/>
            <a:ext cx="11798300" cy="736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723688" y="215900"/>
            <a:ext cx="889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5100" y="266700"/>
            <a:ext cx="9398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37894" name="Group 8"/>
          <p:cNvGrpSpPr>
            <a:grpSpLocks/>
          </p:cNvGrpSpPr>
          <p:nvPr/>
        </p:nvGrpSpPr>
        <p:grpSpPr bwMode="auto">
          <a:xfrm>
            <a:off x="-25400" y="9512300"/>
            <a:ext cx="13055600" cy="292100"/>
            <a:chOff x="0" y="0"/>
            <a:chExt cx="8224" cy="184"/>
          </a:xfrm>
        </p:grpSpPr>
        <p:sp>
          <p:nvSpPr>
            <p:cNvPr id="4101" name="Rectangle 5"/>
            <p:cNvSpPr>
              <a:spLocks/>
            </p:cNvSpPr>
            <p:nvPr/>
          </p:nvSpPr>
          <p:spPr bwMode="auto">
            <a:xfrm>
              <a:off x="0" y="40"/>
              <a:ext cx="8224" cy="13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2" name="Rectangle 6"/>
            <p:cNvSpPr>
              <a:spLocks/>
            </p:cNvSpPr>
            <p:nvPr/>
          </p:nvSpPr>
          <p:spPr bwMode="auto">
            <a:xfrm>
              <a:off x="50" y="0"/>
              <a:ext cx="364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JWST </a:t>
              </a:r>
            </a:p>
          </p:txBody>
        </p:sp>
        <p:sp>
          <p:nvSpPr>
            <p:cNvPr id="4103" name="Rectangle 7"/>
            <p:cNvSpPr>
              <a:spLocks/>
            </p:cNvSpPr>
            <p:nvPr/>
          </p:nvSpPr>
          <p:spPr bwMode="auto">
            <a:xfrm>
              <a:off x="7409" y="0"/>
              <a:ext cx="776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8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Clampin/GSFC</a:t>
              </a: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 </a:t>
              </a: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93000"/>
        <a:buChar char="•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50800" dir="2700000" algn="ctr" rotWithShape="0">
              <a:schemeClr val="bg2">
                <a:alpha val="34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5100" y="266700"/>
            <a:ext cx="9398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723688" y="215900"/>
            <a:ext cx="889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50181" name="Group 7"/>
          <p:cNvGrpSpPr>
            <a:grpSpLocks/>
          </p:cNvGrpSpPr>
          <p:nvPr/>
        </p:nvGrpSpPr>
        <p:grpSpPr bwMode="auto">
          <a:xfrm>
            <a:off x="-25400" y="9512300"/>
            <a:ext cx="13055600" cy="292100"/>
            <a:chOff x="0" y="0"/>
            <a:chExt cx="8224" cy="184"/>
          </a:xfrm>
        </p:grpSpPr>
        <p:sp>
          <p:nvSpPr>
            <p:cNvPr id="5124" name="Rectangle 4"/>
            <p:cNvSpPr>
              <a:spLocks/>
            </p:cNvSpPr>
            <p:nvPr/>
          </p:nvSpPr>
          <p:spPr bwMode="auto">
            <a:xfrm>
              <a:off x="0" y="40"/>
              <a:ext cx="8224" cy="13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5" name="Rectangle 5"/>
            <p:cNvSpPr>
              <a:spLocks/>
            </p:cNvSpPr>
            <p:nvPr/>
          </p:nvSpPr>
          <p:spPr bwMode="auto">
            <a:xfrm>
              <a:off x="50" y="0"/>
              <a:ext cx="364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JWST </a:t>
              </a:r>
            </a:p>
          </p:txBody>
        </p:sp>
        <p:sp>
          <p:nvSpPr>
            <p:cNvPr id="5126" name="Rectangle 6"/>
            <p:cNvSpPr>
              <a:spLocks/>
            </p:cNvSpPr>
            <p:nvPr/>
          </p:nvSpPr>
          <p:spPr bwMode="auto">
            <a:xfrm>
              <a:off x="7409" y="0"/>
              <a:ext cx="776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8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Clampin/GSFC</a:t>
              </a: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 </a:t>
              </a: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50800" dir="2700000" algn="ctr" rotWithShape="0">
              <a:schemeClr val="bg2">
                <a:alpha val="34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62467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60400" y="1651000"/>
            <a:ext cx="11798300" cy="736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723688" y="215900"/>
            <a:ext cx="889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5100" y="266700"/>
            <a:ext cx="9398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2470" name="Group 8"/>
          <p:cNvGrpSpPr>
            <a:grpSpLocks/>
          </p:cNvGrpSpPr>
          <p:nvPr/>
        </p:nvGrpSpPr>
        <p:grpSpPr bwMode="auto">
          <a:xfrm>
            <a:off x="-25400" y="9512300"/>
            <a:ext cx="13055600" cy="292100"/>
            <a:chOff x="0" y="0"/>
            <a:chExt cx="8224" cy="184"/>
          </a:xfrm>
        </p:grpSpPr>
        <p:sp>
          <p:nvSpPr>
            <p:cNvPr id="6149" name="Rectangle 5"/>
            <p:cNvSpPr>
              <a:spLocks/>
            </p:cNvSpPr>
            <p:nvPr/>
          </p:nvSpPr>
          <p:spPr bwMode="auto">
            <a:xfrm>
              <a:off x="0" y="40"/>
              <a:ext cx="8224" cy="13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50" name="Rectangle 6"/>
            <p:cNvSpPr>
              <a:spLocks/>
            </p:cNvSpPr>
            <p:nvPr/>
          </p:nvSpPr>
          <p:spPr bwMode="auto">
            <a:xfrm>
              <a:off x="50" y="0"/>
              <a:ext cx="364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JWST </a:t>
              </a:r>
            </a:p>
          </p:txBody>
        </p:sp>
        <p:sp>
          <p:nvSpPr>
            <p:cNvPr id="6151" name="Rectangle 7"/>
            <p:cNvSpPr>
              <a:spLocks/>
            </p:cNvSpPr>
            <p:nvPr/>
          </p:nvSpPr>
          <p:spPr bwMode="auto">
            <a:xfrm>
              <a:off x="7409" y="0"/>
              <a:ext cx="776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8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Clampin/GSFC</a:t>
              </a: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 </a:t>
              </a: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93000"/>
        <a:buChar char="•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5100" y="266700"/>
            <a:ext cx="9398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723688" y="215900"/>
            <a:ext cx="889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74756" name="Group 6"/>
          <p:cNvGrpSpPr>
            <a:grpSpLocks/>
          </p:cNvGrpSpPr>
          <p:nvPr/>
        </p:nvGrpSpPr>
        <p:grpSpPr bwMode="auto">
          <a:xfrm>
            <a:off x="-25400" y="9512300"/>
            <a:ext cx="13055600" cy="292100"/>
            <a:chOff x="0" y="0"/>
            <a:chExt cx="8224" cy="184"/>
          </a:xfrm>
        </p:grpSpPr>
        <p:sp>
          <p:nvSpPr>
            <p:cNvPr id="7171" name="Rectangle 3"/>
            <p:cNvSpPr>
              <a:spLocks/>
            </p:cNvSpPr>
            <p:nvPr/>
          </p:nvSpPr>
          <p:spPr bwMode="auto">
            <a:xfrm>
              <a:off x="0" y="40"/>
              <a:ext cx="8224" cy="13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72" name="Rectangle 4"/>
            <p:cNvSpPr>
              <a:spLocks/>
            </p:cNvSpPr>
            <p:nvPr/>
          </p:nvSpPr>
          <p:spPr bwMode="auto">
            <a:xfrm>
              <a:off x="50" y="0"/>
              <a:ext cx="364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JWST </a:t>
              </a:r>
            </a:p>
          </p:txBody>
        </p:sp>
        <p:sp>
          <p:nvSpPr>
            <p:cNvPr id="7173" name="Rectangle 5"/>
            <p:cNvSpPr>
              <a:spLocks/>
            </p:cNvSpPr>
            <p:nvPr/>
          </p:nvSpPr>
          <p:spPr bwMode="auto">
            <a:xfrm>
              <a:off x="7409" y="0"/>
              <a:ext cx="776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8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Clampin/GSFC</a:t>
              </a: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 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50800" dir="2700000" algn="ctr" rotWithShape="0">
              <a:schemeClr val="bg2">
                <a:alpha val="34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87043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60400" y="1651000"/>
            <a:ext cx="11798300" cy="736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pic>
        <p:nvPicPr>
          <p:cNvPr id="87044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723688" y="215900"/>
            <a:ext cx="889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5100" y="266700"/>
            <a:ext cx="9398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87046" name="Group 8"/>
          <p:cNvGrpSpPr>
            <a:grpSpLocks/>
          </p:cNvGrpSpPr>
          <p:nvPr/>
        </p:nvGrpSpPr>
        <p:grpSpPr bwMode="auto">
          <a:xfrm>
            <a:off x="-25400" y="9512300"/>
            <a:ext cx="13055600" cy="292100"/>
            <a:chOff x="0" y="0"/>
            <a:chExt cx="8224" cy="184"/>
          </a:xfrm>
        </p:grpSpPr>
        <p:sp>
          <p:nvSpPr>
            <p:cNvPr id="8197" name="Rectangle 5"/>
            <p:cNvSpPr>
              <a:spLocks/>
            </p:cNvSpPr>
            <p:nvPr/>
          </p:nvSpPr>
          <p:spPr bwMode="auto">
            <a:xfrm>
              <a:off x="0" y="40"/>
              <a:ext cx="8224" cy="13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98" name="Rectangle 6"/>
            <p:cNvSpPr>
              <a:spLocks/>
            </p:cNvSpPr>
            <p:nvPr/>
          </p:nvSpPr>
          <p:spPr bwMode="auto">
            <a:xfrm>
              <a:off x="50" y="0"/>
              <a:ext cx="364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JWST </a:t>
              </a:r>
            </a:p>
          </p:txBody>
        </p:sp>
        <p:sp>
          <p:nvSpPr>
            <p:cNvPr id="8199" name="Rectangle 7"/>
            <p:cNvSpPr>
              <a:spLocks/>
            </p:cNvSpPr>
            <p:nvPr/>
          </p:nvSpPr>
          <p:spPr bwMode="auto">
            <a:xfrm>
              <a:off x="7409" y="0"/>
              <a:ext cx="776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00008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Clampin/GSFC</a:t>
              </a: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 </a:t>
              </a: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+mj-lt"/>
          <a:ea typeface="+mj-ea"/>
          <a:cs typeface="+mj-cs"/>
          <a:sym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66CCFF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93000"/>
        <a:buChar char="•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Clr>
          <a:srgbClr val="0080FF"/>
        </a:buClr>
        <a:buSzPct val="100000"/>
        <a:buFont typeface="Zapf Dingbats" charset="2"/>
        <a:buChar char="➡"/>
        <a:defRPr sz="2400" b="1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76200" dist="76199" dir="2700000" algn="ctr" rotWithShape="0">
              <a:schemeClr val="bg2">
                <a:alpha val="34999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99331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651000"/>
            <a:ext cx="10464800" cy="736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grpSp>
        <p:nvGrpSpPr>
          <p:cNvPr id="99332" name="Group 5"/>
          <p:cNvGrpSpPr>
            <a:grpSpLocks/>
          </p:cNvGrpSpPr>
          <p:nvPr/>
        </p:nvGrpSpPr>
        <p:grpSpPr bwMode="auto">
          <a:xfrm>
            <a:off x="-25400" y="9512300"/>
            <a:ext cx="13055600" cy="292100"/>
            <a:chOff x="0" y="0"/>
            <a:chExt cx="8224" cy="184"/>
          </a:xfrm>
        </p:grpSpPr>
        <p:sp>
          <p:nvSpPr>
            <p:cNvPr id="9219" name="Rectangle 3"/>
            <p:cNvSpPr>
              <a:spLocks/>
            </p:cNvSpPr>
            <p:nvPr/>
          </p:nvSpPr>
          <p:spPr bwMode="auto">
            <a:xfrm>
              <a:off x="0" y="40"/>
              <a:ext cx="8224" cy="136"/>
            </a:xfrm>
            <a:prstGeom prst="rect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FFFFFF"/>
                </a:gs>
              </a:gsLst>
              <a:lin ang="0" scaled="1"/>
            </a:gra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20" name="Rectangle 4"/>
            <p:cNvSpPr>
              <a:spLocks/>
            </p:cNvSpPr>
            <p:nvPr/>
          </p:nvSpPr>
          <p:spPr bwMode="auto">
            <a:xfrm>
              <a:off x="64" y="0"/>
              <a:ext cx="336" cy="18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b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JWST</a:t>
              </a:r>
            </a:p>
          </p:txBody>
        </p:sp>
      </p:grpSp>
      <p:pic>
        <p:nvPicPr>
          <p:cNvPr id="99333" name="Picture 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660188" y="266700"/>
            <a:ext cx="774700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9334" name="Picture 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5100" y="266700"/>
            <a:ext cx="941388" cy="77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rgbClr val="66CCFF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rgbClr val="66CCFF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rgbClr val="66CCFF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rgbClr val="66CCFF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rgbClr val="66CCFF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200">
          <a:solidFill>
            <a:srgbClr val="66CCFF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200">
          <a:solidFill>
            <a:srgbClr val="66CCFF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200">
          <a:solidFill>
            <a:srgbClr val="66CCFF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200">
          <a:solidFill>
            <a:srgbClr val="66CCFF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4600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k.clampin@nasa.gov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1.png"/><Relationship Id="rId5" Type="http://schemas.openxmlformats.org/officeDocument/2006/relationships/image" Target="../media/image43.png"/><Relationship Id="rId6" Type="http://schemas.openxmlformats.org/officeDocument/2006/relationships/image" Target="../media/image7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5" Type="http://schemas.openxmlformats.org/officeDocument/2006/relationships/hyperlink" Target="http://jwst.gsfc.nasa.gov/webcam.html" TargetMode="External"/><Relationship Id="rId6" Type="http://schemas.openxmlformats.org/officeDocument/2006/relationships/image" Target="../media/image67.jpe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jpeg"/><Relationship Id="rId20" Type="http://schemas.openxmlformats.org/officeDocument/2006/relationships/image" Target="../media/image94.png"/><Relationship Id="rId21" Type="http://schemas.openxmlformats.org/officeDocument/2006/relationships/image" Target="../media/image95.jpeg"/><Relationship Id="rId22" Type="http://schemas.openxmlformats.org/officeDocument/2006/relationships/image" Target="../media/image96.jpeg"/><Relationship Id="rId10" Type="http://schemas.openxmlformats.org/officeDocument/2006/relationships/image" Target="../media/image84.png"/><Relationship Id="rId11" Type="http://schemas.openxmlformats.org/officeDocument/2006/relationships/image" Target="../media/image85.png"/><Relationship Id="rId12" Type="http://schemas.openxmlformats.org/officeDocument/2006/relationships/image" Target="../media/image86.jpeg"/><Relationship Id="rId13" Type="http://schemas.openxmlformats.org/officeDocument/2006/relationships/image" Target="../media/image87.jpeg"/><Relationship Id="rId14" Type="http://schemas.openxmlformats.org/officeDocument/2006/relationships/image" Target="../media/image88.jpeg"/><Relationship Id="rId15" Type="http://schemas.openxmlformats.org/officeDocument/2006/relationships/image" Target="../media/image89.png"/><Relationship Id="rId16" Type="http://schemas.openxmlformats.org/officeDocument/2006/relationships/image" Target="../media/image90.png"/><Relationship Id="rId17" Type="http://schemas.openxmlformats.org/officeDocument/2006/relationships/image" Target="../media/image91.png"/><Relationship Id="rId18" Type="http://schemas.openxmlformats.org/officeDocument/2006/relationships/image" Target="../media/image92.jpeg"/><Relationship Id="rId19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png"/><Relationship Id="rId8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png"/><Relationship Id="rId20" Type="http://schemas.openxmlformats.org/officeDocument/2006/relationships/image" Target="../media/image122.png"/><Relationship Id="rId21" Type="http://schemas.openxmlformats.org/officeDocument/2006/relationships/image" Target="../media/image123.png"/><Relationship Id="rId22" Type="http://schemas.openxmlformats.org/officeDocument/2006/relationships/image" Target="../media/image124.png"/><Relationship Id="rId23" Type="http://schemas.openxmlformats.org/officeDocument/2006/relationships/image" Target="../media/image125.png"/><Relationship Id="rId10" Type="http://schemas.openxmlformats.org/officeDocument/2006/relationships/image" Target="../media/image112.png"/><Relationship Id="rId11" Type="http://schemas.openxmlformats.org/officeDocument/2006/relationships/image" Target="../media/image113.png"/><Relationship Id="rId12" Type="http://schemas.openxmlformats.org/officeDocument/2006/relationships/image" Target="../media/image114.png"/><Relationship Id="rId13" Type="http://schemas.openxmlformats.org/officeDocument/2006/relationships/image" Target="../media/image115.png"/><Relationship Id="rId14" Type="http://schemas.openxmlformats.org/officeDocument/2006/relationships/image" Target="../media/image116.png"/><Relationship Id="rId15" Type="http://schemas.openxmlformats.org/officeDocument/2006/relationships/image" Target="../media/image117.png"/><Relationship Id="rId16" Type="http://schemas.openxmlformats.org/officeDocument/2006/relationships/image" Target="../media/image118.png"/><Relationship Id="rId17" Type="http://schemas.openxmlformats.org/officeDocument/2006/relationships/image" Target="../media/image119.png"/><Relationship Id="rId18" Type="http://schemas.openxmlformats.org/officeDocument/2006/relationships/image" Target="../media/image120.png"/><Relationship Id="rId19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8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04100" y="-2819400"/>
            <a:ext cx="21704300" cy="129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7219" name="Rectangle 2"/>
          <p:cNvSpPr>
            <a:spLocks noChangeArrowheads="1"/>
          </p:cNvSpPr>
          <p:nvPr>
            <p:ph type="body" idx="1"/>
          </p:nvPr>
        </p:nvSpPr>
        <p:spPr>
          <a:xfrm>
            <a:off x="1016000" y="7480300"/>
            <a:ext cx="10515600" cy="2082800"/>
          </a:xfrm>
        </p:spPr>
        <p:txBody>
          <a:bodyPr/>
          <a:lstStyle/>
          <a:p>
            <a:pPr marL="0" indent="0" algn="l" eaLnBrk="1" hangingPunct="1"/>
            <a:endParaRPr lang="en-US" sz="2400" b="1">
              <a:latin typeface="Helvetica" charset="0"/>
              <a:ea typeface="ヒラギノ角ゴ ProN W6" charset="-128"/>
              <a:cs typeface="ヒラギノ角ゴ ProN W6" charset="-128"/>
              <a:sym typeface="Helvetica" charset="0"/>
            </a:endParaRPr>
          </a:p>
          <a:p>
            <a:pPr marL="0" indent="0" algn="l" eaLnBrk="1" hangingPunct="1"/>
            <a:r>
              <a:rPr lang="en-US" sz="28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Mark Clampin - JWST Observatory Project Scientist </a:t>
            </a:r>
            <a:endParaRPr lang="en-US" sz="2800" b="1">
              <a:latin typeface="Helvetica" charset="0"/>
              <a:ea typeface="ヒラギノ角ゴ ProN W6" charset="-128"/>
              <a:cs typeface="ヒラギノ角ゴ ProN W6" charset="-128"/>
              <a:sym typeface="Helvetica" charset="0"/>
            </a:endParaRPr>
          </a:p>
          <a:p>
            <a:pPr marL="0" indent="0" algn="l" eaLnBrk="1" hangingPunct="1"/>
            <a:r>
              <a:rPr lang="en-US" sz="2800" b="1" u="sng">
                <a:latin typeface="Helvetica" charset="0"/>
                <a:ea typeface="Helvetica" charset="0"/>
                <a:cs typeface="Helvetica" charset="0"/>
                <a:sym typeface="Helvetica" charset="0"/>
                <a:hlinkClick r:id="rId3"/>
              </a:rPr>
              <a:t>mark.clampin@nasa.gov</a:t>
            </a:r>
            <a:endParaRPr lang="en-US" sz="2800" b="1">
              <a:latin typeface="Helvetica" charset="0"/>
              <a:ea typeface="ヒラギノ角ゴ ProN W6" charset="-128"/>
              <a:cs typeface="ヒラギノ角ゴ ProN W6" charset="-128"/>
              <a:sym typeface="Helvetica" charset="0"/>
            </a:endParaRPr>
          </a:p>
          <a:p>
            <a:pPr marL="0" indent="0" algn="l" eaLnBrk="1" hangingPunct="1"/>
            <a:r>
              <a:rPr lang="en-US" sz="2800" b="1">
                <a:latin typeface="Helvetica" charset="0"/>
                <a:ea typeface="Helvetica" charset="0"/>
                <a:cs typeface="Helvetica" charset="0"/>
                <a:sym typeface="Helvetica" charset="0"/>
              </a:rPr>
              <a:t>Goddard Space Flight Center</a:t>
            </a:r>
            <a:endParaRPr lang="en-US" sz="2800" b="1">
              <a:latin typeface="Helvetica" charset="0"/>
              <a:ea typeface="ヒラギノ角ゴ ProN W6" charset="-128"/>
              <a:cs typeface="ヒラギノ角ゴ ProN W6" charset="-128"/>
              <a:sym typeface="Helvetica" charset="0"/>
            </a:endParaRPr>
          </a:p>
        </p:txBody>
      </p:sp>
      <p:pic>
        <p:nvPicPr>
          <p:cNvPr id="1372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88" y="8013700"/>
            <a:ext cx="723900" cy="72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393700" y="495300"/>
            <a:ext cx="12217400" cy="4178300"/>
          </a:xfrm>
          <a:effectLst>
            <a:outerShdw blurRad="38100" dist="38099" dir="2700000" algn="ctr" rotWithShape="0">
              <a:srgbClr val="CCCCCC">
                <a:alpha val="75000"/>
              </a:srgb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en-US" sz="4800">
                <a:effectLst>
                  <a:outerShdw blurRad="38100" dist="38100" dir="2700000" algn="tl">
                    <a:srgbClr val="DDDDDD"/>
                  </a:outerShdw>
                </a:effectLst>
              </a:rPr>
              <a:t>Overview of the </a:t>
            </a:r>
            <a:br>
              <a:rPr lang="en-US" sz="480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4800">
                <a:effectLst>
                  <a:outerShdw blurRad="38100" dist="38100" dir="2700000" algn="tl">
                    <a:srgbClr val="DDDDDD"/>
                  </a:outerShdw>
                </a:effectLst>
              </a:rPr>
              <a:t>James Webb Space Telescope</a:t>
            </a:r>
          </a:p>
        </p:txBody>
      </p:sp>
      <p:pic>
        <p:nvPicPr>
          <p:cNvPr id="137222" name="Picture 5"/>
          <p:cNvPicPr>
            <a:picLocks noChangeAspect="1" noChangeArrowheads="1"/>
          </p:cNvPicPr>
          <p:nvPr/>
        </p:nvPicPr>
        <p:blipFill>
          <a:blip r:embed="rId5">
            <a:lum bright="12000" contrast="36000"/>
          </a:blip>
          <a:srcRect l="16071" t="16867" b="13986"/>
          <a:stretch>
            <a:fillRect/>
          </a:stretch>
        </p:blipFill>
        <p:spPr bwMode="auto">
          <a:xfrm>
            <a:off x="2908300" y="1968500"/>
            <a:ext cx="9132888" cy="601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Key Design Drivers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4063" y="3119438"/>
            <a:ext cx="3041650" cy="2552700"/>
          </a:xfrm>
          <a:prstGeom prst="rect">
            <a:avLst/>
          </a:prstGeom>
          <a:noFill/>
          <a:ln w="12700">
            <a:solidFill>
              <a:srgbClr val="FF6666"/>
            </a:solidFill>
            <a:round/>
            <a:headEnd/>
            <a:tailEnd/>
          </a:ln>
        </p:spPr>
      </p:pic>
      <p:pic>
        <p:nvPicPr>
          <p:cNvPr id="149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0825"/>
            <a:ext cx="3276600" cy="2457450"/>
          </a:xfrm>
          <a:prstGeom prst="rect">
            <a:avLst/>
          </a:prstGeom>
          <a:noFill/>
          <a:ln w="12700">
            <a:solidFill>
              <a:srgbClr val="FF6666"/>
            </a:solidFill>
            <a:miter lim="800000"/>
            <a:headEnd/>
            <a:tailEnd/>
          </a:ln>
        </p:spPr>
      </p:pic>
      <p:sp>
        <p:nvSpPr>
          <p:cNvPr id="149509" name="Rectangle 4"/>
          <p:cNvSpPr>
            <a:spLocks/>
          </p:cNvSpPr>
          <p:nvPr/>
        </p:nvSpPr>
        <p:spPr bwMode="auto">
          <a:xfrm>
            <a:off x="4437063" y="1631950"/>
            <a:ext cx="6161087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rgbClr val="FF666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Sensitivity;</a:t>
            </a:r>
          </a:p>
          <a:p>
            <a:pPr algn="l"/>
            <a:r>
              <a:rPr lang="en-US" sz="3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- Detection of First Galaxies</a:t>
            </a:r>
          </a:p>
        </p:txBody>
      </p:sp>
      <p:sp>
        <p:nvSpPr>
          <p:cNvPr id="149510" name="Rectangle 5"/>
          <p:cNvSpPr>
            <a:spLocks/>
          </p:cNvSpPr>
          <p:nvPr/>
        </p:nvSpPr>
        <p:spPr bwMode="auto">
          <a:xfrm>
            <a:off x="3581400" y="4095750"/>
            <a:ext cx="6030913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rgbClr val="FF666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Aperture</a:t>
            </a:r>
          </a:p>
          <a:p>
            <a:pPr algn="l"/>
            <a:r>
              <a:rPr lang="en-US" sz="3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- Collection area 25 m</a:t>
            </a:r>
            <a:r>
              <a:rPr lang="en-US" sz="3600" b="1" baseline="320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2</a:t>
            </a:r>
            <a:endParaRPr lang="en-US" sz="3600" b="1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l"/>
            <a:r>
              <a:rPr lang="en-US" sz="3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- Diffraction limited @ 2 µm</a:t>
            </a:r>
          </a:p>
        </p:txBody>
      </p:sp>
      <p:sp>
        <p:nvSpPr>
          <p:cNvPr id="149511" name="Line 6"/>
          <p:cNvSpPr>
            <a:spLocks noChangeShapeType="1"/>
          </p:cNvSpPr>
          <p:nvPr/>
        </p:nvSpPr>
        <p:spPr bwMode="auto">
          <a:xfrm flipH="1">
            <a:off x="1739900" y="4762500"/>
            <a:ext cx="1651000" cy="0"/>
          </a:xfrm>
          <a:prstGeom prst="line">
            <a:avLst/>
          </a:prstGeom>
          <a:noFill/>
          <a:ln w="50800">
            <a:solidFill>
              <a:srgbClr val="FF6666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2" name="Line 7"/>
          <p:cNvSpPr>
            <a:spLocks noChangeShapeType="1"/>
          </p:cNvSpPr>
          <p:nvPr/>
        </p:nvSpPr>
        <p:spPr bwMode="auto">
          <a:xfrm>
            <a:off x="1765300" y="4089400"/>
            <a:ext cx="0" cy="2298700"/>
          </a:xfrm>
          <a:prstGeom prst="line">
            <a:avLst/>
          </a:pr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3" name="Rectangle 8"/>
          <p:cNvSpPr>
            <a:spLocks/>
          </p:cNvSpPr>
          <p:nvPr/>
        </p:nvSpPr>
        <p:spPr bwMode="auto">
          <a:xfrm>
            <a:off x="3606800" y="5981700"/>
            <a:ext cx="5372100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rgbClr val="FF666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Low Backgrounds</a:t>
            </a:r>
          </a:p>
          <a:p>
            <a:pPr algn="l"/>
            <a:r>
              <a:rPr lang="en-US" sz="3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- Cryogenic observatory</a:t>
            </a:r>
          </a:p>
          <a:p>
            <a:pPr algn="l"/>
            <a:r>
              <a:rPr lang="en-US" sz="3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- Passive cooling</a:t>
            </a:r>
          </a:p>
        </p:txBody>
      </p:sp>
      <p:pic>
        <p:nvPicPr>
          <p:cNvPr id="14951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3400" y="5924550"/>
            <a:ext cx="3251200" cy="21637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9515" name="Line 10"/>
          <p:cNvSpPr>
            <a:spLocks noChangeShapeType="1"/>
          </p:cNvSpPr>
          <p:nvPr/>
        </p:nvSpPr>
        <p:spPr bwMode="auto">
          <a:xfrm flipH="1">
            <a:off x="1739900" y="6337300"/>
            <a:ext cx="1651000" cy="0"/>
          </a:xfrm>
          <a:prstGeom prst="line">
            <a:avLst/>
          </a:prstGeom>
          <a:noFill/>
          <a:ln w="50800">
            <a:solidFill>
              <a:srgbClr val="FF6666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6" name="Rectangle 11"/>
          <p:cNvSpPr>
            <a:spLocks/>
          </p:cNvSpPr>
          <p:nvPr/>
        </p:nvSpPr>
        <p:spPr bwMode="auto">
          <a:xfrm>
            <a:off x="1879600" y="8121650"/>
            <a:ext cx="7489825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solidFill>
                  <a:srgbClr val="FF666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Stowable/Deployable Architecture</a:t>
            </a:r>
          </a:p>
          <a:p>
            <a:pPr algn="l"/>
            <a:r>
              <a:rPr lang="en-US" sz="3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- Telescope stowed for launch</a:t>
            </a:r>
          </a:p>
        </p:txBody>
      </p:sp>
      <p:sp>
        <p:nvSpPr>
          <p:cNvPr id="149517" name="Line 12"/>
          <p:cNvSpPr>
            <a:spLocks noChangeShapeType="1"/>
          </p:cNvSpPr>
          <p:nvPr/>
        </p:nvSpPr>
        <p:spPr bwMode="auto">
          <a:xfrm rot="10800000" flipH="1">
            <a:off x="8534400" y="8923338"/>
            <a:ext cx="2370138" cy="4762"/>
          </a:xfrm>
          <a:prstGeom prst="line">
            <a:avLst/>
          </a:prstGeom>
          <a:noFill/>
          <a:ln w="50800">
            <a:solidFill>
              <a:srgbClr val="FF6666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518" name="Line 13"/>
          <p:cNvSpPr>
            <a:spLocks noChangeShapeType="1"/>
          </p:cNvSpPr>
          <p:nvPr/>
        </p:nvSpPr>
        <p:spPr bwMode="auto">
          <a:xfrm>
            <a:off x="10871200" y="8178800"/>
            <a:ext cx="0" cy="736600"/>
          </a:xfrm>
          <a:prstGeom prst="line">
            <a:avLst/>
          </a:prstGeom>
          <a:noFill/>
          <a:ln w="50800">
            <a:solidFill>
              <a:srgbClr val="FF6666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9519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700" y="6645275"/>
            <a:ext cx="838200" cy="283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How JWST Works</a:t>
            </a:r>
          </a:p>
        </p:txBody>
      </p:sp>
      <p:grpSp>
        <p:nvGrpSpPr>
          <p:cNvPr id="150531" name="Group 6"/>
          <p:cNvGrpSpPr>
            <a:grpSpLocks/>
          </p:cNvGrpSpPr>
          <p:nvPr/>
        </p:nvGrpSpPr>
        <p:grpSpPr bwMode="auto">
          <a:xfrm>
            <a:off x="8128000" y="1333500"/>
            <a:ext cx="4652963" cy="5778500"/>
            <a:chOff x="0" y="0"/>
            <a:chExt cx="2931" cy="3640"/>
          </a:xfrm>
        </p:grpSpPr>
        <p:sp>
          <p:nvSpPr>
            <p:cNvPr id="25602" name="AutoShape 2"/>
            <p:cNvSpPr>
              <a:spLocks/>
            </p:cNvSpPr>
            <p:nvPr/>
          </p:nvSpPr>
          <p:spPr bwMode="auto">
            <a:xfrm>
              <a:off x="0" y="0"/>
              <a:ext cx="2808" cy="3640"/>
            </a:xfrm>
            <a:prstGeom prst="roundRect">
              <a:avLst>
                <a:gd name="adj" fmla="val 12486"/>
              </a:avLst>
            </a:prstGeom>
            <a:solidFill>
              <a:schemeClr val="accent1"/>
            </a:solidFill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101600" dir="2700000" algn="ctr" rotWithShape="0">
                <a:srgbClr val="000000">
                  <a:alpha val="42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5057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" y="63"/>
              <a:ext cx="1008" cy="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0574" name="Rectangle 4"/>
            <p:cNvSpPr>
              <a:spLocks/>
            </p:cNvSpPr>
            <p:nvPr/>
          </p:nvSpPr>
          <p:spPr bwMode="auto">
            <a:xfrm>
              <a:off x="1195" y="773"/>
              <a:ext cx="1736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JWST is folded</a:t>
              </a:r>
              <a:endParaRPr lang="en-US" b="1">
                <a:solidFill>
                  <a:srgbClr val="000000"/>
                </a:solidFill>
                <a:ea typeface="Gill Sans" charset="0"/>
                <a:cs typeface="Gill Sans" charset="0"/>
              </a:endParaRPr>
            </a:p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and stowed for launch</a:t>
              </a:r>
            </a:p>
          </p:txBody>
        </p:sp>
        <p:sp>
          <p:nvSpPr>
            <p:cNvPr id="150575" name="Rectangle 5"/>
            <p:cNvSpPr>
              <a:spLocks/>
            </p:cNvSpPr>
            <p:nvPr/>
          </p:nvSpPr>
          <p:spPr bwMode="auto">
            <a:xfrm>
              <a:off x="1264" y="2145"/>
              <a:ext cx="1592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Observatory is deployed after launch</a:t>
              </a:r>
            </a:p>
          </p:txBody>
        </p:sp>
      </p:grpSp>
      <p:grpSp>
        <p:nvGrpSpPr>
          <p:cNvPr id="150532" name="Group 26"/>
          <p:cNvGrpSpPr>
            <a:grpSpLocks/>
          </p:cNvGrpSpPr>
          <p:nvPr/>
        </p:nvGrpSpPr>
        <p:grpSpPr bwMode="auto">
          <a:xfrm>
            <a:off x="-939800" y="-647700"/>
            <a:ext cx="10236200" cy="9237663"/>
            <a:chOff x="0" y="0"/>
            <a:chExt cx="6448" cy="5819"/>
          </a:xfrm>
        </p:grpSpPr>
        <p:sp>
          <p:nvSpPr>
            <p:cNvPr id="25607" name="AutoShape 7"/>
            <p:cNvSpPr>
              <a:spLocks/>
            </p:cNvSpPr>
            <p:nvPr/>
          </p:nvSpPr>
          <p:spPr bwMode="auto">
            <a:xfrm>
              <a:off x="800" y="1233"/>
              <a:ext cx="4600" cy="3628"/>
            </a:xfrm>
            <a:prstGeom prst="roundRect">
              <a:avLst>
                <a:gd name="adj" fmla="val 11718"/>
              </a:avLst>
            </a:prstGeom>
            <a:solidFill>
              <a:srgbClr val="CCFFCC"/>
            </a:solidFill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88899" dir="27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50554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260000">
              <a:off x="576" y="809"/>
              <a:ext cx="5295" cy="42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50555" name="Rectangle 9"/>
            <p:cNvSpPr>
              <a:spLocks/>
            </p:cNvSpPr>
            <p:nvPr/>
          </p:nvSpPr>
          <p:spPr bwMode="auto">
            <a:xfrm>
              <a:off x="1112" y="3653"/>
              <a:ext cx="888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Solar Array</a:t>
              </a:r>
            </a:p>
          </p:txBody>
        </p:sp>
        <p:sp>
          <p:nvSpPr>
            <p:cNvPr id="150556" name="Rectangle 10"/>
            <p:cNvSpPr>
              <a:spLocks/>
            </p:cNvSpPr>
            <p:nvPr/>
          </p:nvSpPr>
          <p:spPr bwMode="auto">
            <a:xfrm>
              <a:off x="2923" y="4094"/>
              <a:ext cx="1184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Spacecraft Bus</a:t>
              </a:r>
            </a:p>
          </p:txBody>
        </p:sp>
        <p:sp>
          <p:nvSpPr>
            <p:cNvPr id="150557" name="Line 11"/>
            <p:cNvSpPr>
              <a:spLocks noChangeShapeType="1"/>
            </p:cNvSpPr>
            <p:nvPr/>
          </p:nvSpPr>
          <p:spPr bwMode="auto">
            <a:xfrm>
              <a:off x="2789" y="3753"/>
              <a:ext cx="164" cy="327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 type="triangle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58" name="Line 12"/>
            <p:cNvSpPr>
              <a:spLocks noChangeShapeType="1"/>
            </p:cNvSpPr>
            <p:nvPr/>
          </p:nvSpPr>
          <p:spPr bwMode="auto">
            <a:xfrm flipH="1">
              <a:off x="4592" y="3323"/>
              <a:ext cx="288" cy="204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 type="triangle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59" name="Rectangle 13"/>
            <p:cNvSpPr>
              <a:spLocks/>
            </p:cNvSpPr>
            <p:nvPr/>
          </p:nvSpPr>
          <p:spPr bwMode="auto">
            <a:xfrm>
              <a:off x="4325" y="3553"/>
              <a:ext cx="1136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Secondary </a:t>
              </a:r>
              <a:endParaRPr lang="en-US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  <a:p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Mirror</a:t>
              </a:r>
            </a:p>
          </p:txBody>
        </p:sp>
        <p:sp>
          <p:nvSpPr>
            <p:cNvPr id="150560" name="Rectangle 14"/>
            <p:cNvSpPr>
              <a:spLocks/>
            </p:cNvSpPr>
            <p:nvPr/>
          </p:nvSpPr>
          <p:spPr bwMode="auto">
            <a:xfrm>
              <a:off x="4217" y="2004"/>
              <a:ext cx="1120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Primary Mirror</a:t>
              </a:r>
            </a:p>
          </p:txBody>
        </p:sp>
        <p:sp>
          <p:nvSpPr>
            <p:cNvPr id="150561" name="Line 15"/>
            <p:cNvSpPr>
              <a:spLocks noChangeShapeType="1"/>
            </p:cNvSpPr>
            <p:nvPr/>
          </p:nvSpPr>
          <p:spPr bwMode="auto">
            <a:xfrm rot="10800000" flipH="1">
              <a:off x="3824" y="2246"/>
              <a:ext cx="464" cy="67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 type="triangle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62" name="Rectangle 16"/>
            <p:cNvSpPr>
              <a:spLocks/>
            </p:cNvSpPr>
            <p:nvPr/>
          </p:nvSpPr>
          <p:spPr bwMode="auto">
            <a:xfrm>
              <a:off x="845" y="2854"/>
              <a:ext cx="776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5 Layer </a:t>
              </a:r>
              <a:endParaRPr lang="en-US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  <a:p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Sunshield</a:t>
              </a:r>
            </a:p>
          </p:txBody>
        </p:sp>
        <p:sp>
          <p:nvSpPr>
            <p:cNvPr id="150563" name="Rectangle 17"/>
            <p:cNvSpPr>
              <a:spLocks/>
            </p:cNvSpPr>
            <p:nvPr/>
          </p:nvSpPr>
          <p:spPr bwMode="auto">
            <a:xfrm>
              <a:off x="1293" y="1537"/>
              <a:ext cx="1936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Integrated Science</a:t>
              </a:r>
              <a:b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</a:br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Instrument Module (ISIM)</a:t>
              </a:r>
            </a:p>
          </p:txBody>
        </p:sp>
        <p:sp>
          <p:nvSpPr>
            <p:cNvPr id="150564" name="Line 18"/>
            <p:cNvSpPr>
              <a:spLocks noChangeShapeType="1"/>
            </p:cNvSpPr>
            <p:nvPr/>
          </p:nvSpPr>
          <p:spPr bwMode="auto">
            <a:xfrm flipH="1">
              <a:off x="1576" y="2600"/>
              <a:ext cx="384" cy="35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 type="triangle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65" name="Line 19"/>
            <p:cNvSpPr>
              <a:spLocks noChangeShapeType="1"/>
            </p:cNvSpPr>
            <p:nvPr/>
          </p:nvSpPr>
          <p:spPr bwMode="auto">
            <a:xfrm rot="10800000">
              <a:off x="2551" y="1946"/>
              <a:ext cx="472" cy="318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 type="triangle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66" name="Line 20"/>
            <p:cNvSpPr>
              <a:spLocks noChangeShapeType="1"/>
            </p:cNvSpPr>
            <p:nvPr/>
          </p:nvSpPr>
          <p:spPr bwMode="auto">
            <a:xfrm flipH="1">
              <a:off x="1656" y="3341"/>
              <a:ext cx="653" cy="231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miter lim="800000"/>
              <a:headEnd type="triangle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67" name="Rectangle 21"/>
            <p:cNvSpPr>
              <a:spLocks/>
            </p:cNvSpPr>
            <p:nvPr/>
          </p:nvSpPr>
          <p:spPr bwMode="auto">
            <a:xfrm>
              <a:off x="2193" y="4532"/>
              <a:ext cx="848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Hot Side</a:t>
              </a:r>
            </a:p>
          </p:txBody>
        </p:sp>
        <p:sp>
          <p:nvSpPr>
            <p:cNvPr id="150568" name="Line 22"/>
            <p:cNvSpPr>
              <a:spLocks noChangeShapeType="1"/>
            </p:cNvSpPr>
            <p:nvPr/>
          </p:nvSpPr>
          <p:spPr bwMode="auto">
            <a:xfrm rot="10800000" flipH="1">
              <a:off x="2024" y="3896"/>
              <a:ext cx="360" cy="535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miter lim="800000"/>
              <a:headEnd type="triangle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69" name="Rectangle 23"/>
            <p:cNvSpPr>
              <a:spLocks/>
            </p:cNvSpPr>
            <p:nvPr/>
          </p:nvSpPr>
          <p:spPr bwMode="auto">
            <a:xfrm>
              <a:off x="3558" y="1418"/>
              <a:ext cx="1536" cy="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2400" b="1">
                  <a:solidFill>
                    <a:srgbClr val="008FEE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Cold Side: ~40K</a:t>
              </a:r>
            </a:p>
          </p:txBody>
        </p:sp>
        <p:pic>
          <p:nvPicPr>
            <p:cNvPr id="150570" name="Picture 24"/>
            <p:cNvPicPr>
              <a:picLocks noChangeArrowheads="1"/>
            </p:cNvPicPr>
            <p:nvPr/>
          </p:nvPicPr>
          <p:blipFill>
            <a:blip r:embed="rId5"/>
            <a:srcRect l="1520" t="18291" r="1520" b="18291"/>
            <a:stretch>
              <a:fillRect/>
            </a:stretch>
          </p:blipFill>
          <p:spPr bwMode="auto">
            <a:xfrm>
              <a:off x="1499" y="4295"/>
              <a:ext cx="689" cy="595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</p:pic>
        <p:sp>
          <p:nvSpPr>
            <p:cNvPr id="150571" name="Rectangle 25"/>
            <p:cNvSpPr>
              <a:spLocks/>
            </p:cNvSpPr>
            <p:nvPr/>
          </p:nvSpPr>
          <p:spPr bwMode="auto">
            <a:xfrm>
              <a:off x="1286" y="4658"/>
              <a:ext cx="536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Sun</a:t>
              </a:r>
            </a:p>
          </p:txBody>
        </p:sp>
      </p:grpSp>
      <p:grpSp>
        <p:nvGrpSpPr>
          <p:cNvPr id="150533" name="Group 46"/>
          <p:cNvGrpSpPr>
            <a:grpSpLocks/>
          </p:cNvGrpSpPr>
          <p:nvPr/>
        </p:nvGrpSpPr>
        <p:grpSpPr bwMode="auto">
          <a:xfrm>
            <a:off x="2628900" y="7262813"/>
            <a:ext cx="8356600" cy="2120900"/>
            <a:chOff x="0" y="0"/>
            <a:chExt cx="5264" cy="1336"/>
          </a:xfrm>
        </p:grpSpPr>
        <p:sp>
          <p:nvSpPr>
            <p:cNvPr id="25627" name="AutoShape 27"/>
            <p:cNvSpPr>
              <a:spLocks/>
            </p:cNvSpPr>
            <p:nvPr/>
          </p:nvSpPr>
          <p:spPr bwMode="auto">
            <a:xfrm>
              <a:off x="0" y="0"/>
              <a:ext cx="5264" cy="1336"/>
            </a:xfrm>
            <a:prstGeom prst="roundRect">
              <a:avLst>
                <a:gd name="adj" fmla="val 12690"/>
              </a:avLst>
            </a:prstGeom>
            <a:solidFill>
              <a:srgbClr val="C8E9FF"/>
            </a:solidFill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76200" dist="101600" dir="2700000" algn="ctr" rotWithShape="0">
                <a:srgbClr val="000000">
                  <a:alpha val="42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50535" name="Picture 28"/>
            <p:cNvPicPr>
              <a:picLocks noChangeArrowheads="1"/>
            </p:cNvPicPr>
            <p:nvPr/>
          </p:nvPicPr>
          <p:blipFill>
            <a:blip r:embed="rId6"/>
            <a:srcRect l="14063" t="8791" b="14066"/>
            <a:stretch>
              <a:fillRect/>
            </a:stretch>
          </p:blipFill>
          <p:spPr bwMode="auto">
            <a:xfrm rot="960000">
              <a:off x="4857" y="247"/>
              <a:ext cx="356" cy="2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0536" name="Picture 2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5" y="475"/>
              <a:ext cx="398" cy="443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</p:pic>
        <p:pic>
          <p:nvPicPr>
            <p:cNvPr id="150537" name="Picture 3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63" y="586"/>
              <a:ext cx="187" cy="205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</p:pic>
        <p:sp>
          <p:nvSpPr>
            <p:cNvPr id="150538" name="AutoShape 31"/>
            <p:cNvSpPr>
              <a:spLocks/>
            </p:cNvSpPr>
            <p:nvPr/>
          </p:nvSpPr>
          <p:spPr bwMode="auto">
            <a:xfrm>
              <a:off x="642" y="507"/>
              <a:ext cx="1032" cy="19"/>
            </a:xfrm>
            <a:custGeom>
              <a:avLst/>
              <a:gdLst>
                <a:gd name="T0" fmla="*/ 25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21400" y="0"/>
                  </a:lnTo>
                  <a:lnTo>
                    <a:pt x="21600" y="10801"/>
                  </a:lnTo>
                  <a:lnTo>
                    <a:pt x="214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39" name="AutoShape 32"/>
            <p:cNvSpPr>
              <a:spLocks/>
            </p:cNvSpPr>
            <p:nvPr/>
          </p:nvSpPr>
          <p:spPr bwMode="auto">
            <a:xfrm>
              <a:off x="617" y="1063"/>
              <a:ext cx="4023" cy="19"/>
            </a:xfrm>
            <a:custGeom>
              <a:avLst/>
              <a:gdLst>
                <a:gd name="T0" fmla="*/ 375 w 21600"/>
                <a:gd name="T1" fmla="*/ 0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21549" y="0"/>
                  </a:lnTo>
                  <a:lnTo>
                    <a:pt x="21600" y="10801"/>
                  </a:lnTo>
                  <a:lnTo>
                    <a:pt x="21549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28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40" name="Oval 33"/>
            <p:cNvSpPr>
              <a:spLocks/>
            </p:cNvSpPr>
            <p:nvPr/>
          </p:nvSpPr>
          <p:spPr bwMode="auto">
            <a:xfrm>
              <a:off x="4603" y="656"/>
              <a:ext cx="44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41" name="Rectangle 34"/>
            <p:cNvSpPr>
              <a:spLocks/>
            </p:cNvSpPr>
            <p:nvPr/>
          </p:nvSpPr>
          <p:spPr bwMode="auto">
            <a:xfrm>
              <a:off x="4597" y="1103"/>
              <a:ext cx="368" cy="200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L2</a:t>
              </a:r>
            </a:p>
          </p:txBody>
        </p:sp>
        <p:grpSp>
          <p:nvGrpSpPr>
            <p:cNvPr id="150542" name="Group 40"/>
            <p:cNvGrpSpPr>
              <a:grpSpLocks/>
            </p:cNvGrpSpPr>
            <p:nvPr/>
          </p:nvGrpSpPr>
          <p:grpSpPr bwMode="auto">
            <a:xfrm rot="-3000000">
              <a:off x="4326" y="543"/>
              <a:ext cx="594" cy="286"/>
              <a:chOff x="0" y="0"/>
              <a:chExt cx="593" cy="285"/>
            </a:xfrm>
          </p:grpSpPr>
          <p:sp>
            <p:nvSpPr>
              <p:cNvPr id="150548" name="Oval 35"/>
              <p:cNvSpPr>
                <a:spLocks/>
              </p:cNvSpPr>
              <p:nvPr/>
            </p:nvSpPr>
            <p:spPr bwMode="auto">
              <a:xfrm>
                <a:off x="26" y="77"/>
                <a:ext cx="567" cy="135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549" name="Oval 36"/>
              <p:cNvSpPr>
                <a:spLocks/>
              </p:cNvSpPr>
              <p:nvPr/>
            </p:nvSpPr>
            <p:spPr bwMode="auto">
              <a:xfrm rot="-180000">
                <a:off x="20" y="75"/>
                <a:ext cx="567" cy="135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550" name="Oval 37"/>
              <p:cNvSpPr>
                <a:spLocks/>
              </p:cNvSpPr>
              <p:nvPr/>
            </p:nvSpPr>
            <p:spPr bwMode="auto">
              <a:xfrm rot="-480000">
                <a:off x="12" y="75"/>
                <a:ext cx="566" cy="135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551" name="Oval 38"/>
              <p:cNvSpPr>
                <a:spLocks/>
              </p:cNvSpPr>
              <p:nvPr/>
            </p:nvSpPr>
            <p:spPr bwMode="auto">
              <a:xfrm rot="-960000">
                <a:off x="7" y="75"/>
                <a:ext cx="567" cy="135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552" name="Oval 39"/>
              <p:cNvSpPr>
                <a:spLocks/>
              </p:cNvSpPr>
              <p:nvPr/>
            </p:nvSpPr>
            <p:spPr bwMode="auto">
              <a:xfrm rot="-600000">
                <a:off x="7" y="75"/>
                <a:ext cx="567" cy="135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0543" name="Rectangle 41"/>
            <p:cNvSpPr>
              <a:spLocks/>
            </p:cNvSpPr>
            <p:nvPr/>
          </p:nvSpPr>
          <p:spPr bwMode="auto">
            <a:xfrm>
              <a:off x="636" y="21"/>
              <a:ext cx="3448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8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JWST Orbits the 2</a:t>
              </a:r>
              <a:r>
                <a:rPr lang="en-US" sz="1800" b="1" baseline="30000">
                  <a:solidFill>
                    <a:srgbClr val="8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nd</a:t>
              </a:r>
              <a:r>
                <a:rPr lang="en-US" sz="1800" b="1">
                  <a:solidFill>
                    <a:srgbClr val="8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 Lagrange Point (L2)</a:t>
              </a:r>
            </a:p>
          </p:txBody>
        </p:sp>
        <p:sp>
          <p:nvSpPr>
            <p:cNvPr id="150544" name="Rectangle 42"/>
            <p:cNvSpPr>
              <a:spLocks/>
            </p:cNvSpPr>
            <p:nvPr/>
          </p:nvSpPr>
          <p:spPr bwMode="auto">
            <a:xfrm>
              <a:off x="1498" y="878"/>
              <a:ext cx="2096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930,000 miles (1.5 million km)</a:t>
              </a:r>
            </a:p>
          </p:txBody>
        </p:sp>
        <p:sp>
          <p:nvSpPr>
            <p:cNvPr id="150545" name="Rectangle 43"/>
            <p:cNvSpPr>
              <a:spLocks/>
            </p:cNvSpPr>
            <p:nvPr/>
          </p:nvSpPr>
          <p:spPr bwMode="auto">
            <a:xfrm>
              <a:off x="643" y="300"/>
              <a:ext cx="1856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239,000 miles (384,000km)</a:t>
              </a:r>
            </a:p>
          </p:txBody>
        </p:sp>
        <p:sp>
          <p:nvSpPr>
            <p:cNvPr id="150546" name="Rectangle 44"/>
            <p:cNvSpPr>
              <a:spLocks/>
            </p:cNvSpPr>
            <p:nvPr/>
          </p:nvSpPr>
          <p:spPr bwMode="auto">
            <a:xfrm>
              <a:off x="276" y="1114"/>
              <a:ext cx="720" cy="200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Earth</a:t>
              </a:r>
            </a:p>
          </p:txBody>
        </p:sp>
        <p:sp>
          <p:nvSpPr>
            <p:cNvPr id="150547" name="Rectangle 45"/>
            <p:cNvSpPr>
              <a:spLocks/>
            </p:cNvSpPr>
            <p:nvPr/>
          </p:nvSpPr>
          <p:spPr bwMode="auto">
            <a:xfrm>
              <a:off x="1380" y="1114"/>
              <a:ext cx="720" cy="200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Moon</a:t>
              </a:r>
            </a:p>
          </p:txBody>
        </p:sp>
      </p:grpSp>
    </p:spTree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/>
          <p:cNvSpPr>
            <a:spLocks/>
          </p:cNvSpPr>
          <p:nvPr/>
        </p:nvSpPr>
        <p:spPr bwMode="auto">
          <a:xfrm>
            <a:off x="-25400" y="1358900"/>
            <a:ext cx="8191500" cy="539750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JWST’s Telescope</a:t>
            </a:r>
          </a:p>
        </p:txBody>
      </p:sp>
      <p:sp>
        <p:nvSpPr>
          <p:cNvPr id="152580" name="Rectangle 3"/>
          <p:cNvSpPr>
            <a:spLocks noChangeArrowheads="1"/>
          </p:cNvSpPr>
          <p:nvPr>
            <p:ph type="body" idx="1"/>
          </p:nvPr>
        </p:nvSpPr>
        <p:spPr>
          <a:xfrm>
            <a:off x="330200" y="2171700"/>
            <a:ext cx="12103100" cy="8089900"/>
          </a:xfrm>
        </p:spPr>
        <p:txBody>
          <a:bodyPr/>
          <a:lstStyle/>
          <a:p>
            <a:pPr marL="889000" eaLnBrk="1" hangingPunct="1">
              <a:buFontTx/>
              <a:buBlip>
                <a:blip r:embed="rId3"/>
              </a:buBlip>
            </a:pPr>
            <a:endParaRPr lang="en-US"/>
          </a:p>
          <a:p>
            <a:pPr marL="889000" eaLnBrk="1" hangingPunct="1">
              <a:buFontTx/>
              <a:buBlip>
                <a:blip r:embed="rId3"/>
              </a:buBlip>
            </a:pPr>
            <a:endParaRPr lang="en-US"/>
          </a:p>
          <a:p>
            <a:pPr marL="889000" eaLnBrk="1" hangingPunct="1">
              <a:buFontTx/>
              <a:buBlip>
                <a:blip r:embed="rId3"/>
              </a:buBlip>
            </a:pPr>
            <a:endParaRPr lang="en-US"/>
          </a:p>
          <a:p>
            <a:pPr marL="889000" eaLnBrk="1" hangingPunct="1">
              <a:buFontTx/>
              <a:buBlip>
                <a:blip r:embed="rId3"/>
              </a:buBlip>
            </a:pPr>
            <a:endParaRPr lang="en-US"/>
          </a:p>
          <a:p>
            <a:pPr marL="889000" eaLnBrk="1" hangingPunct="1">
              <a:buFontTx/>
              <a:buBlip>
                <a:blip r:embed="rId3"/>
              </a:buBlip>
            </a:pPr>
            <a:endParaRPr lang="en-US"/>
          </a:p>
          <a:p>
            <a:pPr marL="889000" eaLnBrk="1" hangingPunct="1">
              <a:buFontTx/>
              <a:buBlip>
                <a:blip r:embed="rId3"/>
              </a:buBlip>
            </a:pPr>
            <a:endParaRPr lang="en-US"/>
          </a:p>
          <a:p>
            <a:pPr marL="825500" lvl="1" indent="-317500" eaLnBrk="1" hangingPunct="1"/>
            <a:endParaRPr lang="en-US"/>
          </a:p>
          <a:p>
            <a:pPr marL="825500" lvl="1" indent="-317500" eaLnBrk="1" hangingPunct="1"/>
            <a:r>
              <a:rPr lang="en-US" i="1">
                <a:solidFill>
                  <a:srgbClr val="000000"/>
                </a:solidFill>
              </a:rPr>
              <a:t>Elliptical</a:t>
            </a:r>
            <a:r>
              <a:rPr lang="en-US">
                <a:solidFill>
                  <a:srgbClr val="000000"/>
                </a:solidFill>
              </a:rPr>
              <a:t> f/1.2 Primary Mirror (PM)</a:t>
            </a:r>
          </a:p>
          <a:p>
            <a:pPr marL="825500" lvl="1" indent="-317500" eaLnBrk="1" hangingPunct="1"/>
            <a:r>
              <a:rPr lang="en-US" i="1">
                <a:solidFill>
                  <a:srgbClr val="000000"/>
                </a:solidFill>
              </a:rPr>
              <a:t>Hyperbolic</a:t>
            </a:r>
            <a:r>
              <a:rPr lang="en-US">
                <a:solidFill>
                  <a:srgbClr val="000000"/>
                </a:solidFill>
              </a:rPr>
              <a:t> Secondary Mirror (SM) </a:t>
            </a:r>
          </a:p>
          <a:p>
            <a:pPr marL="825500" lvl="1" indent="-317500" eaLnBrk="1" hangingPunct="1"/>
            <a:r>
              <a:rPr lang="en-US" i="1">
                <a:solidFill>
                  <a:srgbClr val="000000"/>
                </a:solidFill>
              </a:rPr>
              <a:t>Elliptical</a:t>
            </a:r>
            <a:r>
              <a:rPr lang="en-US">
                <a:solidFill>
                  <a:srgbClr val="000000"/>
                </a:solidFill>
              </a:rPr>
              <a:t> Tertiary Mirror (TM) images pupil at </a:t>
            </a:r>
            <a:r>
              <a:rPr lang="en-US" i="1">
                <a:solidFill>
                  <a:srgbClr val="000000"/>
                </a:solidFill>
              </a:rPr>
              <a:t>Flat</a:t>
            </a:r>
            <a:r>
              <a:rPr lang="en-US">
                <a:solidFill>
                  <a:srgbClr val="000000"/>
                </a:solidFill>
              </a:rPr>
              <a:t> Fine Steering Mirror (FSM)</a:t>
            </a:r>
            <a:endParaRPr lang="en-US">
              <a:solidFill>
                <a:srgbClr val="00FFFF"/>
              </a:solidFill>
            </a:endParaRPr>
          </a:p>
          <a:p>
            <a:pPr marL="825500" lvl="1" indent="-317500" eaLnBrk="1" hangingPunct="1"/>
            <a:r>
              <a:rPr lang="en-US">
                <a:solidFill>
                  <a:srgbClr val="800000"/>
                </a:solidFill>
              </a:rPr>
              <a:t> Diffraction-limited imaging at ≥ 2 µm    [150 nm WFE @ NIRCam focal plane]</a:t>
            </a:r>
          </a:p>
        </p:txBody>
      </p:sp>
      <p:sp>
        <p:nvSpPr>
          <p:cNvPr id="152581" name="Rectangle 4"/>
          <p:cNvSpPr>
            <a:spLocks/>
          </p:cNvSpPr>
          <p:nvPr/>
        </p:nvSpPr>
        <p:spPr bwMode="auto">
          <a:xfrm>
            <a:off x="8277225" y="2171700"/>
            <a:ext cx="4787900" cy="445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buSzPct val="85000"/>
              <a:buFont typeface="Zapf Dingbats" charset="2"/>
              <a:buChar char="➡"/>
            </a:pPr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18 primary mirror segments</a:t>
            </a:r>
          </a:p>
          <a:p>
            <a:pPr algn="l">
              <a:buSzPct val="85000"/>
              <a:buFont typeface="Zapf Dingbats" charset="2"/>
              <a:buChar char="➡"/>
            </a:pPr>
            <a:endParaRPr lang="en-US" sz="2400" b="1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l">
              <a:spcBef>
                <a:spcPts val="400"/>
              </a:spcBef>
              <a:buSzPct val="85000"/>
              <a:buFont typeface="Zapf Dingbats" charset="2"/>
              <a:buChar char="➡"/>
            </a:pPr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6 degrees of freedom + radius</a:t>
            </a:r>
          </a:p>
          <a:p>
            <a:pPr algn="l">
              <a:buSzPct val="85000"/>
              <a:buFont typeface="Zapf Dingbats" charset="2"/>
              <a:buChar char="➡"/>
            </a:pPr>
            <a:endParaRPr lang="en-US" sz="2400" b="1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l">
              <a:buSzPct val="85000"/>
              <a:buFont typeface="Zapf Dingbats" charset="2"/>
              <a:buChar char="➡"/>
            </a:pPr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Beryllium mirrors</a:t>
            </a:r>
          </a:p>
          <a:p>
            <a:pPr algn="l">
              <a:spcBef>
                <a:spcPts val="400"/>
              </a:spcBef>
              <a:buSzPct val="85000"/>
              <a:buFont typeface="Zapf Dingbats" charset="2"/>
              <a:buChar char="➡"/>
            </a:pPr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40 K operation</a:t>
            </a:r>
          </a:p>
          <a:p>
            <a:pPr algn="l">
              <a:spcBef>
                <a:spcPts val="800"/>
              </a:spcBef>
              <a:buSzPct val="85000"/>
              <a:buFont typeface="Zapf Dingbats" charset="2"/>
              <a:buChar char="➡"/>
            </a:pPr>
            <a:r>
              <a:rPr lang="en-US" sz="2400" b="1" u="sng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Cryo-polishing required</a:t>
            </a:r>
          </a:p>
          <a:p>
            <a:pPr algn="l">
              <a:spcBef>
                <a:spcPts val="800"/>
              </a:spcBef>
              <a:buSzPct val="85000"/>
              <a:buFont typeface="Zapf Dingbats" charset="2"/>
              <a:buChar char="➡"/>
            </a:pPr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Long lead time fabrication</a:t>
            </a:r>
            <a:r>
              <a:rPr lang="en-US" sz="2400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</a:t>
            </a:r>
          </a:p>
          <a:p>
            <a:pPr algn="l">
              <a:spcBef>
                <a:spcPts val="800"/>
              </a:spcBef>
            </a:pPr>
            <a:endParaRPr lang="en-US" sz="2400" b="1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l">
              <a:buSzPct val="85000"/>
              <a:buFont typeface="Zapf Dingbats" charset="2"/>
              <a:buChar char="➡"/>
            </a:pPr>
            <a:endParaRPr lang="en-US" sz="2400" b="1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l"/>
            <a:endParaRPr lang="en-US" sz="2400" b="1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52582" name="Picture 5"/>
          <p:cNvPicPr>
            <a:picLocks noChangeArrowheads="1"/>
          </p:cNvPicPr>
          <p:nvPr/>
        </p:nvPicPr>
        <p:blipFill>
          <a:blip r:embed="rId4"/>
          <a:srcRect l="4759" t="9773" r="3571" b="7339"/>
          <a:stretch>
            <a:fillRect/>
          </a:stretch>
        </p:blipFill>
        <p:spPr bwMode="auto">
          <a:xfrm>
            <a:off x="-165100" y="1506538"/>
            <a:ext cx="5635625" cy="4976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4" name="AutoShape 6"/>
          <p:cNvSpPr>
            <a:spLocks/>
          </p:cNvSpPr>
          <p:nvPr/>
        </p:nvSpPr>
        <p:spPr bwMode="auto">
          <a:xfrm>
            <a:off x="647700" y="2184400"/>
            <a:ext cx="7307263" cy="4441825"/>
          </a:xfrm>
          <a:custGeom>
            <a:avLst/>
            <a:gdLst>
              <a:gd name="T0" fmla="*/ 1236020492 w 21600"/>
              <a:gd name="T1" fmla="*/ 456708652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21572" y="7097"/>
                </a:moveTo>
                <a:lnTo>
                  <a:pt x="4369" y="0"/>
                </a:lnTo>
                <a:lnTo>
                  <a:pt x="3407" y="425"/>
                </a:lnTo>
                <a:lnTo>
                  <a:pt x="2755" y="2440"/>
                </a:lnTo>
                <a:lnTo>
                  <a:pt x="1924" y="2819"/>
                </a:lnTo>
                <a:lnTo>
                  <a:pt x="1351" y="4873"/>
                </a:lnTo>
                <a:lnTo>
                  <a:pt x="521" y="5344"/>
                </a:lnTo>
                <a:lnTo>
                  <a:pt x="28" y="7352"/>
                </a:lnTo>
                <a:lnTo>
                  <a:pt x="418" y="8896"/>
                </a:lnTo>
                <a:lnTo>
                  <a:pt x="0" y="10904"/>
                </a:lnTo>
                <a:lnTo>
                  <a:pt x="441" y="12619"/>
                </a:lnTo>
                <a:lnTo>
                  <a:pt x="103" y="14711"/>
                </a:lnTo>
                <a:lnTo>
                  <a:pt x="549" y="16341"/>
                </a:lnTo>
                <a:lnTo>
                  <a:pt x="1380" y="15870"/>
                </a:lnTo>
                <a:lnTo>
                  <a:pt x="1924" y="17538"/>
                </a:lnTo>
                <a:lnTo>
                  <a:pt x="2834" y="17105"/>
                </a:lnTo>
                <a:lnTo>
                  <a:pt x="3430" y="18774"/>
                </a:lnTo>
                <a:lnTo>
                  <a:pt x="12215" y="21600"/>
                </a:lnTo>
                <a:lnTo>
                  <a:pt x="21600" y="21600"/>
                </a:lnTo>
                <a:lnTo>
                  <a:pt x="21572" y="7097"/>
                </a:lnTo>
                <a:close/>
                <a:moveTo>
                  <a:pt x="21572" y="7097"/>
                </a:moveTo>
              </a:path>
            </a:pathLst>
          </a:custGeom>
          <a:solidFill>
            <a:srgbClr val="66CCFF">
              <a:alpha val="24313"/>
            </a:srgbClr>
          </a:solidFill>
          <a:ln w="127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5" name="AutoShape 7"/>
          <p:cNvSpPr>
            <a:spLocks/>
          </p:cNvSpPr>
          <p:nvPr/>
        </p:nvSpPr>
        <p:spPr bwMode="auto">
          <a:xfrm>
            <a:off x="657225" y="2195513"/>
            <a:ext cx="4194175" cy="3876675"/>
          </a:xfrm>
          <a:custGeom>
            <a:avLst/>
            <a:gdLst>
              <a:gd name="T0" fmla="*/ 407201383 w 21600"/>
              <a:gd name="T1" fmla="*/ 347884559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21600" y="13860"/>
                </a:moveTo>
                <a:lnTo>
                  <a:pt x="12590" y="2795"/>
                </a:lnTo>
                <a:lnTo>
                  <a:pt x="10686" y="3131"/>
                </a:lnTo>
                <a:lnTo>
                  <a:pt x="10277" y="2052"/>
                </a:lnTo>
                <a:lnTo>
                  <a:pt x="9598" y="1371"/>
                </a:lnTo>
                <a:lnTo>
                  <a:pt x="8151" y="1663"/>
                </a:lnTo>
                <a:lnTo>
                  <a:pt x="7603" y="0"/>
                </a:lnTo>
                <a:lnTo>
                  <a:pt x="5886" y="486"/>
                </a:lnTo>
                <a:lnTo>
                  <a:pt x="4840" y="2742"/>
                </a:lnTo>
                <a:lnTo>
                  <a:pt x="3262" y="3282"/>
                </a:lnTo>
                <a:lnTo>
                  <a:pt x="2355" y="5581"/>
                </a:lnTo>
                <a:lnTo>
                  <a:pt x="818" y="6121"/>
                </a:lnTo>
                <a:lnTo>
                  <a:pt x="41" y="8421"/>
                </a:lnTo>
                <a:lnTo>
                  <a:pt x="679" y="10234"/>
                </a:lnTo>
                <a:lnTo>
                  <a:pt x="0" y="12640"/>
                </a:lnTo>
                <a:lnTo>
                  <a:pt x="679" y="14400"/>
                </a:lnTo>
                <a:lnTo>
                  <a:pt x="90" y="16903"/>
                </a:lnTo>
                <a:lnTo>
                  <a:pt x="907" y="18716"/>
                </a:lnTo>
                <a:lnTo>
                  <a:pt x="2355" y="18177"/>
                </a:lnTo>
                <a:lnTo>
                  <a:pt x="3303" y="20034"/>
                </a:lnTo>
                <a:lnTo>
                  <a:pt x="4938" y="19592"/>
                </a:lnTo>
                <a:lnTo>
                  <a:pt x="5927" y="21600"/>
                </a:lnTo>
                <a:lnTo>
                  <a:pt x="21281" y="16311"/>
                </a:lnTo>
                <a:lnTo>
                  <a:pt x="21011" y="16116"/>
                </a:lnTo>
                <a:lnTo>
                  <a:pt x="20872" y="15824"/>
                </a:lnTo>
                <a:lnTo>
                  <a:pt x="20831" y="15479"/>
                </a:lnTo>
                <a:lnTo>
                  <a:pt x="20782" y="15134"/>
                </a:lnTo>
                <a:lnTo>
                  <a:pt x="21011" y="14453"/>
                </a:lnTo>
                <a:lnTo>
                  <a:pt x="21191" y="14205"/>
                </a:lnTo>
                <a:lnTo>
                  <a:pt x="21600" y="13860"/>
                </a:lnTo>
                <a:close/>
                <a:moveTo>
                  <a:pt x="21600" y="13860"/>
                </a:moveTo>
              </a:path>
            </a:pathLst>
          </a:custGeom>
          <a:solidFill>
            <a:srgbClr val="66CCFF">
              <a:alpha val="34509"/>
            </a:srgbClr>
          </a:solidFill>
          <a:ln w="127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AutoShape 8"/>
          <p:cNvSpPr>
            <a:spLocks/>
          </p:cNvSpPr>
          <p:nvPr/>
        </p:nvSpPr>
        <p:spPr bwMode="auto">
          <a:xfrm>
            <a:off x="2301875" y="4103688"/>
            <a:ext cx="2549525" cy="1028700"/>
          </a:xfrm>
          <a:custGeom>
            <a:avLst/>
            <a:gdLst>
              <a:gd name="T0" fmla="*/ 150464821 w 21600"/>
              <a:gd name="T1" fmla="*/ 24495919 h 21600"/>
              <a:gd name="T2" fmla="*/ 0 60000 65536"/>
              <a:gd name="T3" fmla="*/ 0 w 21600"/>
              <a:gd name="T4" fmla="*/ 0 h 21600"/>
              <a:gd name="T5" fmla="*/ 21600 w 21600"/>
              <a:gd name="T6" fmla="*/ 21600 h 21600"/>
            </a:gdLst>
            <a:ahLst/>
            <a:cxnLst>
              <a:cxn ang="T2">
                <a:pos x="T0" y="T1"/>
              </a:cxn>
            </a:cxnLst>
            <a:rect l="T3" t="T4" r="T5" b="T6"/>
            <a:pathLst>
              <a:path w="21600" h="21600">
                <a:moveTo>
                  <a:pt x="21600" y="12167"/>
                </a:moveTo>
                <a:lnTo>
                  <a:pt x="807" y="0"/>
                </a:lnTo>
                <a:lnTo>
                  <a:pt x="0" y="367"/>
                </a:lnTo>
                <a:lnTo>
                  <a:pt x="67" y="2033"/>
                </a:lnTo>
                <a:lnTo>
                  <a:pt x="21143" y="21600"/>
                </a:lnTo>
                <a:lnTo>
                  <a:pt x="20699" y="20467"/>
                </a:lnTo>
                <a:lnTo>
                  <a:pt x="20484" y="19367"/>
                </a:lnTo>
                <a:lnTo>
                  <a:pt x="20336" y="18067"/>
                </a:lnTo>
                <a:lnTo>
                  <a:pt x="20336" y="16967"/>
                </a:lnTo>
                <a:lnTo>
                  <a:pt x="20484" y="15500"/>
                </a:lnTo>
                <a:lnTo>
                  <a:pt x="20632" y="14200"/>
                </a:lnTo>
                <a:lnTo>
                  <a:pt x="20995" y="13100"/>
                </a:lnTo>
                <a:lnTo>
                  <a:pt x="21600" y="12167"/>
                </a:lnTo>
                <a:close/>
                <a:moveTo>
                  <a:pt x="21600" y="12167"/>
                </a:moveTo>
              </a:path>
            </a:pathLst>
          </a:custGeom>
          <a:solidFill>
            <a:srgbClr val="66CCFF">
              <a:alpha val="34509"/>
            </a:srgbClr>
          </a:solidFill>
          <a:ln w="127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258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93100" y="5726113"/>
            <a:ext cx="2146300" cy="1938337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2587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79100" y="5737225"/>
            <a:ext cx="2146300" cy="19367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52588" name="Rectangle 11"/>
          <p:cNvSpPr>
            <a:spLocks/>
          </p:cNvSpPr>
          <p:nvPr/>
        </p:nvSpPr>
        <p:spPr bwMode="auto">
          <a:xfrm>
            <a:off x="8350250" y="7715250"/>
            <a:ext cx="19304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Ambient Surface</a:t>
            </a:r>
          </a:p>
        </p:txBody>
      </p:sp>
      <p:sp>
        <p:nvSpPr>
          <p:cNvPr id="152589" name="Rectangle 12"/>
          <p:cNvSpPr>
            <a:spLocks/>
          </p:cNvSpPr>
          <p:nvPr/>
        </p:nvSpPr>
        <p:spPr bwMode="auto">
          <a:xfrm>
            <a:off x="10787063" y="7721600"/>
            <a:ext cx="1538287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Cryo Surface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5" grpId="0" animBg="1"/>
      <p:bldP spid="276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20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Aft-Optical System (AOS)</a:t>
            </a:r>
          </a:p>
        </p:txBody>
      </p:sp>
      <p:pic>
        <p:nvPicPr>
          <p:cNvPr id="154627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58450" y="7054850"/>
            <a:ext cx="2235200" cy="223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46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1739900"/>
            <a:ext cx="3254375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46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300" y="2044700"/>
            <a:ext cx="3305175" cy="149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4630" name="Picture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8350" y="3752850"/>
            <a:ext cx="4356100" cy="311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4631" name="Rectangle 6"/>
          <p:cNvSpPr>
            <a:spLocks/>
          </p:cNvSpPr>
          <p:nvPr/>
        </p:nvSpPr>
        <p:spPr bwMode="auto">
          <a:xfrm>
            <a:off x="1498600" y="3625850"/>
            <a:ext cx="3467100" cy="157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Aft optics and optical</a:t>
            </a:r>
            <a:r>
              <a:rPr lang="en-US" sz="2400" b="1">
                <a:solidFill>
                  <a:schemeClr val="tx1"/>
                </a:solidFill>
                <a:latin typeface="Helvetica" charset="0"/>
                <a:ea typeface="ヒラギノ角ゴ ProN W6" charset="-128"/>
                <a:cs typeface="ヒラギノ角ゴ ProN W6" charset="-128"/>
                <a:sym typeface="Helvetica" charset="0"/>
              </a:rPr>
              <a:t/>
            </a:r>
            <a:br>
              <a:rPr lang="en-US" sz="2400" b="1">
                <a:solidFill>
                  <a:schemeClr val="tx1"/>
                </a:solidFill>
                <a:latin typeface="Helvetica" charset="0"/>
                <a:ea typeface="ヒラギノ角ゴ ProN W6" charset="-128"/>
                <a:cs typeface="ヒラギノ角ゴ ProN W6" charset="-128"/>
                <a:sym typeface="Helvetica" charset="0"/>
              </a:rPr>
            </a:br>
            <a:r>
              <a:rPr lang="en-US" sz="2400" b="1">
                <a:solidFill>
                  <a:schemeClr val="tx1"/>
                </a:solidFill>
                <a:latin typeface="Helvetica" charset="0"/>
                <a:ea typeface="ヒラギノ角ゴ ProN W6" charset="-128"/>
                <a:cs typeface="ヒラギノ角ゴ ProN W6" charset="-128"/>
                <a:sym typeface="Helvetica" charset="0"/>
              </a:rPr>
              <a:t> bench complete</a:t>
            </a:r>
          </a:p>
          <a:p>
            <a:pPr algn="l"/>
            <a:endParaRPr lang="en-US" sz="2400" b="1">
              <a:solidFill>
                <a:schemeClr val="tx1"/>
              </a:solidFill>
              <a:latin typeface="Helvetica" charset="0"/>
              <a:ea typeface="ヒラギノ角ゴ ProN W6" charset="-128"/>
              <a:cs typeface="ヒラギノ角ゴ ProN W6" charset="-128"/>
              <a:sym typeface="Helvetica" charset="0"/>
            </a:endParaRPr>
          </a:p>
          <a:p>
            <a:pPr algn="l"/>
            <a:endParaRPr lang="en-US" sz="2400" b="1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5463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94800" y="1600200"/>
            <a:ext cx="2374900" cy="195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4633" name="Line 8"/>
          <p:cNvSpPr>
            <a:spLocks noChangeShapeType="1"/>
          </p:cNvSpPr>
          <p:nvPr/>
        </p:nvSpPr>
        <p:spPr bwMode="auto">
          <a:xfrm flipH="1">
            <a:off x="8534400" y="2743200"/>
            <a:ext cx="1689100" cy="1031875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4" name="Line 9"/>
          <p:cNvSpPr>
            <a:spLocks noChangeShapeType="1"/>
          </p:cNvSpPr>
          <p:nvPr/>
        </p:nvSpPr>
        <p:spPr bwMode="auto">
          <a:xfrm>
            <a:off x="10947400" y="2895600"/>
            <a:ext cx="1654175" cy="892175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5" name="Oval 10"/>
          <p:cNvSpPr>
            <a:spLocks/>
          </p:cNvSpPr>
          <p:nvPr/>
        </p:nvSpPr>
        <p:spPr bwMode="auto">
          <a:xfrm flipH="1">
            <a:off x="10185400" y="2324100"/>
            <a:ext cx="546100" cy="546100"/>
          </a:xfrm>
          <a:prstGeom prst="ellipse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36" name="Rectangle 11"/>
          <p:cNvSpPr>
            <a:spLocks/>
          </p:cNvSpPr>
          <p:nvPr/>
        </p:nvSpPr>
        <p:spPr bwMode="auto">
          <a:xfrm>
            <a:off x="1016000" y="7054850"/>
            <a:ext cx="278765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Fine Steering Mirror</a:t>
            </a:r>
          </a:p>
        </p:txBody>
      </p:sp>
      <p:sp>
        <p:nvSpPr>
          <p:cNvPr id="154637" name="Rectangle 12"/>
          <p:cNvSpPr>
            <a:spLocks/>
          </p:cNvSpPr>
          <p:nvPr/>
        </p:nvSpPr>
        <p:spPr bwMode="auto">
          <a:xfrm>
            <a:off x="4864100" y="7054850"/>
            <a:ext cx="2092325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Tertiary Mirror</a:t>
            </a:r>
          </a:p>
        </p:txBody>
      </p:sp>
      <p:pic>
        <p:nvPicPr>
          <p:cNvPr id="154638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03700" y="4492625"/>
            <a:ext cx="3746500" cy="256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4639" name="Line 14"/>
          <p:cNvSpPr>
            <a:spLocks noChangeShapeType="1"/>
          </p:cNvSpPr>
          <p:nvPr/>
        </p:nvSpPr>
        <p:spPr bwMode="auto">
          <a:xfrm>
            <a:off x="977900" y="3276600"/>
            <a:ext cx="561975" cy="11938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triangle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40" name="Line 15"/>
          <p:cNvSpPr>
            <a:spLocks noChangeShapeType="1"/>
          </p:cNvSpPr>
          <p:nvPr/>
        </p:nvSpPr>
        <p:spPr bwMode="auto">
          <a:xfrm>
            <a:off x="3902075" y="2692400"/>
            <a:ext cx="454025" cy="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triangle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641" name="Line 16"/>
          <p:cNvSpPr>
            <a:spLocks noChangeShapeType="1"/>
          </p:cNvSpPr>
          <p:nvPr/>
        </p:nvSpPr>
        <p:spPr bwMode="auto">
          <a:xfrm>
            <a:off x="4337050" y="2692400"/>
            <a:ext cx="1216025" cy="17780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4642" name="Picture 17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81950" y="7067550"/>
            <a:ext cx="2247900" cy="179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4643" name="Rectangle 18"/>
          <p:cNvSpPr>
            <a:spLocks/>
          </p:cNvSpPr>
          <p:nvPr/>
        </p:nvSpPr>
        <p:spPr bwMode="auto">
          <a:xfrm>
            <a:off x="7988300" y="8940800"/>
            <a:ext cx="31496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AOS in cryo-test</a:t>
            </a:r>
          </a:p>
        </p:txBody>
      </p:sp>
      <p:pic>
        <p:nvPicPr>
          <p:cNvPr id="154644" name="Picture 19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55700" y="4494213"/>
            <a:ext cx="2514600" cy="261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AutoShape 1"/>
          <p:cNvSpPr>
            <a:spLocks/>
          </p:cNvSpPr>
          <p:nvPr/>
        </p:nvSpPr>
        <p:spPr bwMode="auto">
          <a:xfrm>
            <a:off x="3556000" y="1498600"/>
            <a:ext cx="9385300" cy="6426200"/>
          </a:xfrm>
          <a:prstGeom prst="roundRect">
            <a:avLst>
              <a:gd name="adj" fmla="val 2963"/>
            </a:avLst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0" y="0"/>
            <a:ext cx="10464800" cy="1652588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Gold Coated Mirror Assemblies</a:t>
            </a:r>
          </a:p>
        </p:txBody>
      </p:sp>
      <p:sp>
        <p:nvSpPr>
          <p:cNvPr id="156676" name="Rectangle 3"/>
          <p:cNvSpPr>
            <a:spLocks/>
          </p:cNvSpPr>
          <p:nvPr/>
        </p:nvSpPr>
        <p:spPr bwMode="auto">
          <a:xfrm>
            <a:off x="284163" y="2355850"/>
            <a:ext cx="246697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Mirrors ≥ 98% at 2 µm</a:t>
            </a:r>
          </a:p>
        </p:txBody>
      </p:sp>
      <p:sp>
        <p:nvSpPr>
          <p:cNvPr id="156677" name="Rectangle 4"/>
          <p:cNvSpPr>
            <a:spLocks/>
          </p:cNvSpPr>
          <p:nvPr/>
        </p:nvSpPr>
        <p:spPr bwMode="auto">
          <a:xfrm>
            <a:off x="7631113" y="9296400"/>
            <a:ext cx="2044700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Fine Steering Mirror</a:t>
            </a:r>
          </a:p>
        </p:txBody>
      </p:sp>
      <p:sp>
        <p:nvSpPr>
          <p:cNvPr id="156678" name="Rectangle 5"/>
          <p:cNvSpPr>
            <a:spLocks/>
          </p:cNvSpPr>
          <p:nvPr/>
        </p:nvSpPr>
        <p:spPr bwMode="auto">
          <a:xfrm>
            <a:off x="4959350" y="9296400"/>
            <a:ext cx="1651000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Tertiary Mirror</a:t>
            </a:r>
          </a:p>
        </p:txBody>
      </p:sp>
      <p:pic>
        <p:nvPicPr>
          <p:cNvPr id="156679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1400" y="8074025"/>
            <a:ext cx="18669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6680" name="Picture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9100" y="8064500"/>
            <a:ext cx="12319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6681" name="Picture 9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" y="2714625"/>
            <a:ext cx="3276600" cy="212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6682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11600" y="1981200"/>
            <a:ext cx="86931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Flight Mirrors: Cryo-Performance</a:t>
            </a:r>
          </a:p>
        </p:txBody>
      </p:sp>
      <p:sp>
        <p:nvSpPr>
          <p:cNvPr id="158723" name="Rectangle 2"/>
          <p:cNvSpPr>
            <a:spLocks noChangeArrowheads="1"/>
          </p:cNvSpPr>
          <p:nvPr>
            <p:ph type="body" idx="1"/>
          </p:nvPr>
        </p:nvSpPr>
        <p:spPr>
          <a:xfrm>
            <a:off x="596900" y="1638300"/>
            <a:ext cx="11798300" cy="7366000"/>
          </a:xfrm>
        </p:spPr>
        <p:txBody>
          <a:bodyPr/>
          <a:lstStyle/>
          <a:p>
            <a:pPr marL="889000" eaLnBrk="1" hangingPunct="1">
              <a:buFontTx/>
              <a:buBlip>
                <a:blip r:embed="rId3"/>
              </a:buBlip>
            </a:pPr>
            <a:r>
              <a:rPr lang="en-US">
                <a:solidFill>
                  <a:srgbClr val="000000"/>
                </a:solidFill>
              </a:rPr>
              <a:t>Cryo-performance of flight primary mirror segment assembly (PMSA)</a:t>
            </a:r>
          </a:p>
          <a:p>
            <a:pPr marL="1333500" lvl="1" eaLnBrk="1" hangingPunct="1"/>
            <a:r>
              <a:rPr lang="en-US">
                <a:solidFill>
                  <a:srgbClr val="000000"/>
                </a:solidFill>
              </a:rPr>
              <a:t>Mirror Segment + delta plane + actuator assemblies &amp; </a:t>
            </a:r>
            <a:r>
              <a:rPr lang="en-US" smtClean="0">
                <a:solidFill>
                  <a:srgbClr val="000000"/>
                </a:solidFill>
              </a:rPr>
              <a:t>strongback</a:t>
            </a: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58724" name="Group 25"/>
          <p:cNvGrpSpPr>
            <a:grpSpLocks/>
          </p:cNvGrpSpPr>
          <p:nvPr/>
        </p:nvGrpSpPr>
        <p:grpSpPr bwMode="auto">
          <a:xfrm>
            <a:off x="4978400" y="3557588"/>
            <a:ext cx="7442200" cy="6061075"/>
            <a:chOff x="0" y="0"/>
            <a:chExt cx="4688" cy="3818"/>
          </a:xfrm>
        </p:grpSpPr>
        <p:pic>
          <p:nvPicPr>
            <p:cNvPr id="158726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9" y="892"/>
              <a:ext cx="4027" cy="29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58727" name="AutoShape 4"/>
            <p:cNvSpPr>
              <a:spLocks/>
            </p:cNvSpPr>
            <p:nvPr/>
          </p:nvSpPr>
          <p:spPr bwMode="auto">
            <a:xfrm>
              <a:off x="26" y="741"/>
              <a:ext cx="796" cy="716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28" name="AutoShape 5"/>
            <p:cNvSpPr>
              <a:spLocks/>
            </p:cNvSpPr>
            <p:nvPr/>
          </p:nvSpPr>
          <p:spPr bwMode="auto">
            <a:xfrm>
              <a:off x="655" y="371"/>
              <a:ext cx="795" cy="716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29" name="AutoShape 6"/>
            <p:cNvSpPr>
              <a:spLocks/>
            </p:cNvSpPr>
            <p:nvPr/>
          </p:nvSpPr>
          <p:spPr bwMode="auto">
            <a:xfrm>
              <a:off x="1297" y="744"/>
              <a:ext cx="796" cy="716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30" name="AutoShape 7"/>
            <p:cNvSpPr>
              <a:spLocks/>
            </p:cNvSpPr>
            <p:nvPr/>
          </p:nvSpPr>
          <p:spPr bwMode="auto">
            <a:xfrm>
              <a:off x="1298" y="0"/>
              <a:ext cx="796" cy="715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31" name="Rectangle 8"/>
            <p:cNvSpPr>
              <a:spLocks/>
            </p:cNvSpPr>
            <p:nvPr/>
          </p:nvSpPr>
          <p:spPr bwMode="auto">
            <a:xfrm>
              <a:off x="1987" y="2708"/>
              <a:ext cx="548" cy="3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C3</a:t>
              </a:r>
            </a:p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15 nm</a:t>
              </a:r>
            </a:p>
          </p:txBody>
        </p:sp>
        <p:sp>
          <p:nvSpPr>
            <p:cNvPr id="158732" name="Rectangle 9"/>
            <p:cNvSpPr>
              <a:spLocks/>
            </p:cNvSpPr>
            <p:nvPr/>
          </p:nvSpPr>
          <p:spPr bwMode="auto">
            <a:xfrm>
              <a:off x="1419" y="3083"/>
              <a:ext cx="548" cy="3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B6</a:t>
              </a:r>
            </a:p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19 nm</a:t>
              </a:r>
            </a:p>
          </p:txBody>
        </p:sp>
        <p:sp>
          <p:nvSpPr>
            <p:cNvPr id="158733" name="Rectangle 10"/>
            <p:cNvSpPr>
              <a:spLocks/>
            </p:cNvSpPr>
            <p:nvPr/>
          </p:nvSpPr>
          <p:spPr bwMode="auto">
            <a:xfrm>
              <a:off x="1419" y="2396"/>
              <a:ext cx="548" cy="3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A1</a:t>
              </a:r>
            </a:p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17 nm</a:t>
              </a:r>
            </a:p>
          </p:txBody>
        </p:sp>
        <p:sp>
          <p:nvSpPr>
            <p:cNvPr id="158734" name="Rectangle 11"/>
            <p:cNvSpPr>
              <a:spLocks/>
            </p:cNvSpPr>
            <p:nvPr/>
          </p:nvSpPr>
          <p:spPr bwMode="auto">
            <a:xfrm>
              <a:off x="739" y="2022"/>
              <a:ext cx="624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A2</a:t>
              </a:r>
            </a:p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21 nm</a:t>
              </a:r>
            </a:p>
          </p:txBody>
        </p:sp>
        <p:sp>
          <p:nvSpPr>
            <p:cNvPr id="158735" name="Rectangle 12"/>
            <p:cNvSpPr>
              <a:spLocks/>
            </p:cNvSpPr>
            <p:nvPr/>
          </p:nvSpPr>
          <p:spPr bwMode="auto">
            <a:xfrm>
              <a:off x="2057" y="1259"/>
              <a:ext cx="547" cy="3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A5</a:t>
              </a:r>
            </a:p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18 nm</a:t>
              </a:r>
            </a:p>
          </p:txBody>
        </p:sp>
        <p:sp>
          <p:nvSpPr>
            <p:cNvPr id="158736" name="Rectangle 13"/>
            <p:cNvSpPr>
              <a:spLocks/>
            </p:cNvSpPr>
            <p:nvPr/>
          </p:nvSpPr>
          <p:spPr bwMode="auto">
            <a:xfrm>
              <a:off x="2057" y="1960"/>
              <a:ext cx="547" cy="3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A4</a:t>
              </a:r>
            </a:p>
            <a:p>
              <a:r>
                <a:rPr lang="en-US" sz="1800" b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16 nm</a:t>
              </a:r>
            </a:p>
          </p:txBody>
        </p:sp>
        <p:sp>
          <p:nvSpPr>
            <p:cNvPr id="158737" name="Rectangle 14"/>
            <p:cNvSpPr>
              <a:spLocks/>
            </p:cNvSpPr>
            <p:nvPr/>
          </p:nvSpPr>
          <p:spPr bwMode="auto">
            <a:xfrm>
              <a:off x="3860" y="1744"/>
              <a:ext cx="823" cy="2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200 nm</a:t>
              </a:r>
            </a:p>
          </p:txBody>
        </p:sp>
        <p:sp>
          <p:nvSpPr>
            <p:cNvPr id="158738" name="Rectangle 15"/>
            <p:cNvSpPr>
              <a:spLocks/>
            </p:cNvSpPr>
            <p:nvPr/>
          </p:nvSpPr>
          <p:spPr bwMode="auto">
            <a:xfrm>
              <a:off x="3838" y="3172"/>
              <a:ext cx="850" cy="2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-200 nm</a:t>
              </a:r>
            </a:p>
          </p:txBody>
        </p:sp>
        <p:sp>
          <p:nvSpPr>
            <p:cNvPr id="158739" name="Oval 16"/>
            <p:cNvSpPr>
              <a:spLocks/>
            </p:cNvSpPr>
            <p:nvPr/>
          </p:nvSpPr>
          <p:spPr bwMode="auto">
            <a:xfrm>
              <a:off x="1488" y="1628"/>
              <a:ext cx="369" cy="38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40" name="AutoShape 17"/>
            <p:cNvSpPr>
              <a:spLocks/>
            </p:cNvSpPr>
            <p:nvPr/>
          </p:nvSpPr>
          <p:spPr bwMode="auto">
            <a:xfrm>
              <a:off x="17" y="1462"/>
              <a:ext cx="796" cy="716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41" name="AutoShape 18"/>
            <p:cNvSpPr>
              <a:spLocks/>
            </p:cNvSpPr>
            <p:nvPr/>
          </p:nvSpPr>
          <p:spPr bwMode="auto">
            <a:xfrm>
              <a:off x="0" y="2206"/>
              <a:ext cx="796" cy="716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42" name="AutoShape 19"/>
            <p:cNvSpPr>
              <a:spLocks/>
            </p:cNvSpPr>
            <p:nvPr/>
          </p:nvSpPr>
          <p:spPr bwMode="auto">
            <a:xfrm>
              <a:off x="2565" y="2250"/>
              <a:ext cx="796" cy="716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43" name="AutoShape 20"/>
            <p:cNvSpPr>
              <a:spLocks/>
            </p:cNvSpPr>
            <p:nvPr/>
          </p:nvSpPr>
          <p:spPr bwMode="auto">
            <a:xfrm>
              <a:off x="630" y="2591"/>
              <a:ext cx="796" cy="716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44" name="AutoShape 21"/>
            <p:cNvSpPr>
              <a:spLocks/>
            </p:cNvSpPr>
            <p:nvPr/>
          </p:nvSpPr>
          <p:spPr bwMode="auto">
            <a:xfrm>
              <a:off x="2565" y="1497"/>
              <a:ext cx="796" cy="716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45" name="AutoShape 22"/>
            <p:cNvSpPr>
              <a:spLocks/>
            </p:cNvSpPr>
            <p:nvPr/>
          </p:nvSpPr>
          <p:spPr bwMode="auto">
            <a:xfrm>
              <a:off x="1943" y="376"/>
              <a:ext cx="796" cy="716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46" name="AutoShape 23"/>
            <p:cNvSpPr>
              <a:spLocks/>
            </p:cNvSpPr>
            <p:nvPr/>
          </p:nvSpPr>
          <p:spPr bwMode="auto">
            <a:xfrm>
              <a:off x="2573" y="762"/>
              <a:ext cx="797" cy="716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47" name="AutoShape 24"/>
            <p:cNvSpPr>
              <a:spLocks/>
            </p:cNvSpPr>
            <p:nvPr/>
          </p:nvSpPr>
          <p:spPr bwMode="auto">
            <a:xfrm>
              <a:off x="656" y="1112"/>
              <a:ext cx="797" cy="716"/>
            </a:xfrm>
            <a:custGeom>
              <a:avLst/>
              <a:gdLst>
                <a:gd name="T0" fmla="*/ 15 w 21600"/>
                <a:gd name="T1" fmla="*/ 12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10800"/>
                  </a:moveTo>
                  <a:lnTo>
                    <a:pt x="5401" y="0"/>
                  </a:lnTo>
                  <a:lnTo>
                    <a:pt x="16199" y="0"/>
                  </a:lnTo>
                  <a:lnTo>
                    <a:pt x="21600" y="10800"/>
                  </a:lnTo>
                  <a:lnTo>
                    <a:pt x="16199" y="21600"/>
                  </a:lnTo>
                  <a:lnTo>
                    <a:pt x="5401" y="21600"/>
                  </a:lnTo>
                  <a:close/>
                  <a:moveTo>
                    <a:pt x="0" y="10800"/>
                  </a:move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8725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3619500"/>
            <a:ext cx="30353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20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Predicted Image Quality: 0.7 μm - 4 μm</a:t>
            </a:r>
          </a:p>
        </p:txBody>
      </p:sp>
      <p:pic>
        <p:nvPicPr>
          <p:cNvPr id="160771" name="Picture 2"/>
          <p:cNvPicPr>
            <a:picLocks noChangeAspect="1" noChangeArrowheads="1"/>
          </p:cNvPicPr>
          <p:nvPr/>
        </p:nvPicPr>
        <p:blipFill>
          <a:blip r:embed="rId3"/>
          <a:srcRect l="35645" t="11993" r="35681" b="51573"/>
          <a:stretch>
            <a:fillRect/>
          </a:stretch>
        </p:blipFill>
        <p:spPr bwMode="auto">
          <a:xfrm>
            <a:off x="1193800" y="2298700"/>
            <a:ext cx="2638425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0772" name="Picture 3"/>
          <p:cNvPicPr>
            <a:picLocks noChangeAspect="1" noChangeArrowheads="1"/>
          </p:cNvPicPr>
          <p:nvPr/>
        </p:nvPicPr>
        <p:blipFill>
          <a:blip r:embed="rId3">
            <a:lum bright="4000" contrast="-10000"/>
          </a:blip>
          <a:srcRect l="67465" t="11543" r="3860" b="52023"/>
          <a:stretch>
            <a:fillRect/>
          </a:stretch>
        </p:blipFill>
        <p:spPr bwMode="auto">
          <a:xfrm>
            <a:off x="3700463" y="2298700"/>
            <a:ext cx="2638425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0773" name="Picture 4"/>
          <p:cNvPicPr>
            <a:picLocks noChangeAspect="1" noChangeArrowheads="1"/>
          </p:cNvPicPr>
          <p:nvPr/>
        </p:nvPicPr>
        <p:blipFill>
          <a:blip r:embed="rId3"/>
          <a:srcRect l="35645" t="60719" r="35681" b="2847"/>
          <a:stretch>
            <a:fillRect/>
          </a:stretch>
        </p:blipFill>
        <p:spPr bwMode="auto">
          <a:xfrm>
            <a:off x="1193800" y="5829300"/>
            <a:ext cx="2540000" cy="2419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0774" name="Picture 5"/>
          <p:cNvPicPr>
            <a:picLocks noChangeAspect="1" noChangeArrowheads="1"/>
          </p:cNvPicPr>
          <p:nvPr/>
        </p:nvPicPr>
        <p:blipFill>
          <a:blip r:embed="rId3"/>
          <a:srcRect l="67354" t="60869" r="3972" b="2698"/>
          <a:stretch>
            <a:fillRect/>
          </a:stretch>
        </p:blipFill>
        <p:spPr bwMode="auto">
          <a:xfrm>
            <a:off x="3606800" y="5829300"/>
            <a:ext cx="2540000" cy="2419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60775" name="Group 8"/>
          <p:cNvGrpSpPr>
            <a:grpSpLocks/>
          </p:cNvGrpSpPr>
          <p:nvPr/>
        </p:nvGrpSpPr>
        <p:grpSpPr bwMode="auto">
          <a:xfrm>
            <a:off x="7340600" y="5778500"/>
            <a:ext cx="4972050" cy="2527300"/>
            <a:chOff x="0" y="0"/>
            <a:chExt cx="3132" cy="1592"/>
          </a:xfrm>
        </p:grpSpPr>
        <p:pic>
          <p:nvPicPr>
            <p:cNvPr id="160786" name="Picture 6"/>
            <p:cNvPicPr>
              <a:picLocks noChangeAspect="1" noChangeArrowheads="1"/>
            </p:cNvPicPr>
            <p:nvPr/>
          </p:nvPicPr>
          <p:blipFill>
            <a:blip r:embed="rId4"/>
            <a:srcRect l="36034" t="9689" r="36034" b="51392"/>
            <a:stretch>
              <a:fillRect/>
            </a:stretch>
          </p:blipFill>
          <p:spPr bwMode="auto">
            <a:xfrm>
              <a:off x="0" y="0"/>
              <a:ext cx="1596" cy="15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60787" name="Picture 7"/>
            <p:cNvPicPr>
              <a:picLocks noChangeAspect="1" noChangeArrowheads="1"/>
            </p:cNvPicPr>
            <p:nvPr/>
          </p:nvPicPr>
          <p:blipFill>
            <a:blip r:embed="rId4"/>
            <a:srcRect l="67578" t="10152" r="4491" b="50931"/>
            <a:stretch>
              <a:fillRect/>
            </a:stretch>
          </p:blipFill>
          <p:spPr bwMode="auto">
            <a:xfrm>
              <a:off x="1535" y="8"/>
              <a:ext cx="1597" cy="15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60776" name="Group 12"/>
          <p:cNvGrpSpPr>
            <a:grpSpLocks/>
          </p:cNvGrpSpPr>
          <p:nvPr/>
        </p:nvGrpSpPr>
        <p:grpSpPr bwMode="auto">
          <a:xfrm>
            <a:off x="7277100" y="2247900"/>
            <a:ext cx="5105400" cy="2616200"/>
            <a:chOff x="0" y="0"/>
            <a:chExt cx="3216" cy="1648"/>
          </a:xfrm>
        </p:grpSpPr>
        <p:pic>
          <p:nvPicPr>
            <p:cNvPr id="160783" name="Picture 9"/>
            <p:cNvPicPr>
              <a:picLocks noChangeAspect="1" noChangeArrowheads="1"/>
            </p:cNvPicPr>
            <p:nvPr/>
          </p:nvPicPr>
          <p:blipFill>
            <a:blip r:embed="rId4"/>
            <a:srcRect l="36034" t="59528" r="36034" b="1555"/>
            <a:stretch>
              <a:fillRect/>
            </a:stretch>
          </p:blipFill>
          <p:spPr bwMode="auto">
            <a:xfrm>
              <a:off x="0" y="0"/>
              <a:ext cx="1600" cy="15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60784" name="Picture 10"/>
            <p:cNvPicPr>
              <a:picLocks noChangeAspect="1" noChangeArrowheads="1"/>
            </p:cNvPicPr>
            <p:nvPr/>
          </p:nvPicPr>
          <p:blipFill>
            <a:blip r:embed="rId4"/>
            <a:srcRect l="67688" t="59528" r="4381" b="1555"/>
            <a:stretch>
              <a:fillRect/>
            </a:stretch>
          </p:blipFill>
          <p:spPr bwMode="auto">
            <a:xfrm>
              <a:off x="1616" y="0"/>
              <a:ext cx="1600" cy="15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0785" name="Rectangle 11"/>
            <p:cNvSpPr>
              <a:spLocks/>
            </p:cNvSpPr>
            <p:nvPr/>
          </p:nvSpPr>
          <p:spPr bwMode="auto">
            <a:xfrm>
              <a:off x="0" y="1576"/>
              <a:ext cx="1600" cy="72"/>
            </a:xfrm>
            <a:prstGeom prst="rect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0777" name="Rectangle 13"/>
          <p:cNvSpPr>
            <a:spLocks/>
          </p:cNvSpPr>
          <p:nvPr/>
        </p:nvSpPr>
        <p:spPr bwMode="auto">
          <a:xfrm rot="-5400000">
            <a:off x="181768" y="6692107"/>
            <a:ext cx="1096963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F070W</a:t>
            </a:r>
          </a:p>
        </p:txBody>
      </p:sp>
      <p:sp>
        <p:nvSpPr>
          <p:cNvPr id="160778" name="Rectangle 14"/>
          <p:cNvSpPr>
            <a:spLocks/>
          </p:cNvSpPr>
          <p:nvPr/>
        </p:nvSpPr>
        <p:spPr bwMode="auto">
          <a:xfrm>
            <a:off x="10623550" y="8616950"/>
            <a:ext cx="889000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Linear</a:t>
            </a:r>
            <a:b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Scale</a:t>
            </a:r>
          </a:p>
        </p:txBody>
      </p:sp>
      <p:sp>
        <p:nvSpPr>
          <p:cNvPr id="160779" name="Rectangle 15"/>
          <p:cNvSpPr>
            <a:spLocks/>
          </p:cNvSpPr>
          <p:nvPr/>
        </p:nvSpPr>
        <p:spPr bwMode="auto">
          <a:xfrm rot="-5400000">
            <a:off x="188119" y="3118644"/>
            <a:ext cx="1081088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F115W</a:t>
            </a:r>
          </a:p>
        </p:txBody>
      </p:sp>
      <p:sp>
        <p:nvSpPr>
          <p:cNvPr id="160780" name="Rectangle 16"/>
          <p:cNvSpPr>
            <a:spLocks/>
          </p:cNvSpPr>
          <p:nvPr/>
        </p:nvSpPr>
        <p:spPr bwMode="auto">
          <a:xfrm rot="-5400000">
            <a:off x="6453981" y="3123407"/>
            <a:ext cx="1096963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F200W</a:t>
            </a:r>
          </a:p>
        </p:txBody>
      </p:sp>
      <p:sp>
        <p:nvSpPr>
          <p:cNvPr id="160781" name="Rectangle 17"/>
          <p:cNvSpPr>
            <a:spLocks/>
          </p:cNvSpPr>
          <p:nvPr/>
        </p:nvSpPr>
        <p:spPr bwMode="auto">
          <a:xfrm rot="-5400000">
            <a:off x="6453982" y="6598444"/>
            <a:ext cx="1096962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F444W</a:t>
            </a:r>
          </a:p>
        </p:txBody>
      </p:sp>
      <p:sp>
        <p:nvSpPr>
          <p:cNvPr id="160782" name="Rectangle 18"/>
          <p:cNvSpPr>
            <a:spLocks/>
          </p:cNvSpPr>
          <p:nvPr/>
        </p:nvSpPr>
        <p:spPr bwMode="auto">
          <a:xfrm>
            <a:off x="8393113" y="8623300"/>
            <a:ext cx="712787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Log</a:t>
            </a:r>
            <a:b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Scale</a:t>
            </a:r>
          </a:p>
        </p:txBody>
      </p:sp>
    </p:spTree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OTE Integration</a:t>
            </a:r>
          </a:p>
        </p:txBody>
      </p:sp>
      <p:pic>
        <p:nvPicPr>
          <p:cNvPr id="162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" y="5830888"/>
            <a:ext cx="4832350" cy="32131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28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1998663"/>
            <a:ext cx="3586163" cy="539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2821" name="Rectangle 4"/>
          <p:cNvSpPr>
            <a:spLocks/>
          </p:cNvSpPr>
          <p:nvPr/>
        </p:nvSpPr>
        <p:spPr bwMode="auto">
          <a:xfrm>
            <a:off x="8021638" y="1460500"/>
            <a:ext cx="3756025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GSFC - JWST Cleanroom</a:t>
            </a:r>
          </a:p>
        </p:txBody>
      </p:sp>
      <p:sp>
        <p:nvSpPr>
          <p:cNvPr id="162822" name="Rectangle 5"/>
          <p:cNvSpPr>
            <a:spLocks/>
          </p:cNvSpPr>
          <p:nvPr/>
        </p:nvSpPr>
        <p:spPr bwMode="auto">
          <a:xfrm>
            <a:off x="369888" y="9029700"/>
            <a:ext cx="4332287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Backplane Support Structure</a:t>
            </a:r>
          </a:p>
        </p:txBody>
      </p:sp>
      <p:sp>
        <p:nvSpPr>
          <p:cNvPr id="162823" name="Rectangle 6"/>
          <p:cNvSpPr>
            <a:spLocks/>
          </p:cNvSpPr>
          <p:nvPr/>
        </p:nvSpPr>
        <p:spPr bwMode="auto">
          <a:xfrm>
            <a:off x="6235700" y="7448550"/>
            <a:ext cx="6615113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Watch JWST being built on the web !</a:t>
            </a:r>
          </a:p>
          <a:p>
            <a:endParaRPr lang="en-US" sz="2800" b="1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r>
              <a:rPr lang="en-US" sz="2800" b="1" u="sng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  <a:hlinkClick r:id="rId5"/>
              </a:rPr>
              <a:t>http://jwst.gsfc.nasa.gov/webcam.html</a:t>
            </a:r>
            <a:endParaRPr lang="en-US" sz="2800" b="1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endParaRPr lang="en-US" sz="2800" b="1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6282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8300" y="1790700"/>
            <a:ext cx="1866900" cy="28067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2825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828800"/>
            <a:ext cx="3683000" cy="2743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2826" name="Rectangle 9"/>
          <p:cNvSpPr>
            <a:spLocks/>
          </p:cNvSpPr>
          <p:nvPr/>
        </p:nvSpPr>
        <p:spPr bwMode="auto">
          <a:xfrm>
            <a:off x="803275" y="4635500"/>
            <a:ext cx="3230563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Backplane Pathfinder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Optical End-to-End Test @ JSC</a:t>
            </a:r>
          </a:p>
        </p:txBody>
      </p:sp>
      <p:pic>
        <p:nvPicPr>
          <p:cNvPr id="164867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1498600"/>
            <a:ext cx="4776787" cy="557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4868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7613" y="1576388"/>
            <a:ext cx="6845300" cy="671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4869" name="Rectangle 4"/>
          <p:cNvSpPr>
            <a:spLocks/>
          </p:cNvSpPr>
          <p:nvPr/>
        </p:nvSpPr>
        <p:spPr bwMode="auto">
          <a:xfrm>
            <a:off x="414338" y="7240588"/>
            <a:ext cx="11315700" cy="22352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marL="196850" indent="-196850" algn="l">
              <a:lnSpc>
                <a:spcPct val="90000"/>
              </a:lnSpc>
              <a:spcBef>
                <a:spcPts val="1700"/>
              </a:spcBef>
              <a:buSzPct val="62000"/>
              <a:buFontTx/>
              <a:buBlip>
                <a:blip r:embed="rId5"/>
              </a:buBlip>
            </a:pPr>
            <a:r>
              <a:rPr lang="en-US" sz="2800" b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Goals of Cryogenic Optical Test</a:t>
            </a:r>
          </a:p>
          <a:p>
            <a:pPr marL="196850" indent="-196850" algn="l">
              <a:lnSpc>
                <a:spcPct val="90000"/>
              </a:lnSpc>
              <a:spcBef>
                <a:spcPts val="1700"/>
              </a:spcBef>
              <a:buClr>
                <a:srgbClr val="CCCCCC"/>
              </a:buClr>
              <a:buSzPct val="80000"/>
              <a:buFont typeface="Zapf Dingbats" charset="2"/>
              <a:buChar char="➡"/>
            </a:pPr>
            <a:r>
              <a:rPr lang="en-US" sz="2800" b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 Optical workmanship </a:t>
            </a:r>
          </a:p>
          <a:p>
            <a:pPr marL="196850" indent="-196850" algn="l">
              <a:lnSpc>
                <a:spcPct val="90000"/>
              </a:lnSpc>
              <a:spcBef>
                <a:spcPts val="1700"/>
              </a:spcBef>
              <a:buClr>
                <a:srgbClr val="CCCCCC"/>
              </a:buClr>
              <a:buSzPct val="80000"/>
              <a:buFont typeface="Zapf Dingbats" charset="2"/>
              <a:buChar char="➡"/>
            </a:pPr>
            <a:r>
              <a:rPr lang="en-US" sz="2800" b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 Optical alignment - are we within the capture range of the active optics ?</a:t>
            </a:r>
          </a:p>
          <a:p>
            <a:pPr marL="196850" indent="-196850" algn="l">
              <a:lnSpc>
                <a:spcPct val="90000"/>
              </a:lnSpc>
              <a:spcBef>
                <a:spcPts val="1700"/>
              </a:spcBef>
              <a:buClr>
                <a:srgbClr val="CCCCCC"/>
              </a:buClr>
              <a:buSzPct val="80000"/>
              <a:buFont typeface="Zapf Dingbats" charset="2"/>
              <a:buChar char="➡"/>
            </a:pPr>
            <a:r>
              <a:rPr lang="en-US" sz="2800" b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 Narrow" charset="0"/>
              </a:rPr>
              <a:t> Thermal balance - will the telescope cool to 40K ?</a:t>
            </a:r>
          </a:p>
        </p:txBody>
      </p:sp>
    </p:spTree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Sunshield</a:t>
            </a:r>
          </a:p>
        </p:txBody>
      </p:sp>
      <p:pic>
        <p:nvPicPr>
          <p:cNvPr id="166915" name="Picture 2"/>
          <p:cNvPicPr>
            <a:picLocks noChangeAspect="1" noChangeArrowheads="1"/>
          </p:cNvPicPr>
          <p:nvPr/>
        </p:nvPicPr>
        <p:blipFill>
          <a:blip r:embed="rId3"/>
          <a:srcRect b="23360"/>
          <a:stretch>
            <a:fillRect/>
          </a:stretch>
        </p:blipFill>
        <p:spPr bwMode="auto">
          <a:xfrm>
            <a:off x="406400" y="3886200"/>
            <a:ext cx="51768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8350" y="3352800"/>
            <a:ext cx="3265488" cy="490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6917" name="Rectangle 5"/>
          <p:cNvSpPr>
            <a:spLocks/>
          </p:cNvSpPr>
          <p:nvPr/>
        </p:nvSpPr>
        <p:spPr bwMode="auto">
          <a:xfrm>
            <a:off x="5849938" y="8269288"/>
            <a:ext cx="7175500" cy="1117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spcBef>
                <a:spcPts val="1700"/>
              </a:spcBef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 Clearance checking</a:t>
            </a:r>
          </a:p>
          <a:p>
            <a:pPr algn="l">
              <a:lnSpc>
                <a:spcPct val="90000"/>
              </a:lnSpc>
              <a:spcBef>
                <a:spcPts val="1700"/>
              </a:spcBef>
              <a:buClr>
                <a:srgbClr val="000000"/>
              </a:buClr>
              <a:buSzPct val="125000"/>
              <a:buFont typeface="Helvetica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 Sunshield deployment systems testing</a:t>
            </a:r>
          </a:p>
        </p:txBody>
      </p:sp>
      <p:sp>
        <p:nvSpPr>
          <p:cNvPr id="166918" name="Rectangle 6"/>
          <p:cNvSpPr>
            <a:spLocks/>
          </p:cNvSpPr>
          <p:nvPr/>
        </p:nvSpPr>
        <p:spPr bwMode="auto">
          <a:xfrm>
            <a:off x="330200" y="3352800"/>
            <a:ext cx="5308600" cy="508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spcBef>
                <a:spcPts val="1700"/>
              </a:spcBef>
            </a:pPr>
            <a:r>
              <a:rPr lang="en-US" sz="2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Sunshield deployment tests</a:t>
            </a:r>
          </a:p>
        </p:txBody>
      </p:sp>
      <p:pic>
        <p:nvPicPr>
          <p:cNvPr id="16691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24925" y="1163638"/>
            <a:ext cx="4181475" cy="334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692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53563" y="4586288"/>
            <a:ext cx="3157537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200"/>
              <a:t>James Webb Space Telescope (JWST)</a:t>
            </a:r>
          </a:p>
        </p:txBody>
      </p:sp>
      <p:sp>
        <p:nvSpPr>
          <p:cNvPr id="138243" name="Rectangle 2"/>
          <p:cNvSpPr>
            <a:spLocks/>
          </p:cNvSpPr>
          <p:nvPr/>
        </p:nvSpPr>
        <p:spPr bwMode="auto">
          <a:xfrm>
            <a:off x="203200" y="1238250"/>
            <a:ext cx="9448800" cy="307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76200" tIns="76200" rIns="133999" bIns="76200" anchor="ctr">
            <a:prstTxWarp prst="textNoShape">
              <a:avLst/>
            </a:prstTxWarp>
          </a:bodyPr>
          <a:lstStyle/>
          <a:p>
            <a:pPr marL="315913" indent="-231775">
              <a:spcBef>
                <a:spcPts val="450"/>
              </a:spcBef>
            </a:pPr>
            <a:r>
              <a:rPr lang="en-US" sz="2400" u="sng">
                <a:solidFill>
                  <a:srgbClr val="FF6666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  <a:sym typeface="Helvetica Neue Bold Condensed" charset="0"/>
              </a:rPr>
              <a:t>Organization</a:t>
            </a:r>
          </a:p>
          <a:p>
            <a:pPr marL="315913" indent="-231775" algn="l">
              <a:spcBef>
                <a:spcPts val="450"/>
              </a:spcBef>
              <a:buSzPct val="62000"/>
              <a:buFontTx/>
              <a:buBlip>
                <a:blip r:embed="rId3"/>
              </a:buBlip>
            </a:pPr>
            <a:r>
              <a:rPr lang="en-US" sz="2400">
                <a:solidFill>
                  <a:srgbClr val="0080FF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  <a:sym typeface="Helvetica Neue Bold Condensed" charset="0"/>
              </a:rPr>
              <a:t>Mission Lead</a:t>
            </a:r>
            <a:r>
              <a:rPr lang="en-US" sz="2400" b="1">
                <a:solidFill>
                  <a:srgbClr val="008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:</a:t>
            </a:r>
            <a:r>
              <a:rPr lang="en-US" sz="24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Goddard Space Flight Center</a:t>
            </a:r>
          </a:p>
          <a:p>
            <a:pPr marL="315913" indent="-231775" algn="l">
              <a:spcBef>
                <a:spcPts val="450"/>
              </a:spcBef>
              <a:buSzPct val="62000"/>
              <a:buFontTx/>
              <a:buBlip>
                <a:blip r:embed="rId3"/>
              </a:buBlip>
            </a:pPr>
            <a:r>
              <a:rPr lang="en-US"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Project Scientist: Dr John Mather (Nobel Laureate)</a:t>
            </a:r>
          </a:p>
          <a:p>
            <a:pPr marL="315913" indent="-231775" algn="l">
              <a:spcBef>
                <a:spcPts val="450"/>
              </a:spcBef>
              <a:buSzPct val="62000"/>
              <a:buFontTx/>
              <a:buBlip>
                <a:blip r:embed="rId3"/>
              </a:buBlip>
            </a:pPr>
            <a:r>
              <a:rPr lang="en-US" sz="2400">
                <a:solidFill>
                  <a:srgbClr val="0080FF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  <a:sym typeface="Helvetica Neue Bold Condensed" charset="0"/>
              </a:rPr>
              <a:t>International collaboration</a:t>
            </a:r>
            <a:r>
              <a:rPr lang="en-US" sz="2400" b="1">
                <a:solidFill>
                  <a:srgbClr val="008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: </a:t>
            </a:r>
            <a:r>
              <a:rPr lang="en-US"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ESA &amp; CSA </a:t>
            </a:r>
          </a:p>
          <a:p>
            <a:pPr marL="315913" indent="-231775" algn="l">
              <a:spcBef>
                <a:spcPts val="450"/>
              </a:spcBef>
              <a:buSzPct val="62000"/>
              <a:buFontTx/>
              <a:buBlip>
                <a:blip r:embed="rId3"/>
              </a:buBlip>
            </a:pPr>
            <a:r>
              <a:rPr lang="en-US" sz="2400">
                <a:solidFill>
                  <a:srgbClr val="000000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  <a:sym typeface="Helvetica Neue Bold Condensed" charset="0"/>
              </a:rPr>
              <a:t>Prime Contractor</a:t>
            </a:r>
            <a:r>
              <a:rPr lang="en-US"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: Northrop Grumman Space Technology</a:t>
            </a:r>
          </a:p>
          <a:p>
            <a:pPr marL="315913" indent="-231775" algn="l">
              <a:spcBef>
                <a:spcPts val="450"/>
              </a:spcBef>
              <a:buSzPct val="62000"/>
              <a:buFontTx/>
              <a:buBlip>
                <a:blip r:embed="rId3"/>
              </a:buBlip>
            </a:pPr>
            <a:r>
              <a:rPr lang="en-US" sz="2400">
                <a:solidFill>
                  <a:srgbClr val="0080FF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  <a:sym typeface="Helvetica Neue Bold Condensed" charset="0"/>
              </a:rPr>
              <a:t>Operations</a:t>
            </a:r>
            <a:r>
              <a:rPr lang="en-US" sz="2400" b="1">
                <a:solidFill>
                  <a:srgbClr val="0080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: </a:t>
            </a:r>
            <a:r>
              <a:rPr lang="en-US"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Space Telescope Science Institute</a:t>
            </a:r>
            <a:endParaRPr lang="en-US" sz="2400" b="1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15913" indent="-231775" algn="l">
              <a:spcBef>
                <a:spcPts val="450"/>
              </a:spcBef>
            </a:pPr>
            <a:r>
              <a:rPr lang="en-US" sz="24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</a:p>
        </p:txBody>
      </p:sp>
      <p:sp>
        <p:nvSpPr>
          <p:cNvPr id="138244" name="Rectangle 3"/>
          <p:cNvSpPr>
            <a:spLocks/>
          </p:cNvSpPr>
          <p:nvPr/>
        </p:nvSpPr>
        <p:spPr bwMode="auto">
          <a:xfrm>
            <a:off x="701675" y="8839200"/>
            <a:ext cx="2592388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JWST Full scale model</a:t>
            </a:r>
          </a:p>
        </p:txBody>
      </p:sp>
      <p:sp>
        <p:nvSpPr>
          <p:cNvPr id="138245" name="Rectangle 4"/>
          <p:cNvSpPr>
            <a:spLocks/>
          </p:cNvSpPr>
          <p:nvPr/>
        </p:nvSpPr>
        <p:spPr bwMode="auto">
          <a:xfrm>
            <a:off x="228600" y="3689350"/>
            <a:ext cx="76327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76200" tIns="76200" rIns="133999" bIns="76200" anchor="ctr">
            <a:prstTxWarp prst="textNoShape">
              <a:avLst/>
            </a:prstTxWarp>
          </a:bodyPr>
          <a:lstStyle/>
          <a:p>
            <a:pPr marL="315913" indent="-231775" algn="l">
              <a:spcBef>
                <a:spcPts val="450"/>
              </a:spcBef>
              <a:buFontTx/>
              <a:buBlip>
                <a:blip r:embed="rId4"/>
              </a:buBlip>
            </a:pPr>
            <a:endParaRPr lang="en-US" sz="2400" b="1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15913" indent="-231775">
              <a:spcBef>
                <a:spcPts val="450"/>
              </a:spcBef>
            </a:pPr>
            <a:r>
              <a:rPr lang="en-US" sz="2400" u="sng">
                <a:solidFill>
                  <a:srgbClr val="FF6666"/>
                </a:solidFill>
                <a:latin typeface="Helvetica Neue Bold Condensed" charset="0"/>
                <a:ea typeface="Helvetica Neue Bold Condensed" charset="0"/>
                <a:cs typeface="Helvetica Neue Bold Condensed" charset="0"/>
                <a:sym typeface="Helvetica Neue Bold Condensed" charset="0"/>
              </a:rPr>
              <a:t>Instruments</a:t>
            </a:r>
            <a:endParaRPr lang="en-US" sz="2400" b="1" u="sng">
              <a:solidFill>
                <a:srgbClr val="0080FF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15913" indent="-231775" algn="l">
              <a:spcBef>
                <a:spcPts val="450"/>
              </a:spcBef>
              <a:buSzPct val="62000"/>
              <a:buFontTx/>
              <a:buBlip>
                <a:blip r:embed="rId3"/>
              </a:buBlip>
            </a:pPr>
            <a:r>
              <a:rPr lang="en-US" sz="24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Near Infrared Camera (NIRCam) – Univ.  Arizona</a:t>
            </a:r>
          </a:p>
          <a:p>
            <a:pPr marL="315913" indent="-231775" algn="l">
              <a:spcBef>
                <a:spcPts val="450"/>
              </a:spcBef>
              <a:buSzPct val="62000"/>
              <a:buFontTx/>
              <a:buBlip>
                <a:blip r:embed="rId3"/>
              </a:buBlip>
            </a:pPr>
            <a:r>
              <a:rPr lang="en-US"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Near Infrared Spectrograph (NIRSpec) – ESA</a:t>
            </a:r>
          </a:p>
          <a:p>
            <a:pPr marL="315913" indent="-231775" algn="l">
              <a:spcBef>
                <a:spcPts val="450"/>
              </a:spcBef>
              <a:buSzPct val="62000"/>
              <a:buFontTx/>
              <a:buBlip>
                <a:blip r:embed="rId3"/>
              </a:buBlip>
            </a:pPr>
            <a:r>
              <a:rPr lang="en-US"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Mid-Infrared Instrument (MIRI) – JPL/ESA</a:t>
            </a:r>
          </a:p>
          <a:p>
            <a:pPr marL="315913" indent="-231775" algn="l">
              <a:spcBef>
                <a:spcPts val="450"/>
              </a:spcBef>
              <a:buSzPct val="62000"/>
              <a:buFontTx/>
              <a:buBlip>
                <a:blip r:embed="rId3"/>
              </a:buBlip>
            </a:pPr>
            <a:r>
              <a:rPr lang="en-US"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Fine Guidance Sensor (FGS) – CSA</a:t>
            </a:r>
          </a:p>
        </p:txBody>
      </p:sp>
      <p:pic>
        <p:nvPicPr>
          <p:cNvPr id="138246" name="Picture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400" y="6472238"/>
            <a:ext cx="3136900" cy="223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824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3505200"/>
            <a:ext cx="9448800" cy="755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AutoShape 1"/>
          <p:cNvSpPr>
            <a:spLocks/>
          </p:cNvSpPr>
          <p:nvPr/>
        </p:nvSpPr>
        <p:spPr bwMode="auto">
          <a:xfrm>
            <a:off x="4711700" y="4813300"/>
            <a:ext cx="7010400" cy="4749800"/>
          </a:xfrm>
          <a:prstGeom prst="roundRect">
            <a:avLst>
              <a:gd name="adj" fmla="val 4009"/>
            </a:avLst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800000"/>
                </a:solidFill>
              </a:rPr>
              <a:t>Sky Background</a:t>
            </a:r>
          </a:p>
        </p:txBody>
      </p:sp>
      <p:sp>
        <p:nvSpPr>
          <p:cNvPr id="168964" name="Rectangle 3"/>
          <p:cNvSpPr>
            <a:spLocks noChangeArrowheads="1"/>
          </p:cNvSpPr>
          <p:nvPr>
            <p:ph type="body" idx="1"/>
          </p:nvPr>
        </p:nvSpPr>
        <p:spPr>
          <a:xfrm>
            <a:off x="711200" y="1612900"/>
            <a:ext cx="11798300" cy="7366000"/>
          </a:xfrm>
        </p:spPr>
        <p:txBody>
          <a:bodyPr/>
          <a:lstStyle/>
          <a:p>
            <a:pPr marL="889000" eaLnBrk="1" hangingPunct="1">
              <a:buFontTx/>
              <a:buBlip>
                <a:blip r:embed="rId3"/>
              </a:buBlip>
            </a:pPr>
            <a:r>
              <a:rPr lang="en-US">
                <a:solidFill>
                  <a:srgbClr val="000000"/>
                </a:solidFill>
              </a:rPr>
              <a:t>JWST should be zodi-limited at λ &lt; 10 μm</a:t>
            </a:r>
          </a:p>
          <a:p>
            <a:pPr marL="889000" eaLnBrk="1" hangingPunct="1">
              <a:buFontTx/>
              <a:buBlip>
                <a:blip r:embed="rId3"/>
              </a:buBlip>
            </a:pPr>
            <a:r>
              <a:rPr lang="en-US">
                <a:solidFill>
                  <a:srgbClr val="000000"/>
                </a:solidFill>
              </a:rPr>
              <a:t>Background levels will include contribution from stray light</a:t>
            </a:r>
          </a:p>
          <a:p>
            <a:pPr marL="889000" eaLnBrk="1" hangingPunct="1">
              <a:buFontTx/>
              <a:buBlip>
                <a:blip r:embed="rId3"/>
              </a:buBlip>
            </a:pPr>
            <a:r>
              <a:rPr lang="en-US">
                <a:solidFill>
                  <a:srgbClr val="000000"/>
                </a:solidFill>
              </a:rPr>
              <a:t>NIR stray light is controlled by baffling and contamination control of optical surfaces e.g. Mirrors,  baffles,  sunshield, struts</a:t>
            </a:r>
          </a:p>
          <a:p>
            <a:pPr marL="889000" eaLnBrk="1" hangingPunct="1">
              <a:buFontTx/>
              <a:buBlip>
                <a:blip r:embed="rId3"/>
              </a:buBlip>
            </a:pPr>
            <a:r>
              <a:rPr lang="en-US">
                <a:solidFill>
                  <a:srgbClr val="000000"/>
                </a:solidFill>
              </a:rPr>
              <a:t>MIR stray light is controlled by thermal control of critical surfaces and contamination control of surfaces e.g.</a:t>
            </a:r>
          </a:p>
        </p:txBody>
      </p:sp>
      <p:pic>
        <p:nvPicPr>
          <p:cNvPr id="168965" name="Picture 4"/>
          <p:cNvPicPr>
            <a:picLocks noChangeAspect="1" noChangeArrowheads="1"/>
          </p:cNvPicPr>
          <p:nvPr/>
        </p:nvPicPr>
        <p:blipFill>
          <a:blip r:embed="rId4">
            <a:alphaModFix amt="91000"/>
          </a:blip>
          <a:srcRect l="7968" t="10767" r="10065" b="13857"/>
          <a:stretch>
            <a:fillRect/>
          </a:stretch>
        </p:blipFill>
        <p:spPr bwMode="auto">
          <a:xfrm>
            <a:off x="614363" y="6419850"/>
            <a:ext cx="3786187" cy="278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896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9500" y="4975225"/>
            <a:ext cx="6642100" cy="4484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pPr eaLnBrk="1" hangingPunct="1">
              <a:defRPr/>
            </a:pPr>
            <a:r>
              <a:rPr lang="en-US"/>
              <a:t>JWST Science Instruments</a:t>
            </a:r>
          </a:p>
        </p:txBody>
      </p:sp>
      <p:sp>
        <p:nvSpPr>
          <p:cNvPr id="171011" name="AutoShape 2"/>
          <p:cNvSpPr>
            <a:spLocks/>
          </p:cNvSpPr>
          <p:nvPr/>
        </p:nvSpPr>
        <p:spPr bwMode="auto">
          <a:xfrm>
            <a:off x="1028700" y="1587500"/>
            <a:ext cx="10947400" cy="7696200"/>
          </a:xfrm>
          <a:prstGeom prst="roundRect">
            <a:avLst>
              <a:gd name="adj" fmla="val 2472"/>
            </a:avLst>
          </a:prstGeom>
          <a:gradFill rotWithShape="0">
            <a:gsLst>
              <a:gs pos="0">
                <a:srgbClr val="FF6666"/>
              </a:gs>
              <a:gs pos="100000">
                <a:srgbClr val="66CCFF"/>
              </a:gs>
            </a:gsLst>
            <a:lin ang="5400000" scaled="1"/>
          </a:gra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83" name="Picture 3"/>
          <p:cNvPicPr>
            <a:picLocks noChangeArrowheads="1"/>
          </p:cNvPicPr>
          <p:nvPr/>
        </p:nvPicPr>
        <p:blipFill>
          <a:blip r:embed="rId3"/>
          <a:srcRect l="11180" t="8217" r="10677" b="10892"/>
          <a:stretch>
            <a:fillRect/>
          </a:stretch>
        </p:blipFill>
        <p:spPr bwMode="auto">
          <a:xfrm>
            <a:off x="8928100" y="7975600"/>
            <a:ext cx="1028700" cy="1054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/>
          <a:srcRect l="3287" t="3241" r="3288" b="3242"/>
          <a:stretch>
            <a:fillRect/>
          </a:stretch>
        </p:blipFill>
        <p:spPr bwMode="auto">
          <a:xfrm>
            <a:off x="4090988" y="2235200"/>
            <a:ext cx="1012825" cy="1104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46085" name="Picture 5"/>
          <p:cNvPicPr>
            <a:picLocks noChangeArrowheads="1"/>
          </p:cNvPicPr>
          <p:nvPr/>
        </p:nvPicPr>
        <p:blipFill>
          <a:blip r:embed="rId5"/>
          <a:srcRect l="2602" t="7021" r="54642" b="3021"/>
          <a:stretch>
            <a:fillRect/>
          </a:stretch>
        </p:blipFill>
        <p:spPr bwMode="auto">
          <a:xfrm>
            <a:off x="9461500" y="2209800"/>
            <a:ext cx="990600" cy="1117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46086" name="Picture 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7400" y="1989138"/>
            <a:ext cx="1881188" cy="11461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171016" name="Rectangle 7"/>
          <p:cNvSpPr>
            <a:spLocks/>
          </p:cNvSpPr>
          <p:nvPr/>
        </p:nvSpPr>
        <p:spPr bwMode="auto">
          <a:xfrm>
            <a:off x="958850" y="4895850"/>
            <a:ext cx="30099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Deep, wide field broadband-imaging</a:t>
            </a:r>
          </a:p>
        </p:txBody>
      </p:sp>
      <p:sp>
        <p:nvSpPr>
          <p:cNvPr id="171017" name="Rectangle 8"/>
          <p:cNvSpPr>
            <a:spLocks/>
          </p:cNvSpPr>
          <p:nvPr/>
        </p:nvSpPr>
        <p:spPr bwMode="auto">
          <a:xfrm>
            <a:off x="6916738" y="1682750"/>
            <a:ext cx="2400300" cy="350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Multi-Object, IR spectroscopy</a:t>
            </a:r>
          </a:p>
        </p:txBody>
      </p:sp>
      <p:sp>
        <p:nvSpPr>
          <p:cNvPr id="171018" name="Rectangle 9"/>
          <p:cNvSpPr>
            <a:spLocks/>
          </p:cNvSpPr>
          <p:nvPr/>
        </p:nvSpPr>
        <p:spPr bwMode="auto">
          <a:xfrm>
            <a:off x="9652000" y="1893888"/>
            <a:ext cx="1516063" cy="35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IFU spectroscopy</a:t>
            </a:r>
          </a:p>
        </p:txBody>
      </p:sp>
      <p:sp>
        <p:nvSpPr>
          <p:cNvPr id="171019" name="Rectangle 10"/>
          <p:cNvSpPr>
            <a:spLocks/>
          </p:cNvSpPr>
          <p:nvPr/>
        </p:nvSpPr>
        <p:spPr bwMode="auto">
          <a:xfrm>
            <a:off x="9525000" y="3776663"/>
            <a:ext cx="1930400" cy="349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Long Slit spectroscopy</a:t>
            </a:r>
          </a:p>
        </p:txBody>
      </p:sp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59913" y="4035425"/>
            <a:ext cx="2008187" cy="1130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171021" name="Rectangle 12"/>
          <p:cNvSpPr>
            <a:spLocks/>
          </p:cNvSpPr>
          <p:nvPr/>
        </p:nvSpPr>
        <p:spPr bwMode="auto">
          <a:xfrm>
            <a:off x="8993188" y="7712075"/>
            <a:ext cx="20574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IFU spectroscopy</a:t>
            </a:r>
          </a:p>
        </p:txBody>
      </p:sp>
      <p:sp>
        <p:nvSpPr>
          <p:cNvPr id="171022" name="Rectangle 13"/>
          <p:cNvSpPr>
            <a:spLocks/>
          </p:cNvSpPr>
          <p:nvPr/>
        </p:nvSpPr>
        <p:spPr bwMode="auto">
          <a:xfrm>
            <a:off x="3868738" y="1801813"/>
            <a:ext cx="1638300" cy="54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l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Wavefront Sensing </a:t>
            </a:r>
            <a:b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&amp; Control (WFSC)</a:t>
            </a:r>
          </a:p>
        </p:txBody>
      </p:sp>
      <p:sp>
        <p:nvSpPr>
          <p:cNvPr id="171023" name="Rectangle 14"/>
          <p:cNvSpPr>
            <a:spLocks/>
          </p:cNvSpPr>
          <p:nvPr/>
        </p:nvSpPr>
        <p:spPr bwMode="auto">
          <a:xfrm>
            <a:off x="5292725" y="1824038"/>
            <a:ext cx="14732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Coronagraphic</a:t>
            </a:r>
            <a:b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Imaging</a:t>
            </a:r>
          </a:p>
        </p:txBody>
      </p:sp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6675" y="5657850"/>
            <a:ext cx="1130300" cy="10810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46096" name="Picture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36650" y="2060575"/>
            <a:ext cx="2654300" cy="28336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46097" name="Picture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91738" y="7972425"/>
            <a:ext cx="1092200" cy="1092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171027" name="Rectangle 18"/>
          <p:cNvSpPr>
            <a:spLocks/>
          </p:cNvSpPr>
          <p:nvPr/>
        </p:nvSpPr>
        <p:spPr bwMode="auto">
          <a:xfrm>
            <a:off x="1116013" y="5384800"/>
            <a:ext cx="1905000" cy="349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l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Fine Guidance Sensor</a:t>
            </a:r>
          </a:p>
        </p:txBody>
      </p:sp>
      <p:pic>
        <p:nvPicPr>
          <p:cNvPr id="46099" name="Picture 19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023350" y="5813425"/>
            <a:ext cx="1816100" cy="15621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63500" dir="270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171029" name="Rectangle 20"/>
          <p:cNvSpPr>
            <a:spLocks/>
          </p:cNvSpPr>
          <p:nvPr/>
        </p:nvSpPr>
        <p:spPr bwMode="auto">
          <a:xfrm>
            <a:off x="1306513" y="6921500"/>
            <a:ext cx="1193800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l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Slitless </a:t>
            </a:r>
            <a:b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Spectroscopy</a:t>
            </a:r>
          </a:p>
        </p:txBody>
      </p:sp>
      <p:sp>
        <p:nvSpPr>
          <p:cNvPr id="171030" name="Rectangle 21"/>
          <p:cNvSpPr>
            <a:spLocks/>
          </p:cNvSpPr>
          <p:nvPr/>
        </p:nvSpPr>
        <p:spPr bwMode="auto">
          <a:xfrm>
            <a:off x="8924925" y="5551488"/>
            <a:ext cx="2171700" cy="54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l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Mid-IR, wide-field Imaging</a:t>
            </a:r>
          </a:p>
        </p:txBody>
      </p:sp>
      <p:pic>
        <p:nvPicPr>
          <p:cNvPr id="46102" name="Picture 22"/>
          <p:cNvPicPr>
            <a:picLocks noChangeArrowheads="1"/>
          </p:cNvPicPr>
          <p:nvPr/>
        </p:nvPicPr>
        <p:blipFill>
          <a:blip r:embed="rId12"/>
          <a:srcRect t="7741" r="53200" b="15485"/>
          <a:stretch>
            <a:fillRect/>
          </a:stretch>
        </p:blipFill>
        <p:spPr bwMode="auto">
          <a:xfrm>
            <a:off x="7564438" y="7959725"/>
            <a:ext cx="736600" cy="118903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171032" name="Rectangle 23"/>
          <p:cNvSpPr>
            <a:spLocks/>
          </p:cNvSpPr>
          <p:nvPr/>
        </p:nvSpPr>
        <p:spPr bwMode="auto">
          <a:xfrm>
            <a:off x="6737350" y="7658100"/>
            <a:ext cx="1943100" cy="54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l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Mid-IR Coronagraphic</a:t>
            </a:r>
            <a:b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Imaging</a:t>
            </a:r>
          </a:p>
        </p:txBody>
      </p:sp>
      <p:pic>
        <p:nvPicPr>
          <p:cNvPr id="46104" name="Picture 24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98813" y="5819775"/>
            <a:ext cx="1014412" cy="7429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171034" name="Rectangle 25"/>
          <p:cNvSpPr>
            <a:spLocks/>
          </p:cNvSpPr>
          <p:nvPr/>
        </p:nvSpPr>
        <p:spPr bwMode="auto">
          <a:xfrm>
            <a:off x="3022600" y="5383213"/>
            <a:ext cx="1384300" cy="54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l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Moving Target</a:t>
            </a:r>
            <a:b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Support</a:t>
            </a:r>
          </a:p>
        </p:txBody>
      </p:sp>
      <p:sp>
        <p:nvSpPr>
          <p:cNvPr id="46106" name="AutoShape 26"/>
          <p:cNvSpPr>
            <a:spLocks/>
          </p:cNvSpPr>
          <p:nvPr/>
        </p:nvSpPr>
        <p:spPr bwMode="auto">
          <a:xfrm>
            <a:off x="4787900" y="3467100"/>
            <a:ext cx="3695700" cy="3975100"/>
          </a:xfrm>
          <a:prstGeom prst="roundRect">
            <a:avLst>
              <a:gd name="adj" fmla="val 5153"/>
            </a:avLst>
          </a:prstGeom>
          <a:solidFill>
            <a:srgbClr val="FFFFFF"/>
          </a:solidFill>
          <a:ln w="508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dist="126999" dir="2700000" algn="ctr" rotWithShape="0">
              <a:srgbClr val="000000">
                <a:alpha val="75000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1036" name="Rectangle 27"/>
          <p:cNvSpPr>
            <a:spLocks/>
          </p:cNvSpPr>
          <p:nvPr/>
        </p:nvSpPr>
        <p:spPr bwMode="auto">
          <a:xfrm>
            <a:off x="5232400" y="3548063"/>
            <a:ext cx="12065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NIRCam</a:t>
            </a:r>
          </a:p>
        </p:txBody>
      </p:sp>
      <p:sp>
        <p:nvSpPr>
          <p:cNvPr id="171037" name="Rectangle 28"/>
          <p:cNvSpPr>
            <a:spLocks/>
          </p:cNvSpPr>
          <p:nvPr/>
        </p:nvSpPr>
        <p:spPr bwMode="auto">
          <a:xfrm>
            <a:off x="6927850" y="3538538"/>
            <a:ext cx="12700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NIRSpec</a:t>
            </a:r>
          </a:p>
        </p:txBody>
      </p:sp>
      <p:sp>
        <p:nvSpPr>
          <p:cNvPr id="171038" name="Rectangle 29"/>
          <p:cNvSpPr>
            <a:spLocks/>
          </p:cNvSpPr>
          <p:nvPr/>
        </p:nvSpPr>
        <p:spPr bwMode="auto">
          <a:xfrm>
            <a:off x="7115175" y="5446713"/>
            <a:ext cx="10033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MIRI</a:t>
            </a:r>
          </a:p>
        </p:txBody>
      </p:sp>
      <p:sp>
        <p:nvSpPr>
          <p:cNvPr id="171039" name="Rectangle 30"/>
          <p:cNvSpPr>
            <a:spLocks/>
          </p:cNvSpPr>
          <p:nvPr/>
        </p:nvSpPr>
        <p:spPr bwMode="auto">
          <a:xfrm>
            <a:off x="5003800" y="5441950"/>
            <a:ext cx="15875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FGS/NIRISS</a:t>
            </a:r>
          </a:p>
        </p:txBody>
      </p:sp>
      <p:pic>
        <p:nvPicPr>
          <p:cNvPr id="171040" name="Picture 3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62750" y="5805488"/>
            <a:ext cx="1536700" cy="1458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1041" name="Picture 3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67275" y="5911850"/>
            <a:ext cx="176530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1042" name="Rectangle 33"/>
          <p:cNvSpPr>
            <a:spLocks/>
          </p:cNvSpPr>
          <p:nvPr/>
        </p:nvSpPr>
        <p:spPr bwMode="auto">
          <a:xfrm>
            <a:off x="4833938" y="5915025"/>
            <a:ext cx="228600" cy="12223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43" name="Rectangle 34"/>
          <p:cNvSpPr>
            <a:spLocks/>
          </p:cNvSpPr>
          <p:nvPr/>
        </p:nvSpPr>
        <p:spPr bwMode="auto">
          <a:xfrm>
            <a:off x="5157788" y="5859463"/>
            <a:ext cx="230187" cy="122237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44" name="Rectangle 35"/>
          <p:cNvSpPr>
            <a:spLocks/>
          </p:cNvSpPr>
          <p:nvPr/>
        </p:nvSpPr>
        <p:spPr bwMode="auto">
          <a:xfrm>
            <a:off x="5873750" y="5895975"/>
            <a:ext cx="403225" cy="1809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45" name="Rectangle 36"/>
          <p:cNvSpPr>
            <a:spLocks/>
          </p:cNvSpPr>
          <p:nvPr/>
        </p:nvSpPr>
        <p:spPr bwMode="auto">
          <a:xfrm>
            <a:off x="6284913" y="6089650"/>
            <a:ext cx="258762" cy="227013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46" name="Rectangle 37"/>
          <p:cNvSpPr>
            <a:spLocks/>
          </p:cNvSpPr>
          <p:nvPr/>
        </p:nvSpPr>
        <p:spPr bwMode="auto">
          <a:xfrm>
            <a:off x="4859338" y="6892925"/>
            <a:ext cx="350837" cy="15398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47" name="Rectangle 38"/>
          <p:cNvSpPr>
            <a:spLocks/>
          </p:cNvSpPr>
          <p:nvPr/>
        </p:nvSpPr>
        <p:spPr bwMode="auto">
          <a:xfrm>
            <a:off x="5873750" y="7029450"/>
            <a:ext cx="520700" cy="188913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48" name="Line 39"/>
          <p:cNvSpPr>
            <a:spLocks noChangeShapeType="1"/>
          </p:cNvSpPr>
          <p:nvPr/>
        </p:nvSpPr>
        <p:spPr bwMode="auto">
          <a:xfrm>
            <a:off x="6642100" y="1587500"/>
            <a:ext cx="41275" cy="7704138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49" name="Line 40"/>
          <p:cNvSpPr>
            <a:spLocks noChangeShapeType="1"/>
          </p:cNvSpPr>
          <p:nvPr/>
        </p:nvSpPr>
        <p:spPr bwMode="auto">
          <a:xfrm>
            <a:off x="1028700" y="5362575"/>
            <a:ext cx="10937875" cy="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1050" name="Picture 4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295900" y="3886200"/>
            <a:ext cx="1079500" cy="1381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1051" name="Picture 4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731000" y="3954463"/>
            <a:ext cx="1625600" cy="1252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123" name="Picture 4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549900" y="2260600"/>
            <a:ext cx="952500" cy="10445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46124" name="Picture 44"/>
          <p:cNvPicPr>
            <a:picLocks noChangeArrowheads="1"/>
          </p:cNvPicPr>
          <p:nvPr/>
        </p:nvPicPr>
        <p:blipFill>
          <a:blip r:embed="rId5"/>
          <a:srcRect l="51962" t="7101" r="676" b="1758"/>
          <a:stretch>
            <a:fillRect/>
          </a:stretch>
        </p:blipFill>
        <p:spPr bwMode="auto">
          <a:xfrm>
            <a:off x="10566400" y="2197100"/>
            <a:ext cx="1041400" cy="1130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46125" name="Picture 45"/>
          <p:cNvPicPr>
            <a:picLocks noChangeAspect="1" noChangeArrowheads="1"/>
          </p:cNvPicPr>
          <p:nvPr/>
        </p:nvPicPr>
        <p:blipFill>
          <a:blip r:embed="rId19"/>
          <a:srcRect l="4475" t="3000" r="47423" b="3023"/>
          <a:stretch>
            <a:fillRect/>
          </a:stretch>
        </p:blipFill>
        <p:spPr bwMode="auto">
          <a:xfrm>
            <a:off x="4546600" y="8064500"/>
            <a:ext cx="939800" cy="977900"/>
          </a:xfrm>
          <a:prstGeom prst="rect">
            <a:avLst/>
          </a:prstGeom>
          <a:noFill/>
          <a:ln w="25400" cap="rnd">
            <a:noFill/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grpSp>
        <p:nvGrpSpPr>
          <p:cNvPr id="171055" name="Group 48"/>
          <p:cNvGrpSpPr>
            <a:grpSpLocks/>
          </p:cNvGrpSpPr>
          <p:nvPr/>
        </p:nvGrpSpPr>
        <p:grpSpPr bwMode="auto">
          <a:xfrm>
            <a:off x="1333500" y="7353300"/>
            <a:ext cx="1143000" cy="1727200"/>
            <a:chOff x="0" y="0"/>
            <a:chExt cx="720" cy="1088"/>
          </a:xfrm>
        </p:grpSpPr>
        <p:pic>
          <p:nvPicPr>
            <p:cNvPr id="46126" name="Picture 46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0" y="360"/>
              <a:ext cx="720" cy="728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46127" name="Picture 47"/>
            <p:cNvPicPr>
              <a:picLocks noChangeAspect="1" noChangeArrowheads="1"/>
            </p:cNvPicPr>
            <p:nvPr/>
          </p:nvPicPr>
          <p:blipFill>
            <a:blip r:embed="rId21"/>
            <a:srcRect l="1768" r="1651" b="36320"/>
            <a:stretch>
              <a:fillRect/>
            </a:stretch>
          </p:blipFill>
          <p:spPr bwMode="auto">
            <a:xfrm>
              <a:off x="0" y="0"/>
              <a:ext cx="720" cy="35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171056" name="Rectangle 49"/>
          <p:cNvSpPr>
            <a:spLocks/>
          </p:cNvSpPr>
          <p:nvPr/>
        </p:nvSpPr>
        <p:spPr bwMode="auto">
          <a:xfrm>
            <a:off x="4495800" y="7632700"/>
            <a:ext cx="1892300" cy="49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l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High Contrast Closure</a:t>
            </a:r>
            <a:b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Phase Imaging</a:t>
            </a:r>
          </a:p>
        </p:txBody>
      </p:sp>
      <p:pic>
        <p:nvPicPr>
          <p:cNvPr id="46130" name="Picture 50"/>
          <p:cNvPicPr>
            <a:picLocks noChangeAspect="1" noChangeArrowheads="1"/>
          </p:cNvPicPr>
          <p:nvPr/>
        </p:nvPicPr>
        <p:blipFill>
          <a:blip r:embed="rId22"/>
          <a:srcRect l="17273" t="4272" r="4645" b="16518"/>
          <a:stretch>
            <a:fillRect/>
          </a:stretch>
        </p:blipFill>
        <p:spPr bwMode="auto">
          <a:xfrm>
            <a:off x="5537200" y="8064500"/>
            <a:ext cx="990600" cy="990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46131" name="Picture 51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81300" y="7416800"/>
            <a:ext cx="1270000" cy="1219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63500" dist="63500" dir="270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171059" name="Rectangle 52"/>
          <p:cNvSpPr>
            <a:spLocks/>
          </p:cNvSpPr>
          <p:nvPr/>
        </p:nvSpPr>
        <p:spPr bwMode="auto">
          <a:xfrm>
            <a:off x="2755900" y="7175500"/>
            <a:ext cx="1384300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l"/>
            <a:r>
              <a:rPr lang="en-US" sz="1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Near-IR imaging</a:t>
            </a:r>
          </a:p>
        </p:txBody>
      </p:sp>
    </p:spTree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NIRCam</a:t>
            </a:r>
            <a:endParaRPr lang="en-US" dirty="0" smtClean="0"/>
          </a:p>
        </p:txBody>
      </p:sp>
      <p:pic>
        <p:nvPicPr>
          <p:cNvPr id="17305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800" y="1524000"/>
            <a:ext cx="10820400" cy="781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NIRSpec</a:t>
            </a:r>
            <a:endParaRPr lang="en-US" dirty="0" smtClean="0"/>
          </a:p>
        </p:txBody>
      </p:sp>
      <p:pic>
        <p:nvPicPr>
          <p:cNvPr id="1751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1752600"/>
            <a:ext cx="11506200" cy="755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MIRI</a:t>
            </a:r>
          </a:p>
        </p:txBody>
      </p:sp>
      <p:pic>
        <p:nvPicPr>
          <p:cNvPr id="17613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1600200"/>
            <a:ext cx="11658600" cy="75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FGS/NIRISS</a:t>
            </a:r>
          </a:p>
        </p:txBody>
      </p:sp>
      <p:pic>
        <p:nvPicPr>
          <p:cNvPr id="177155" name="Picture 8" descr="FGS GUIDER SIDE CD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9538" y="6072188"/>
            <a:ext cx="4281487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6" name="Picture 14" descr="FG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4400" y="6019800"/>
            <a:ext cx="3973513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600" y="1752600"/>
            <a:ext cx="116967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1"/>
          <p:cNvSpPr>
            <a:spLocks/>
          </p:cNvSpPr>
          <p:nvPr/>
        </p:nvSpPr>
        <p:spPr bwMode="auto">
          <a:xfrm>
            <a:off x="241300" y="1422400"/>
            <a:ext cx="11849100" cy="7988300"/>
          </a:xfrm>
          <a:prstGeom prst="roundRect">
            <a:avLst>
              <a:gd name="adj" fmla="val 2384"/>
            </a:avLst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3"/>
          <a:srcRect l="1326" t="1947" r="1770" b="1947"/>
          <a:stretch>
            <a:fillRect/>
          </a:stretch>
        </p:blipFill>
        <p:spPr bwMode="auto">
          <a:xfrm>
            <a:off x="393700" y="1562100"/>
            <a:ext cx="11480800" cy="775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Observatory Sensitivity: Imaging</a:t>
            </a:r>
          </a:p>
        </p:txBody>
      </p:sp>
      <p:sp>
        <p:nvSpPr>
          <p:cNvPr id="178181" name="Rectangle 4"/>
          <p:cNvSpPr>
            <a:spLocks/>
          </p:cNvSpPr>
          <p:nvPr/>
        </p:nvSpPr>
        <p:spPr bwMode="auto">
          <a:xfrm>
            <a:off x="8099425" y="3784600"/>
            <a:ext cx="757238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8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MIRI</a:t>
            </a:r>
          </a:p>
        </p:txBody>
      </p:sp>
      <p:sp>
        <p:nvSpPr>
          <p:cNvPr id="178182" name="Rectangle 5"/>
          <p:cNvSpPr>
            <a:spLocks/>
          </p:cNvSpPr>
          <p:nvPr/>
        </p:nvSpPr>
        <p:spPr bwMode="auto">
          <a:xfrm>
            <a:off x="3427413" y="7245350"/>
            <a:ext cx="1300162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666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NIRCam</a:t>
            </a:r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/>
          <a:srcRect l="10928" t="4533" r="40681" b="12354"/>
          <a:stretch>
            <a:fillRect/>
          </a:stretch>
        </p:blipFill>
        <p:spPr bwMode="auto">
          <a:xfrm>
            <a:off x="7935913" y="5816600"/>
            <a:ext cx="4840287" cy="2667000"/>
          </a:xfrm>
          <a:prstGeom prst="rect">
            <a:avLst/>
          </a:prstGeom>
          <a:noFill/>
          <a:ln w="25400" cap="rnd">
            <a:noFill/>
            <a:round/>
            <a:headEnd/>
            <a:tailEnd/>
          </a:ln>
          <a:effectLst>
            <a:outerShdw blurRad="76200" dist="63500" dir="2700000" algn="ctr" rotWithShape="0">
              <a:srgbClr val="000000">
                <a:alpha val="34999"/>
              </a:srgbClr>
            </a:outerShdw>
          </a:effectLst>
        </p:spPr>
      </p:pic>
      <p:sp>
        <p:nvSpPr>
          <p:cNvPr id="178184" name="Rectangle 7"/>
          <p:cNvSpPr>
            <a:spLocks/>
          </p:cNvSpPr>
          <p:nvPr/>
        </p:nvSpPr>
        <p:spPr bwMode="auto">
          <a:xfrm>
            <a:off x="6373813" y="2387600"/>
            <a:ext cx="860425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CCFF6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IRAC</a:t>
            </a:r>
          </a:p>
        </p:txBody>
      </p:sp>
      <p:sp>
        <p:nvSpPr>
          <p:cNvPr id="178185" name="Rectangle 8"/>
          <p:cNvSpPr>
            <a:spLocks/>
          </p:cNvSpPr>
          <p:nvPr/>
        </p:nvSpPr>
        <p:spPr bwMode="auto">
          <a:xfrm>
            <a:off x="3251200" y="2590800"/>
            <a:ext cx="858838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6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IRAC</a:t>
            </a:r>
          </a:p>
        </p:txBody>
      </p:sp>
      <p:sp>
        <p:nvSpPr>
          <p:cNvPr id="178186" name="Rectangle 9"/>
          <p:cNvSpPr>
            <a:spLocks/>
          </p:cNvSpPr>
          <p:nvPr/>
        </p:nvSpPr>
        <p:spPr bwMode="auto">
          <a:xfrm>
            <a:off x="2324100" y="5765800"/>
            <a:ext cx="1450975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8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HST-ACS</a:t>
            </a:r>
          </a:p>
        </p:txBody>
      </p:sp>
      <p:sp>
        <p:nvSpPr>
          <p:cNvPr id="178187" name="Rectangle 10"/>
          <p:cNvSpPr>
            <a:spLocks/>
          </p:cNvSpPr>
          <p:nvPr/>
        </p:nvSpPr>
        <p:spPr bwMode="auto">
          <a:xfrm>
            <a:off x="3990975" y="5588000"/>
            <a:ext cx="1673225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66CC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HST-WFC3</a:t>
            </a:r>
          </a:p>
        </p:txBody>
      </p:sp>
    </p:spTree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JWST: Under Construction</a:t>
            </a:r>
          </a:p>
        </p:txBody>
      </p:sp>
      <p:pic>
        <p:nvPicPr>
          <p:cNvPr id="180227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8700" y="3743325"/>
            <a:ext cx="4559300" cy="317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6278563"/>
            <a:ext cx="1373187" cy="10287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pic>
        <p:nvPicPr>
          <p:cNvPr id="39940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3863" y="1817688"/>
            <a:ext cx="1549400" cy="10795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pic>
        <p:nvPicPr>
          <p:cNvPr id="39941" name="Picture 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69675" y="4725988"/>
            <a:ext cx="1054100" cy="12065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sp>
        <p:nvSpPr>
          <p:cNvPr id="180231" name="Rectangle 6"/>
          <p:cNvSpPr>
            <a:spLocks/>
          </p:cNvSpPr>
          <p:nvPr/>
        </p:nvSpPr>
        <p:spPr bwMode="auto">
          <a:xfrm>
            <a:off x="246063" y="1419225"/>
            <a:ext cx="2452687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Primary Mirror Segments</a:t>
            </a:r>
          </a:p>
        </p:txBody>
      </p:sp>
      <p:sp>
        <p:nvSpPr>
          <p:cNvPr id="180232" name="Rectangle 7"/>
          <p:cNvSpPr>
            <a:spLocks/>
          </p:cNvSpPr>
          <p:nvPr/>
        </p:nvSpPr>
        <p:spPr bwMode="auto">
          <a:xfrm>
            <a:off x="704850" y="7350125"/>
            <a:ext cx="1230313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SM Segment</a:t>
            </a:r>
          </a:p>
        </p:txBody>
      </p:sp>
      <p:sp>
        <p:nvSpPr>
          <p:cNvPr id="180233" name="Rectangle 8"/>
          <p:cNvSpPr>
            <a:spLocks/>
          </p:cNvSpPr>
          <p:nvPr/>
        </p:nvSpPr>
        <p:spPr bwMode="auto">
          <a:xfrm>
            <a:off x="504825" y="8836025"/>
            <a:ext cx="1630363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Membrane Mgmt</a:t>
            </a:r>
          </a:p>
        </p:txBody>
      </p:sp>
      <p:sp>
        <p:nvSpPr>
          <p:cNvPr id="180234" name="Rectangle 9"/>
          <p:cNvSpPr>
            <a:spLocks/>
          </p:cNvSpPr>
          <p:nvPr/>
        </p:nvSpPr>
        <p:spPr bwMode="auto">
          <a:xfrm>
            <a:off x="11282363" y="6080125"/>
            <a:ext cx="14446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Mid-boom Test</a:t>
            </a:r>
          </a:p>
        </p:txBody>
      </p:sp>
      <p:sp>
        <p:nvSpPr>
          <p:cNvPr id="180235" name="Rectangle 10"/>
          <p:cNvSpPr>
            <a:spLocks/>
          </p:cNvSpPr>
          <p:nvPr/>
        </p:nvSpPr>
        <p:spPr bwMode="auto">
          <a:xfrm>
            <a:off x="10950575" y="4276725"/>
            <a:ext cx="1722438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ISIM Flight Bench</a:t>
            </a:r>
          </a:p>
        </p:txBody>
      </p:sp>
      <p:sp>
        <p:nvSpPr>
          <p:cNvPr id="180236" name="Rectangle 11"/>
          <p:cNvSpPr>
            <a:spLocks/>
          </p:cNvSpPr>
          <p:nvPr/>
        </p:nvSpPr>
        <p:spPr bwMode="auto">
          <a:xfrm>
            <a:off x="6726238" y="1482725"/>
            <a:ext cx="2014537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PM Flight Backplane</a:t>
            </a:r>
          </a:p>
        </p:txBody>
      </p:sp>
      <p:sp>
        <p:nvSpPr>
          <p:cNvPr id="180237" name="Rectangle 12"/>
          <p:cNvSpPr>
            <a:spLocks/>
          </p:cNvSpPr>
          <p:nvPr/>
        </p:nvSpPr>
        <p:spPr bwMode="auto">
          <a:xfrm>
            <a:off x="388938" y="3527425"/>
            <a:ext cx="1847850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SMSS Flight Struts</a:t>
            </a:r>
          </a:p>
        </p:txBody>
      </p:sp>
      <p:sp>
        <p:nvSpPr>
          <p:cNvPr id="180238" name="Rectangle 13"/>
          <p:cNvSpPr>
            <a:spLocks/>
          </p:cNvSpPr>
          <p:nvPr/>
        </p:nvSpPr>
        <p:spPr bwMode="auto">
          <a:xfrm>
            <a:off x="717550" y="5927725"/>
            <a:ext cx="1230313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SM Hexapod</a:t>
            </a:r>
          </a:p>
        </p:txBody>
      </p:sp>
      <p:pic>
        <p:nvPicPr>
          <p:cNvPr id="39950" name="Picture 1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47938" y="7974013"/>
            <a:ext cx="1689100" cy="129540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sp>
        <p:nvSpPr>
          <p:cNvPr id="180240" name="Line 15"/>
          <p:cNvSpPr>
            <a:spLocks noChangeShapeType="1"/>
          </p:cNvSpPr>
          <p:nvPr/>
        </p:nvSpPr>
        <p:spPr bwMode="auto">
          <a:xfrm rot="10800000">
            <a:off x="2336800" y="4249738"/>
            <a:ext cx="2286000" cy="206375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41" name="Line 16"/>
          <p:cNvSpPr>
            <a:spLocks noChangeShapeType="1"/>
          </p:cNvSpPr>
          <p:nvPr/>
        </p:nvSpPr>
        <p:spPr bwMode="auto">
          <a:xfrm flipH="1">
            <a:off x="2116138" y="4876800"/>
            <a:ext cx="1871662" cy="422275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42" name="Line 17"/>
          <p:cNvSpPr>
            <a:spLocks noChangeShapeType="1"/>
          </p:cNvSpPr>
          <p:nvPr/>
        </p:nvSpPr>
        <p:spPr bwMode="auto">
          <a:xfrm flipH="1">
            <a:off x="2116138" y="5003800"/>
            <a:ext cx="1897062" cy="1565275"/>
          </a:xfrm>
          <a:prstGeom prst="line">
            <a:avLst/>
          </a:prstGeom>
          <a:noFill/>
          <a:ln w="28575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43" name="Line 18"/>
          <p:cNvSpPr>
            <a:spLocks noChangeShapeType="1"/>
          </p:cNvSpPr>
          <p:nvPr/>
        </p:nvSpPr>
        <p:spPr bwMode="auto">
          <a:xfrm flipH="1">
            <a:off x="2217738" y="6721475"/>
            <a:ext cx="1592262" cy="1404938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44" name="Line 19"/>
          <p:cNvSpPr>
            <a:spLocks noChangeShapeType="1"/>
          </p:cNvSpPr>
          <p:nvPr/>
        </p:nvSpPr>
        <p:spPr bwMode="auto">
          <a:xfrm rot="10800000" flipH="1">
            <a:off x="7759700" y="4808538"/>
            <a:ext cx="3584575" cy="1617662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45" name="Line 20"/>
          <p:cNvSpPr>
            <a:spLocks noChangeShapeType="1"/>
          </p:cNvSpPr>
          <p:nvPr/>
        </p:nvSpPr>
        <p:spPr bwMode="auto">
          <a:xfrm flipH="1">
            <a:off x="3175000" y="6273800"/>
            <a:ext cx="1816100" cy="1692275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46" name="Line 21"/>
          <p:cNvSpPr>
            <a:spLocks noChangeShapeType="1"/>
          </p:cNvSpPr>
          <p:nvPr/>
        </p:nvSpPr>
        <p:spPr bwMode="auto">
          <a:xfrm rot="10800000">
            <a:off x="5451475" y="2979738"/>
            <a:ext cx="390525" cy="1516062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47" name="Line 22"/>
          <p:cNvSpPr>
            <a:spLocks noChangeShapeType="1"/>
          </p:cNvSpPr>
          <p:nvPr/>
        </p:nvSpPr>
        <p:spPr bwMode="auto">
          <a:xfrm rot="10800000" flipH="1">
            <a:off x="6477000" y="2979738"/>
            <a:ext cx="871538" cy="1236662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9" name="Line 23"/>
          <p:cNvSpPr>
            <a:spLocks noChangeShapeType="1"/>
          </p:cNvSpPr>
          <p:nvPr/>
        </p:nvSpPr>
        <p:spPr bwMode="auto">
          <a:xfrm rot="10800000" flipH="1">
            <a:off x="6680200" y="3465513"/>
            <a:ext cx="4089400" cy="1500187"/>
          </a:xfrm>
          <a:prstGeom prst="line">
            <a:avLst/>
          </a:prstGeom>
          <a:noFill/>
          <a:ln w="25400" cap="flat">
            <a:solidFill>
              <a:srgbClr val="800000"/>
            </a:solidFill>
            <a:prstDash val="solid"/>
            <a:miter lim="800000"/>
            <a:headEnd type="stealth" w="lg" len="lg"/>
            <a:tailEnd type="none" w="med" len="med"/>
          </a:ln>
          <a:effectLst>
            <a:outerShdw blurRad="50800" dist="38099" dir="2700000" algn="ctr" rotWithShape="0">
              <a:srgbClr val="808080">
                <a:alpha val="42999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39960" name="Picture 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41950" y="8077200"/>
            <a:ext cx="1193800" cy="1122363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sp>
        <p:nvSpPr>
          <p:cNvPr id="180250" name="Rectangle 25"/>
          <p:cNvSpPr>
            <a:spLocks/>
          </p:cNvSpPr>
          <p:nvPr/>
        </p:nvSpPr>
        <p:spPr bwMode="auto">
          <a:xfrm>
            <a:off x="5172075" y="9255125"/>
            <a:ext cx="1608138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IC&amp;DH  unit ETU</a:t>
            </a:r>
          </a:p>
        </p:txBody>
      </p:sp>
      <p:sp>
        <p:nvSpPr>
          <p:cNvPr id="180251" name="Line 26"/>
          <p:cNvSpPr>
            <a:spLocks noChangeShapeType="1"/>
          </p:cNvSpPr>
          <p:nvPr/>
        </p:nvSpPr>
        <p:spPr bwMode="auto">
          <a:xfrm flipH="1">
            <a:off x="6096000" y="6751638"/>
            <a:ext cx="203200" cy="1290637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52" name="Line 27"/>
          <p:cNvSpPr>
            <a:spLocks noChangeShapeType="1"/>
          </p:cNvSpPr>
          <p:nvPr/>
        </p:nvSpPr>
        <p:spPr bwMode="auto">
          <a:xfrm rot="10800000" flipH="1">
            <a:off x="6146800" y="2878138"/>
            <a:ext cx="4859338" cy="2073275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53" name="Rectangle 28"/>
          <p:cNvSpPr>
            <a:spLocks/>
          </p:cNvSpPr>
          <p:nvPr/>
        </p:nvSpPr>
        <p:spPr bwMode="auto">
          <a:xfrm>
            <a:off x="8909050" y="1482725"/>
            <a:ext cx="1385888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Tertiary Mirror</a:t>
            </a:r>
          </a:p>
        </p:txBody>
      </p:sp>
      <p:sp>
        <p:nvSpPr>
          <p:cNvPr id="180254" name="Rectangle 29"/>
          <p:cNvSpPr>
            <a:spLocks/>
          </p:cNvSpPr>
          <p:nvPr/>
        </p:nvSpPr>
        <p:spPr bwMode="auto">
          <a:xfrm>
            <a:off x="10847388" y="1419225"/>
            <a:ext cx="1951037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Fine Steering Mirror</a:t>
            </a:r>
          </a:p>
        </p:txBody>
      </p:sp>
      <p:sp>
        <p:nvSpPr>
          <p:cNvPr id="180255" name="Rectangle 30"/>
          <p:cNvSpPr>
            <a:spLocks/>
          </p:cNvSpPr>
          <p:nvPr/>
        </p:nvSpPr>
        <p:spPr bwMode="auto">
          <a:xfrm>
            <a:off x="2351088" y="9267825"/>
            <a:ext cx="2103437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Pathfinder Membrane</a:t>
            </a:r>
          </a:p>
        </p:txBody>
      </p:sp>
      <p:pic>
        <p:nvPicPr>
          <p:cNvPr id="39967" name="Picture 31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8000" y="7807325"/>
            <a:ext cx="1612900" cy="1016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sp>
        <p:nvSpPr>
          <p:cNvPr id="180257" name="Line 32"/>
          <p:cNvSpPr>
            <a:spLocks noChangeShapeType="1"/>
          </p:cNvSpPr>
          <p:nvPr/>
        </p:nvSpPr>
        <p:spPr bwMode="auto">
          <a:xfrm rot="10800000" flipH="1">
            <a:off x="6172200" y="2995613"/>
            <a:ext cx="2751138" cy="1955800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69" name="Picture 33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0" y="1816100"/>
            <a:ext cx="1638300" cy="1104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sp>
        <p:nvSpPr>
          <p:cNvPr id="180259" name="Line 34"/>
          <p:cNvSpPr>
            <a:spLocks noChangeShapeType="1"/>
          </p:cNvSpPr>
          <p:nvPr/>
        </p:nvSpPr>
        <p:spPr bwMode="auto">
          <a:xfrm rot="10800000">
            <a:off x="2332038" y="3211513"/>
            <a:ext cx="3065462" cy="1457325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60" name="Rectangle 35"/>
          <p:cNvSpPr>
            <a:spLocks/>
          </p:cNvSpPr>
          <p:nvPr/>
        </p:nvSpPr>
        <p:spPr bwMode="auto">
          <a:xfrm>
            <a:off x="4802188" y="1470025"/>
            <a:ext cx="1766887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Aft Optics System</a:t>
            </a:r>
          </a:p>
        </p:txBody>
      </p:sp>
      <p:pic>
        <p:nvPicPr>
          <p:cNvPr id="39972" name="Picture 36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839200" y="1778000"/>
            <a:ext cx="1803400" cy="1130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pic>
        <p:nvPicPr>
          <p:cNvPr id="39973" name="Picture 37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883900" y="3100388"/>
            <a:ext cx="1727200" cy="1130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pic>
        <p:nvPicPr>
          <p:cNvPr id="39974" name="Picture 38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62250" y="1758950"/>
            <a:ext cx="1600200" cy="1155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pic>
        <p:nvPicPr>
          <p:cNvPr id="39975" name="Picture 39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108450" y="7232650"/>
            <a:ext cx="1689100" cy="711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sp>
        <p:nvSpPr>
          <p:cNvPr id="180265" name="Rectangle 40"/>
          <p:cNvSpPr>
            <a:spLocks/>
          </p:cNvSpPr>
          <p:nvPr/>
        </p:nvSpPr>
        <p:spPr bwMode="auto">
          <a:xfrm>
            <a:off x="4457700" y="7997825"/>
            <a:ext cx="890588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DTA tube</a:t>
            </a:r>
          </a:p>
        </p:txBody>
      </p:sp>
      <p:sp>
        <p:nvSpPr>
          <p:cNvPr id="180266" name="Line 41"/>
          <p:cNvSpPr>
            <a:spLocks noChangeShapeType="1"/>
          </p:cNvSpPr>
          <p:nvPr/>
        </p:nvSpPr>
        <p:spPr bwMode="auto">
          <a:xfrm flipH="1">
            <a:off x="5080000" y="6007100"/>
            <a:ext cx="952500" cy="1155700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67" name="Line 42"/>
          <p:cNvSpPr>
            <a:spLocks noChangeShapeType="1"/>
          </p:cNvSpPr>
          <p:nvPr/>
        </p:nvSpPr>
        <p:spPr bwMode="auto">
          <a:xfrm rot="10800000">
            <a:off x="3690938" y="3013075"/>
            <a:ext cx="1820862" cy="1457325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68" name="Rectangle 43"/>
          <p:cNvSpPr>
            <a:spLocks/>
          </p:cNvSpPr>
          <p:nvPr/>
        </p:nvSpPr>
        <p:spPr bwMode="auto">
          <a:xfrm>
            <a:off x="2871788" y="1457325"/>
            <a:ext cx="175736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Mirror Electronics</a:t>
            </a:r>
          </a:p>
        </p:txBody>
      </p:sp>
      <p:pic>
        <p:nvPicPr>
          <p:cNvPr id="39980" name="Picture 44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960100" y="1733550"/>
            <a:ext cx="1092200" cy="1143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pic>
        <p:nvPicPr>
          <p:cNvPr id="39981" name="Picture 45"/>
          <p:cNvPicPr>
            <a:picLocks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58800" y="1776413"/>
            <a:ext cx="1549400" cy="1485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pic>
        <p:nvPicPr>
          <p:cNvPr id="39982" name="Picture 46"/>
          <p:cNvPicPr>
            <a:picLocks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486900" y="5765800"/>
            <a:ext cx="1257300" cy="965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pic>
        <p:nvPicPr>
          <p:cNvPr id="39983" name="Picture 47"/>
          <p:cNvPicPr>
            <a:picLocks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1176000" y="6940550"/>
            <a:ext cx="1447800" cy="914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pic>
        <p:nvPicPr>
          <p:cNvPr id="39984" name="Picture 48"/>
          <p:cNvPicPr>
            <a:picLocks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1074400" y="8250238"/>
            <a:ext cx="1320800" cy="1016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sp>
        <p:nvSpPr>
          <p:cNvPr id="180274" name="Rectangle 49"/>
          <p:cNvSpPr>
            <a:spLocks/>
          </p:cNvSpPr>
          <p:nvPr/>
        </p:nvSpPr>
        <p:spPr bwMode="auto">
          <a:xfrm>
            <a:off x="9712325" y="6816725"/>
            <a:ext cx="796925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NIRCam</a:t>
            </a:r>
          </a:p>
        </p:txBody>
      </p:sp>
      <p:sp>
        <p:nvSpPr>
          <p:cNvPr id="180275" name="Rectangle 50"/>
          <p:cNvSpPr>
            <a:spLocks/>
          </p:cNvSpPr>
          <p:nvPr/>
        </p:nvSpPr>
        <p:spPr bwMode="auto">
          <a:xfrm>
            <a:off x="11458575" y="7870825"/>
            <a:ext cx="846138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NIRSpec</a:t>
            </a:r>
          </a:p>
        </p:txBody>
      </p:sp>
      <p:sp>
        <p:nvSpPr>
          <p:cNvPr id="180276" name="Rectangle 51"/>
          <p:cNvSpPr>
            <a:spLocks/>
          </p:cNvSpPr>
          <p:nvPr/>
        </p:nvSpPr>
        <p:spPr bwMode="auto">
          <a:xfrm>
            <a:off x="9758363" y="9255125"/>
            <a:ext cx="431800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MIRI</a:t>
            </a:r>
          </a:p>
        </p:txBody>
      </p:sp>
      <p:sp>
        <p:nvSpPr>
          <p:cNvPr id="180277" name="Rectangle 52"/>
          <p:cNvSpPr>
            <a:spLocks/>
          </p:cNvSpPr>
          <p:nvPr/>
        </p:nvSpPr>
        <p:spPr bwMode="auto">
          <a:xfrm>
            <a:off x="11422063" y="9280525"/>
            <a:ext cx="7858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FGS/TFI</a:t>
            </a:r>
          </a:p>
        </p:txBody>
      </p:sp>
      <p:sp>
        <p:nvSpPr>
          <p:cNvPr id="180278" name="Line 53"/>
          <p:cNvSpPr>
            <a:spLocks noChangeShapeType="1"/>
          </p:cNvSpPr>
          <p:nvPr/>
        </p:nvSpPr>
        <p:spPr bwMode="auto">
          <a:xfrm>
            <a:off x="6484938" y="5316538"/>
            <a:ext cx="795337" cy="1912937"/>
          </a:xfrm>
          <a:prstGeom prst="line">
            <a:avLst/>
          </a:prstGeom>
          <a:noFill/>
          <a:ln w="25400">
            <a:solidFill>
              <a:srgbClr val="FFFF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90" name="Picture 54"/>
          <p:cNvPicPr>
            <a:picLocks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347200" y="8366125"/>
            <a:ext cx="1270000" cy="838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sp>
        <p:nvSpPr>
          <p:cNvPr id="180280" name="Line 55"/>
          <p:cNvSpPr>
            <a:spLocks noChangeShapeType="1"/>
          </p:cNvSpPr>
          <p:nvPr/>
        </p:nvSpPr>
        <p:spPr bwMode="auto">
          <a:xfrm>
            <a:off x="7273925" y="7170738"/>
            <a:ext cx="2208213" cy="1176337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oval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81" name="Line 56"/>
          <p:cNvSpPr>
            <a:spLocks noChangeShapeType="1"/>
          </p:cNvSpPr>
          <p:nvPr/>
        </p:nvSpPr>
        <p:spPr bwMode="auto">
          <a:xfrm>
            <a:off x="7256463" y="7178675"/>
            <a:ext cx="3714750" cy="1185863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oval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82" name="Line 57"/>
          <p:cNvSpPr>
            <a:spLocks noChangeShapeType="1"/>
          </p:cNvSpPr>
          <p:nvPr/>
        </p:nvSpPr>
        <p:spPr bwMode="auto">
          <a:xfrm rot="10800000" flipH="1">
            <a:off x="7269163" y="6299200"/>
            <a:ext cx="2093912" cy="863600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oval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83" name="Line 58"/>
          <p:cNvSpPr>
            <a:spLocks noChangeShapeType="1"/>
          </p:cNvSpPr>
          <p:nvPr/>
        </p:nvSpPr>
        <p:spPr bwMode="auto">
          <a:xfrm>
            <a:off x="7270750" y="7194550"/>
            <a:ext cx="3786188" cy="103188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oval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95" name="Picture 59"/>
          <p:cNvPicPr>
            <a:picLocks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985000" y="8135938"/>
            <a:ext cx="1282700" cy="9144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sp>
        <p:nvSpPr>
          <p:cNvPr id="180285" name="Rectangle 60"/>
          <p:cNvSpPr>
            <a:spLocks/>
          </p:cNvSpPr>
          <p:nvPr/>
        </p:nvSpPr>
        <p:spPr bwMode="auto">
          <a:xfrm>
            <a:off x="7319963" y="9115425"/>
            <a:ext cx="455612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HGA</a:t>
            </a:r>
          </a:p>
        </p:txBody>
      </p:sp>
      <p:sp>
        <p:nvSpPr>
          <p:cNvPr id="180286" name="Line 61"/>
          <p:cNvSpPr>
            <a:spLocks noChangeShapeType="1"/>
          </p:cNvSpPr>
          <p:nvPr/>
        </p:nvSpPr>
        <p:spPr bwMode="auto">
          <a:xfrm>
            <a:off x="6502400" y="6756400"/>
            <a:ext cx="1100138" cy="1336675"/>
          </a:xfrm>
          <a:prstGeom prst="line">
            <a:avLst/>
          </a:prstGeom>
          <a:noFill/>
          <a:ln w="25400">
            <a:solidFill>
              <a:srgbClr val="800000"/>
            </a:solidFill>
            <a:miter lim="800000"/>
            <a:headEnd type="stealth" w="lg" len="lg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98" name="Picture 62"/>
          <p:cNvPicPr>
            <a:picLocks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85800" y="4864100"/>
            <a:ext cx="1168400" cy="1016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  <p:pic>
        <p:nvPicPr>
          <p:cNvPr id="39999" name="Picture 63"/>
          <p:cNvPicPr>
            <a:picLocks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87350" y="3822700"/>
            <a:ext cx="1663700" cy="8890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01600" dist="101600" dir="2700000" algn="ctr" rotWithShape="0">
              <a:srgbClr val="000000">
                <a:alpha val="64998"/>
              </a:srgbClr>
            </a:outerShdw>
          </a:effectLst>
        </p:spPr>
      </p:pic>
    </p:spTree>
  </p:cSld>
  <p:clrMapOvr>
    <a:masterClrMapping/>
  </p:clrMapOvr>
  <p:transition spd="med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JWST Summary</a:t>
            </a:r>
          </a:p>
        </p:txBody>
      </p:sp>
      <p:sp>
        <p:nvSpPr>
          <p:cNvPr id="182275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>
              <a:lnSpc>
                <a:spcPct val="140000"/>
              </a:lnSpc>
              <a:buFontTx/>
              <a:buBlip>
                <a:blip r:embed="rId2"/>
              </a:buBlip>
            </a:pPr>
            <a:r>
              <a:rPr lang="en-US"/>
              <a:t>JWST is making excellent technical progress </a:t>
            </a:r>
          </a:p>
          <a:p>
            <a:pPr marL="889000" eaLnBrk="1" hangingPunct="1">
              <a:lnSpc>
                <a:spcPct val="140000"/>
              </a:lnSpc>
              <a:buFontTx/>
              <a:buBlip>
                <a:blip r:embed="rId2"/>
              </a:buBlip>
            </a:pPr>
            <a:endParaRPr lang="en-US"/>
          </a:p>
          <a:p>
            <a:pPr marL="889000" eaLnBrk="1" hangingPunct="1">
              <a:lnSpc>
                <a:spcPct val="140000"/>
              </a:lnSpc>
              <a:buFontTx/>
              <a:buBlip>
                <a:blip r:embed="rId2"/>
              </a:buBlip>
            </a:pPr>
            <a:r>
              <a:rPr lang="en-US"/>
              <a:t>JWST will be the dominant astronomical facility for a decade, and will undertake a broad range of investigations by the astronomical community</a:t>
            </a:r>
          </a:p>
          <a:p>
            <a:pPr marL="1333500" lvl="1" eaLnBrk="1" hangingPunct="1"/>
            <a:r>
              <a:rPr lang="en-US" sz="2000"/>
              <a:t>JWST remains the brilliant advance recommended by the 2000 Decadal Survey</a:t>
            </a:r>
          </a:p>
          <a:p>
            <a:pPr marL="1333500" lvl="1" eaLnBrk="1" hangingPunct="1"/>
            <a:r>
              <a:rPr lang="en-US" sz="2000"/>
              <a:t> JWST science forms the underpins the 2010 Decadal Surveys </a:t>
            </a:r>
          </a:p>
          <a:p>
            <a:pPr marL="1333500" lvl="1" eaLnBrk="1" hangingPunct="1"/>
            <a:r>
              <a:rPr lang="en-US" sz="2000"/>
              <a:t>JWST has the capability to address  new observing opportunities such as exoplanet characterization......</a:t>
            </a:r>
          </a:p>
        </p:txBody>
      </p:sp>
      <p:pic>
        <p:nvPicPr>
          <p:cNvPr id="182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0" y="6400800"/>
            <a:ext cx="9058275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9200" y="2146300"/>
            <a:ext cx="1600200" cy="1062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JWST Science Themes</a:t>
            </a:r>
          </a:p>
        </p:txBody>
      </p:sp>
      <p:pic>
        <p:nvPicPr>
          <p:cNvPr id="140291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5562600"/>
            <a:ext cx="1905000" cy="1905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0292" name="Rectangle 3"/>
          <p:cNvSpPr>
            <a:spLocks/>
          </p:cNvSpPr>
          <p:nvPr/>
        </p:nvSpPr>
        <p:spPr bwMode="auto">
          <a:xfrm>
            <a:off x="1555750" y="4838700"/>
            <a:ext cx="41275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First Light and Re-Ionization</a:t>
            </a:r>
          </a:p>
        </p:txBody>
      </p:sp>
      <p:sp>
        <p:nvSpPr>
          <p:cNvPr id="140293" name="Rectangle 4"/>
          <p:cNvSpPr>
            <a:spLocks/>
          </p:cNvSpPr>
          <p:nvPr/>
        </p:nvSpPr>
        <p:spPr bwMode="auto">
          <a:xfrm>
            <a:off x="7446963" y="4775200"/>
            <a:ext cx="3249612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Assembly of  Galaxies</a:t>
            </a:r>
          </a:p>
        </p:txBody>
      </p:sp>
      <p:sp>
        <p:nvSpPr>
          <p:cNvPr id="140294" name="Rectangle 5"/>
          <p:cNvSpPr>
            <a:spLocks/>
          </p:cNvSpPr>
          <p:nvPr/>
        </p:nvSpPr>
        <p:spPr bwMode="auto">
          <a:xfrm>
            <a:off x="1930400" y="8610600"/>
            <a:ext cx="355282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Birth of stars and </a:t>
            </a:r>
            <a:b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proto-planetary systems</a:t>
            </a:r>
          </a:p>
        </p:txBody>
      </p:sp>
      <p:sp>
        <p:nvSpPr>
          <p:cNvPr id="140295" name="Rectangle 6"/>
          <p:cNvSpPr>
            <a:spLocks/>
          </p:cNvSpPr>
          <p:nvPr/>
        </p:nvSpPr>
        <p:spPr bwMode="auto">
          <a:xfrm>
            <a:off x="7491413" y="8645525"/>
            <a:ext cx="3946525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Planetary systems and the</a:t>
            </a:r>
            <a:b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2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origin of life</a:t>
            </a:r>
          </a:p>
        </p:txBody>
      </p:sp>
      <p:pic>
        <p:nvPicPr>
          <p:cNvPr id="140296" name="Picture 7"/>
          <p:cNvPicPr>
            <a:picLocks noChangeArrowheads="1"/>
          </p:cNvPicPr>
          <p:nvPr/>
        </p:nvPicPr>
        <p:blipFill>
          <a:blip r:embed="rId4">
            <a:lum bright="12000" contrast="-22000"/>
          </a:blip>
          <a:srcRect/>
          <a:stretch>
            <a:fillRect/>
          </a:stretch>
        </p:blipFill>
        <p:spPr bwMode="auto">
          <a:xfrm>
            <a:off x="7493000" y="5638800"/>
            <a:ext cx="39497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7" name="Picture 8"/>
          <p:cNvPicPr>
            <a:picLocks noChangeArrowheads="1"/>
          </p:cNvPicPr>
          <p:nvPr/>
        </p:nvPicPr>
        <p:blipFill>
          <a:blip r:embed="rId5">
            <a:lum bright="20000" contrast="-30000"/>
          </a:blip>
          <a:srcRect/>
          <a:stretch>
            <a:fillRect/>
          </a:stretch>
        </p:blipFill>
        <p:spPr bwMode="auto">
          <a:xfrm>
            <a:off x="1079500" y="1295400"/>
            <a:ext cx="5105400" cy="351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0298" name="Picture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88600" y="7543800"/>
            <a:ext cx="685800" cy="381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0299" name="Rectangle 10"/>
          <p:cNvSpPr>
            <a:spLocks/>
          </p:cNvSpPr>
          <p:nvPr/>
        </p:nvSpPr>
        <p:spPr bwMode="auto">
          <a:xfrm>
            <a:off x="8831263" y="5867400"/>
            <a:ext cx="6492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GL146</a:t>
            </a:r>
          </a:p>
        </p:txBody>
      </p:sp>
      <p:pic>
        <p:nvPicPr>
          <p:cNvPr id="140300" name="Picture 11"/>
          <p:cNvPicPr>
            <a:picLocks noChangeArrowheads="1"/>
          </p:cNvPicPr>
          <p:nvPr/>
        </p:nvPicPr>
        <p:blipFill>
          <a:blip r:embed="rId7"/>
          <a:srcRect l="5357" t="6688" r="5356" b="13055"/>
          <a:stretch>
            <a:fillRect/>
          </a:stretch>
        </p:blipFill>
        <p:spPr bwMode="auto">
          <a:xfrm>
            <a:off x="9613900" y="1524000"/>
            <a:ext cx="2222500" cy="16002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0301" name="Picture 12"/>
          <p:cNvPicPr>
            <a:picLocks noChangeArrowheads="1"/>
          </p:cNvPicPr>
          <p:nvPr/>
        </p:nvPicPr>
        <p:blipFill>
          <a:blip r:embed="rId8">
            <a:lum bright="28000" contrast="-40000"/>
          </a:blip>
          <a:srcRect/>
          <a:stretch>
            <a:fillRect/>
          </a:stretch>
        </p:blipFill>
        <p:spPr bwMode="auto">
          <a:xfrm>
            <a:off x="7569200" y="2667000"/>
            <a:ext cx="2641600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0302" name="Picture 13"/>
          <p:cNvPicPr>
            <a:picLocks noChangeArrowheads="1"/>
          </p:cNvPicPr>
          <p:nvPr/>
        </p:nvPicPr>
        <p:blipFill>
          <a:blip r:embed="rId9"/>
          <a:srcRect t="5087" b="26666"/>
          <a:stretch>
            <a:fillRect/>
          </a:stretch>
        </p:blipFill>
        <p:spPr bwMode="auto">
          <a:xfrm>
            <a:off x="1778000" y="6400800"/>
            <a:ext cx="2590800" cy="20367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0303" name="Rectangle 14"/>
          <p:cNvSpPr>
            <a:spLocks/>
          </p:cNvSpPr>
          <p:nvPr/>
        </p:nvSpPr>
        <p:spPr bwMode="auto">
          <a:xfrm>
            <a:off x="4217988" y="5638800"/>
            <a:ext cx="711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HH-30</a:t>
            </a:r>
          </a:p>
        </p:txBody>
      </p:sp>
      <p:sp>
        <p:nvSpPr>
          <p:cNvPr id="140304" name="Rectangle 15"/>
          <p:cNvSpPr>
            <a:spLocks/>
          </p:cNvSpPr>
          <p:nvPr/>
        </p:nvSpPr>
        <p:spPr bwMode="auto">
          <a:xfrm>
            <a:off x="1897063" y="6553200"/>
            <a:ext cx="5207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M-16</a:t>
            </a:r>
          </a:p>
        </p:txBody>
      </p:sp>
      <p:sp>
        <p:nvSpPr>
          <p:cNvPr id="140305" name="Rectangle 16"/>
          <p:cNvSpPr>
            <a:spLocks/>
          </p:cNvSpPr>
          <p:nvPr/>
        </p:nvSpPr>
        <p:spPr bwMode="auto">
          <a:xfrm>
            <a:off x="7721600" y="4191000"/>
            <a:ext cx="1460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HST-UDF</a:t>
            </a:r>
          </a:p>
        </p:txBody>
      </p:sp>
      <p:sp>
        <p:nvSpPr>
          <p:cNvPr id="140306" name="Rectangle 17"/>
          <p:cNvSpPr>
            <a:spLocks/>
          </p:cNvSpPr>
          <p:nvPr/>
        </p:nvSpPr>
        <p:spPr bwMode="auto">
          <a:xfrm>
            <a:off x="11075988" y="1600200"/>
            <a:ext cx="711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M81</a:t>
            </a:r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First Light with JWST</a:t>
            </a:r>
          </a:p>
        </p:txBody>
      </p:sp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2">
            <a:lum bright="14000" contrast="28000"/>
          </a:blip>
          <a:srcRect/>
          <a:stretch>
            <a:fillRect/>
          </a:stretch>
        </p:blipFill>
        <p:spPr bwMode="auto">
          <a:xfrm>
            <a:off x="173038" y="2443163"/>
            <a:ext cx="12303125" cy="637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First Light and Re-Ionization</a:t>
            </a:r>
          </a:p>
        </p:txBody>
      </p:sp>
      <p:sp>
        <p:nvSpPr>
          <p:cNvPr id="143363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>
              <a:buFontTx/>
              <a:buBlip>
                <a:blip r:embed="rId2"/>
              </a:buBlip>
            </a:pPr>
            <a:r>
              <a:rPr lang="en-US" sz="2800"/>
              <a:t>What is First Light?</a:t>
            </a:r>
          </a:p>
          <a:p>
            <a:pPr marL="1333500" lvl="1" eaLnBrk="1" hangingPunct="1"/>
            <a:r>
              <a:rPr lang="en-US" sz="2800"/>
              <a:t>Typically, first light is defined as the appearance of the first galaxies or super-star clusters </a:t>
            </a:r>
          </a:p>
          <a:p>
            <a:pPr marL="889000" eaLnBrk="1" hangingPunct="1">
              <a:buFontTx/>
              <a:buBlip>
                <a:blip r:embed="rId2"/>
              </a:buBlip>
            </a:pPr>
            <a:endParaRPr lang="en-US" sz="2800"/>
          </a:p>
          <a:p>
            <a:pPr marL="889000" eaLnBrk="1" hangingPunct="1">
              <a:buFontTx/>
              <a:buBlip>
                <a:blip r:embed="rId2"/>
              </a:buBlip>
            </a:pPr>
            <a:endParaRPr lang="en-US" sz="2800"/>
          </a:p>
          <a:p>
            <a:pPr marL="889000" eaLnBrk="1" hangingPunct="1">
              <a:buFontTx/>
              <a:buBlip>
                <a:blip r:embed="rId2"/>
              </a:buBlip>
            </a:pPr>
            <a:r>
              <a:rPr lang="en-US" sz="2800"/>
              <a:t>How do we know we have seen first light</a:t>
            </a:r>
          </a:p>
          <a:p>
            <a:pPr marL="1333500" lvl="1" eaLnBrk="1" hangingPunct="1"/>
            <a:r>
              <a:rPr lang="en-US" sz="2800"/>
              <a:t>Luminosity function evolution</a:t>
            </a:r>
          </a:p>
          <a:p>
            <a:pPr marL="1333500" lvl="1" eaLnBrk="1" hangingPunct="1"/>
            <a:r>
              <a:rPr lang="en-US" sz="2800"/>
              <a:t>Metallicity: First light galaxies should  </a:t>
            </a:r>
            <a:br>
              <a:rPr lang="en-US" sz="2800"/>
            </a:br>
            <a:r>
              <a:rPr lang="en-US" sz="2800"/>
              <a:t>have lowest metallicity</a:t>
            </a:r>
          </a:p>
          <a:p>
            <a:pPr marL="1333500" lvl="1" eaLnBrk="1" hangingPunct="1"/>
            <a:r>
              <a:rPr lang="en-US" sz="2800"/>
              <a:t>Supernovae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200" y="3400425"/>
            <a:ext cx="2219325" cy="1244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27000" dist="1269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9625" y="3403600"/>
            <a:ext cx="2222500" cy="1244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27000" dist="1269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0400" y="3400425"/>
            <a:ext cx="2211388" cy="1244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127000" dist="126999" dir="27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143367" name="Picture 6"/>
          <p:cNvPicPr>
            <a:picLocks noChangeAspect="1" noChangeArrowheads="1"/>
          </p:cNvPicPr>
          <p:nvPr/>
        </p:nvPicPr>
        <p:blipFill>
          <a:blip r:embed="rId6">
            <a:lum bright="-14000" contrast="-28000"/>
          </a:blip>
          <a:srcRect l="68253"/>
          <a:stretch>
            <a:fillRect/>
          </a:stretch>
        </p:blipFill>
        <p:spPr bwMode="auto">
          <a:xfrm>
            <a:off x="9271000" y="3479800"/>
            <a:ext cx="2865438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368" name="Rectangle 7"/>
          <p:cNvSpPr>
            <a:spLocks/>
          </p:cNvSpPr>
          <p:nvPr/>
        </p:nvSpPr>
        <p:spPr bwMode="auto">
          <a:xfrm>
            <a:off x="9410700" y="2997200"/>
            <a:ext cx="258445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Candidate Z~10 galaxy</a:t>
            </a:r>
          </a:p>
        </p:txBody>
      </p:sp>
      <p:sp>
        <p:nvSpPr>
          <p:cNvPr id="143369" name="Rectangle 8"/>
          <p:cNvSpPr>
            <a:spLocks/>
          </p:cNvSpPr>
          <p:nvPr/>
        </p:nvSpPr>
        <p:spPr bwMode="auto">
          <a:xfrm>
            <a:off x="9432925" y="8921750"/>
            <a:ext cx="2274888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Bouwens et al. 2011</a:t>
            </a:r>
          </a:p>
        </p:txBody>
      </p:sp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Assembly of Galaxies</a:t>
            </a:r>
          </a:p>
        </p:txBody>
      </p:sp>
      <p:sp>
        <p:nvSpPr>
          <p:cNvPr id="144387" name="Rectangle 2"/>
          <p:cNvSpPr>
            <a:spLocks noChangeArrowheads="1"/>
          </p:cNvSpPr>
          <p:nvPr>
            <p:ph type="body" idx="1"/>
          </p:nvPr>
        </p:nvSpPr>
        <p:spPr>
          <a:xfrm>
            <a:off x="393700" y="1573213"/>
            <a:ext cx="12001500" cy="8102600"/>
          </a:xfrm>
        </p:spPr>
        <p:txBody>
          <a:bodyPr/>
          <a:lstStyle/>
          <a:p>
            <a:pPr marL="889000" eaLnBrk="1" hangingPunct="1">
              <a:buFontTx/>
              <a:buBlip>
                <a:blip r:embed="rId2"/>
              </a:buBlip>
            </a:pPr>
            <a:r>
              <a:rPr lang="en-US" sz="2800"/>
              <a:t>Assembly of Galaxies: Determine how galaxies and the dark matter, gas, stars, metals, morphological structures, and active nuclei within them evolved from the epoch of reionization to the present day.</a:t>
            </a:r>
          </a:p>
          <a:p>
            <a:pPr marL="1333500" lvl="1" eaLnBrk="1" hangingPunct="1">
              <a:spcBef>
                <a:spcPts val="1200"/>
              </a:spcBef>
            </a:pPr>
            <a:r>
              <a:rPr lang="en-US" sz="2800"/>
              <a:t>Where were stars in the Hubble Sequence Galaxies formed, when did luminous quiescent galaxies appear?</a:t>
            </a:r>
          </a:p>
          <a:p>
            <a:pPr marL="1333500" lvl="1" eaLnBrk="1" hangingPunct="1">
              <a:spcBef>
                <a:spcPts val="1200"/>
              </a:spcBef>
            </a:pPr>
            <a:r>
              <a:rPr lang="en-US" sz="2800"/>
              <a:t>Where and When are the Heavy Elements Produced and to What Extent do Galaxies Exchange Material with the Intergalactic Medium? </a:t>
            </a:r>
          </a:p>
          <a:p>
            <a:pPr marL="1333500" lvl="1" eaLnBrk="1" hangingPunct="1">
              <a:spcBef>
                <a:spcPts val="1200"/>
              </a:spcBef>
            </a:pPr>
            <a:r>
              <a:rPr lang="en-US" sz="2800"/>
              <a:t>What is the relation between the Evolution of </a:t>
            </a:r>
            <a:br>
              <a:rPr lang="en-US" sz="2800"/>
            </a:br>
            <a:r>
              <a:rPr lang="en-US" sz="2800"/>
              <a:t>Galaxies and the Growth and development of </a:t>
            </a:r>
            <a:br>
              <a:rPr lang="en-US" sz="2800"/>
            </a:br>
            <a:r>
              <a:rPr lang="en-US" sz="2800"/>
              <a:t>Black Holes in their nuclei?</a:t>
            </a:r>
          </a:p>
        </p:txBody>
      </p:sp>
      <p:pic>
        <p:nvPicPr>
          <p:cNvPr id="144388" name="Picture 3"/>
          <p:cNvPicPr>
            <a:picLocks noChangeAspect="1" noChangeArrowheads="1"/>
          </p:cNvPicPr>
          <p:nvPr/>
        </p:nvPicPr>
        <p:blipFill>
          <a:blip r:embed="rId3">
            <a:lum bright="-16000" contrast="-32000"/>
          </a:blip>
          <a:srcRect/>
          <a:stretch>
            <a:fillRect/>
          </a:stretch>
        </p:blipFill>
        <p:spPr bwMode="auto">
          <a:xfrm>
            <a:off x="9626600" y="6477000"/>
            <a:ext cx="3251200" cy="27860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4389" name="Picture 4"/>
          <p:cNvPicPr>
            <a:picLocks noChangeArrowheads="1"/>
          </p:cNvPicPr>
          <p:nvPr/>
        </p:nvPicPr>
        <p:blipFill>
          <a:blip r:embed="rId4"/>
          <a:srcRect l="3616" t="3616" r="3458" b="3458"/>
          <a:stretch>
            <a:fillRect/>
          </a:stretch>
        </p:blipFill>
        <p:spPr bwMode="auto">
          <a:xfrm>
            <a:off x="5932488" y="7513638"/>
            <a:ext cx="938212" cy="9382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4390" name="Picture 5"/>
          <p:cNvPicPr>
            <a:picLocks noChangeArrowheads="1"/>
          </p:cNvPicPr>
          <p:nvPr/>
        </p:nvPicPr>
        <p:blipFill>
          <a:blip r:embed="rId5"/>
          <a:srcRect l="6990" t="6990" r="6837" b="6837"/>
          <a:stretch>
            <a:fillRect/>
          </a:stretch>
        </p:blipFill>
        <p:spPr bwMode="auto">
          <a:xfrm>
            <a:off x="4937125" y="7529513"/>
            <a:ext cx="900113" cy="9001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4391" name="Picture 6"/>
          <p:cNvPicPr>
            <a:picLocks noChangeArrowheads="1"/>
          </p:cNvPicPr>
          <p:nvPr/>
        </p:nvPicPr>
        <p:blipFill>
          <a:blip r:embed="rId6"/>
          <a:srcRect l="6979" t="6979" r="6828" b="6828"/>
          <a:stretch>
            <a:fillRect/>
          </a:stretch>
        </p:blipFill>
        <p:spPr bwMode="auto">
          <a:xfrm>
            <a:off x="3946525" y="7527925"/>
            <a:ext cx="901700" cy="9017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4392" name="Picture 7"/>
          <p:cNvPicPr>
            <a:picLocks noChangeArrowheads="1"/>
          </p:cNvPicPr>
          <p:nvPr/>
        </p:nvPicPr>
        <p:blipFill>
          <a:blip r:embed="rId7"/>
          <a:srcRect l="6979" t="6979" r="6828" b="6828"/>
          <a:stretch>
            <a:fillRect/>
          </a:stretch>
        </p:blipFill>
        <p:spPr bwMode="auto">
          <a:xfrm>
            <a:off x="2955925" y="7531100"/>
            <a:ext cx="901700" cy="9017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4393" name="Picture 8"/>
          <p:cNvPicPr>
            <a:picLocks noChangeArrowheads="1"/>
          </p:cNvPicPr>
          <p:nvPr/>
        </p:nvPicPr>
        <p:blipFill>
          <a:blip r:embed="rId8"/>
          <a:srcRect l="6979" t="6979" r="6828" b="6828"/>
          <a:stretch>
            <a:fillRect/>
          </a:stretch>
        </p:blipFill>
        <p:spPr bwMode="auto">
          <a:xfrm>
            <a:off x="1976438" y="7532688"/>
            <a:ext cx="901700" cy="9017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4394" name="Rectangle 9"/>
          <p:cNvSpPr>
            <a:spLocks/>
          </p:cNvSpPr>
          <p:nvPr/>
        </p:nvSpPr>
        <p:spPr bwMode="auto">
          <a:xfrm>
            <a:off x="5978525" y="8491538"/>
            <a:ext cx="9286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l"/>
            <a:r>
              <a:rPr lang="en-US" sz="1800" b="1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5.8 Gyr</a:t>
            </a:r>
          </a:p>
        </p:txBody>
      </p:sp>
      <p:sp>
        <p:nvSpPr>
          <p:cNvPr id="144395" name="Rectangle 10"/>
          <p:cNvSpPr>
            <a:spLocks/>
          </p:cNvSpPr>
          <p:nvPr/>
        </p:nvSpPr>
        <p:spPr bwMode="auto">
          <a:xfrm>
            <a:off x="4924425" y="8489950"/>
            <a:ext cx="9286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l"/>
            <a:r>
              <a:rPr lang="en-US" sz="1800" b="1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3.3 Gyr</a:t>
            </a:r>
          </a:p>
        </p:txBody>
      </p:sp>
      <p:sp>
        <p:nvSpPr>
          <p:cNvPr id="144396" name="Rectangle 11"/>
          <p:cNvSpPr>
            <a:spLocks/>
          </p:cNvSpPr>
          <p:nvPr/>
        </p:nvSpPr>
        <p:spPr bwMode="auto">
          <a:xfrm>
            <a:off x="3908425" y="8496300"/>
            <a:ext cx="9286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l"/>
            <a:r>
              <a:rPr lang="en-US" sz="1800" b="1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2.2 Gyr</a:t>
            </a:r>
          </a:p>
        </p:txBody>
      </p:sp>
      <p:sp>
        <p:nvSpPr>
          <p:cNvPr id="144397" name="Rectangle 12"/>
          <p:cNvSpPr>
            <a:spLocks/>
          </p:cNvSpPr>
          <p:nvPr/>
        </p:nvSpPr>
        <p:spPr bwMode="auto">
          <a:xfrm>
            <a:off x="2892425" y="8496300"/>
            <a:ext cx="9286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l"/>
            <a:r>
              <a:rPr lang="en-US" sz="1800" b="1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1.8 Gyr</a:t>
            </a:r>
          </a:p>
        </p:txBody>
      </p:sp>
      <p:sp>
        <p:nvSpPr>
          <p:cNvPr id="144398" name="Rectangle 13"/>
          <p:cNvSpPr>
            <a:spLocks/>
          </p:cNvSpPr>
          <p:nvPr/>
        </p:nvSpPr>
        <p:spPr bwMode="auto">
          <a:xfrm>
            <a:off x="1873250" y="8499475"/>
            <a:ext cx="9286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l"/>
            <a:r>
              <a:rPr lang="en-US" sz="180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1.0 Gyr</a:t>
            </a:r>
          </a:p>
        </p:txBody>
      </p:sp>
    </p:spTree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Birth of stars and Proto-Planetary Systems</a:t>
            </a:r>
          </a:p>
        </p:txBody>
      </p:sp>
      <p:pic>
        <p:nvPicPr>
          <p:cNvPr id="145411" name="Picture 2"/>
          <p:cNvPicPr>
            <a:picLocks noChangeAspect="1" noChangeArrowheads="1"/>
          </p:cNvPicPr>
          <p:nvPr/>
        </p:nvPicPr>
        <p:blipFill>
          <a:blip r:embed="rId2">
            <a:lum bright="-12000" contrast="-34000"/>
          </a:blip>
          <a:srcRect l="2165" t="1659" r="3833" b="19916"/>
          <a:stretch>
            <a:fillRect/>
          </a:stretch>
        </p:blipFill>
        <p:spPr bwMode="auto">
          <a:xfrm>
            <a:off x="520700" y="1790700"/>
            <a:ext cx="2387600" cy="240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5412" name="Picture 3"/>
          <p:cNvPicPr>
            <a:picLocks noChangeAspect="1" noChangeArrowheads="1"/>
          </p:cNvPicPr>
          <p:nvPr/>
        </p:nvPicPr>
        <p:blipFill>
          <a:blip r:embed="rId3">
            <a:lum bright="-12000" contrast="-34000"/>
          </a:blip>
          <a:srcRect l="3000" t="2083" r="3000" b="19167"/>
          <a:stretch>
            <a:fillRect/>
          </a:stretch>
        </p:blipFill>
        <p:spPr bwMode="auto">
          <a:xfrm>
            <a:off x="520700" y="4330700"/>
            <a:ext cx="2387600" cy="240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5413" name="Rectangle 4"/>
          <p:cNvSpPr>
            <a:spLocks/>
          </p:cNvSpPr>
          <p:nvPr/>
        </p:nvSpPr>
        <p:spPr bwMode="auto">
          <a:xfrm>
            <a:off x="1058863" y="6699250"/>
            <a:ext cx="13081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Barnard 68</a:t>
            </a:r>
          </a:p>
        </p:txBody>
      </p:sp>
      <p:sp>
        <p:nvSpPr>
          <p:cNvPr id="145414" name="Rectangle 5"/>
          <p:cNvSpPr>
            <a:spLocks/>
          </p:cNvSpPr>
          <p:nvPr/>
        </p:nvSpPr>
        <p:spPr bwMode="auto">
          <a:xfrm>
            <a:off x="3467100" y="1625600"/>
            <a:ext cx="11188700" cy="420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lnSpc>
                <a:spcPct val="130000"/>
              </a:lnSpc>
              <a:buSzPct val="100000"/>
              <a:buFont typeface="Zapf Dingbats" charset="2"/>
              <a:buChar char="➡"/>
            </a:pPr>
            <a:r>
              <a:rPr lang="en-US" sz="1200">
                <a:solidFill>
                  <a:schemeClr val="tx1"/>
                </a:solidFill>
              </a:rPr>
              <a:t> How do protostellar clouds collapse? </a:t>
            </a:r>
          </a:p>
          <a:p>
            <a:pPr algn="l"/>
            <a:r>
              <a:rPr lang="en-US" sz="1200">
                <a:solidFill>
                  <a:schemeClr val="tx1"/>
                </a:solidFill>
              </a:rPr>
              <a:t> What is the early evolution of protostars? </a:t>
            </a:r>
          </a:p>
          <a:p>
            <a:pPr algn="l"/>
            <a:r>
              <a:rPr lang="en-US" sz="1200">
                <a:solidFill>
                  <a:schemeClr val="tx1"/>
                </a:solidFill>
              </a:rPr>
              <a:t> How do massive stars form and affect their </a:t>
            </a:r>
            <a:br>
              <a:rPr lang="en-US" sz="120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</a:rPr>
              <a:t>    environment?</a:t>
            </a:r>
          </a:p>
          <a:p>
            <a:pPr algn="l"/>
            <a:r>
              <a:rPr lang="en-US" sz="1200">
                <a:solidFill>
                  <a:schemeClr val="tx1"/>
                </a:solidFill>
              </a:rPr>
              <a:t>How do protoplanetary systems form?</a:t>
            </a:r>
          </a:p>
          <a:p>
            <a:pPr algn="l"/>
            <a:r>
              <a:rPr lang="en-US" sz="1200">
                <a:solidFill>
                  <a:schemeClr val="tx1"/>
                </a:solidFill>
              </a:rPr>
              <a:t> What are the life cycles of gas and dust?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9400" y="5803900"/>
            <a:ext cx="6191250" cy="37465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  <a:effectLst>
            <a:outerShdw blurRad="101600" dist="76199" dir="2700000" algn="ctr" rotWithShape="0">
              <a:srgbClr val="000000">
                <a:alpha val="42999"/>
              </a:srgb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149600" y="1371600"/>
            <a:ext cx="9855200" cy="426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50800" bIns="50800">
            <a:prstTxWarp prst="textNoShape">
              <a:avLst/>
            </a:prstTxWarp>
          </a:bodyPr>
          <a:lstStyle/>
          <a:p>
            <a:pPr marL="889000" indent="-571500" algn="l">
              <a:spcBef>
                <a:spcPts val="2400"/>
              </a:spcBef>
              <a:buSzPct val="93000"/>
              <a:buFontTx/>
              <a:buBlip>
                <a:blip r:embed="rId5"/>
              </a:buBlip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rPr>
              <a:t> How do </a:t>
            </a:r>
            <a:r>
              <a:rPr lang="en-US" sz="2800" b="1" kern="0" dirty="0" err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rPr>
              <a:t>protostellar</a:t>
            </a:r>
            <a:r>
              <a:rPr lang="en-US" sz="2800" b="1" kern="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rPr>
              <a:t> clouds collapse? </a:t>
            </a:r>
          </a:p>
          <a:p>
            <a:pPr marL="889000" indent="-571500" algn="l">
              <a:spcBef>
                <a:spcPts val="2400"/>
              </a:spcBef>
              <a:buSzPct val="93000"/>
              <a:buFontTx/>
              <a:buBlip>
                <a:blip r:embed="rId5"/>
              </a:buBlip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rPr>
              <a:t> What is the early evolution of </a:t>
            </a:r>
            <a:r>
              <a:rPr lang="en-US" sz="2800" b="1" kern="0" dirty="0" err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rPr>
              <a:t>protostars</a:t>
            </a:r>
            <a:r>
              <a:rPr lang="en-US" sz="2800" b="1" kern="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rPr>
              <a:t>? </a:t>
            </a:r>
          </a:p>
          <a:p>
            <a:pPr marL="889000" indent="-571500" algn="l">
              <a:spcBef>
                <a:spcPts val="2400"/>
              </a:spcBef>
              <a:buSzPct val="93000"/>
              <a:buFontTx/>
              <a:buBlip>
                <a:blip r:embed="rId5"/>
              </a:buBlip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rPr>
              <a:t> How do massive stars form and affect their     environment?</a:t>
            </a:r>
          </a:p>
          <a:p>
            <a:pPr marL="889000" indent="-571500" algn="l">
              <a:spcBef>
                <a:spcPts val="2400"/>
              </a:spcBef>
              <a:buSzPct val="93000"/>
              <a:buFontTx/>
              <a:buBlip>
                <a:blip r:embed="rId5"/>
              </a:buBlip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rPr>
              <a:t>How do </a:t>
            </a:r>
            <a:r>
              <a:rPr lang="en-US" sz="2800" b="1" kern="0" dirty="0" err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rPr>
              <a:t>protoplanetary</a:t>
            </a:r>
            <a:r>
              <a:rPr lang="en-US" sz="2800" b="1" kern="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rPr>
              <a:t> systems form?</a:t>
            </a:r>
          </a:p>
          <a:p>
            <a:pPr marL="889000" indent="-571500" algn="l">
              <a:spcBef>
                <a:spcPts val="2400"/>
              </a:spcBef>
              <a:buSzPct val="93000"/>
              <a:buFontTx/>
              <a:buBlip>
                <a:blip r:embed="rId5"/>
              </a:buBlip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 charset="0"/>
              </a:rPr>
              <a:t> What are the life cycles of gas and dust?</a:t>
            </a:r>
            <a:endParaRPr lang="en-US" sz="2200" b="1" kern="0" dirty="0">
              <a:solidFill>
                <a:srgbClr val="000000"/>
              </a:solidFill>
              <a:latin typeface="+mn-lt"/>
              <a:ea typeface="+mn-ea"/>
              <a:cs typeface="+mn-cs"/>
              <a:sym typeface="Helvetica" charset="0"/>
            </a:endParaRPr>
          </a:p>
        </p:txBody>
      </p:sp>
    </p:spTree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/>
              <a:t>Planetary Systems &amp; Origins of Life (PSOL)</a:t>
            </a:r>
          </a:p>
        </p:txBody>
      </p:sp>
      <p:sp>
        <p:nvSpPr>
          <p:cNvPr id="146435" name="Rectangle 2"/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889000" eaLnBrk="1" hangingPunct="1">
              <a:buFontTx/>
              <a:buBlip>
                <a:blip r:embed="rId2"/>
              </a:buBlip>
            </a:pPr>
            <a:r>
              <a:rPr lang="en-US" sz="2800"/>
              <a:t>Planetary Systems and the Origins of Life: To determine the physical and chemical properties of planetary systems including our  own, and to investigate the potential for the origins of life in those systems</a:t>
            </a:r>
          </a:p>
          <a:p>
            <a:pPr marL="1778000" lvl="2" eaLnBrk="1" hangingPunct="1"/>
            <a:r>
              <a:rPr lang="en-US" sz="2200"/>
              <a:t>How Do Planets and Brown Dwarfs Form?</a:t>
            </a:r>
          </a:p>
          <a:p>
            <a:pPr marL="1778000" lvl="2" eaLnBrk="1" hangingPunct="1"/>
            <a:r>
              <a:rPr lang="en-US" sz="2200"/>
              <a:t>How Common are Giant Planets and what is their orbital distribution?</a:t>
            </a:r>
          </a:p>
          <a:p>
            <a:pPr marL="1778000" lvl="2" eaLnBrk="1" hangingPunct="1"/>
            <a:r>
              <a:rPr lang="en-US" sz="2200"/>
              <a:t>How Do Giant Planets affect the formation of Terrestrial Planets?</a:t>
            </a:r>
          </a:p>
        </p:txBody>
      </p:sp>
      <p:grpSp>
        <p:nvGrpSpPr>
          <p:cNvPr id="146436" name="Group 10"/>
          <p:cNvGrpSpPr>
            <a:grpSpLocks/>
          </p:cNvGrpSpPr>
          <p:nvPr/>
        </p:nvGrpSpPr>
        <p:grpSpPr bwMode="auto">
          <a:xfrm>
            <a:off x="-127000" y="6530975"/>
            <a:ext cx="6488113" cy="2754313"/>
            <a:chOff x="0" y="0"/>
            <a:chExt cx="4088" cy="1734"/>
          </a:xfrm>
        </p:grpSpPr>
        <p:grpSp>
          <p:nvGrpSpPr>
            <p:cNvPr id="146441" name="Group 6"/>
            <p:cNvGrpSpPr>
              <a:grpSpLocks/>
            </p:cNvGrpSpPr>
            <p:nvPr/>
          </p:nvGrpSpPr>
          <p:grpSpPr bwMode="auto">
            <a:xfrm>
              <a:off x="379" y="0"/>
              <a:ext cx="3136" cy="1432"/>
              <a:chOff x="0" y="0"/>
              <a:chExt cx="3136" cy="1432"/>
            </a:xfrm>
          </p:grpSpPr>
          <p:pic>
            <p:nvPicPr>
              <p:cNvPr id="146445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 r="56586"/>
              <a:stretch>
                <a:fillRect/>
              </a:stretch>
            </p:blipFill>
            <p:spPr bwMode="auto">
              <a:xfrm>
                <a:off x="2461" y="0"/>
                <a:ext cx="675" cy="1425"/>
              </a:xfrm>
              <a:prstGeom prst="rect">
                <a:avLst/>
              </a:prstGeom>
              <a:noFill/>
              <a:ln w="12700">
                <a:solidFill>
                  <a:srgbClr val="00FFFF"/>
                </a:solidFill>
                <a:miter lim="800000"/>
                <a:headEnd/>
                <a:tailEnd/>
              </a:ln>
            </p:spPr>
          </p:pic>
          <p:pic>
            <p:nvPicPr>
              <p:cNvPr id="146446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 l="41949"/>
              <a:stretch>
                <a:fillRect/>
              </a:stretch>
            </p:blipFill>
            <p:spPr bwMode="auto">
              <a:xfrm>
                <a:off x="0" y="0"/>
                <a:ext cx="902" cy="1425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146447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 l="14792" r="14201"/>
              <a:stretch>
                <a:fillRect/>
              </a:stretch>
            </p:blipFill>
            <p:spPr bwMode="auto">
              <a:xfrm>
                <a:off x="1276" y="0"/>
                <a:ext cx="910" cy="1425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146442" name="Rectangle 7"/>
            <p:cNvSpPr>
              <a:spLocks/>
            </p:cNvSpPr>
            <p:nvPr/>
          </p:nvSpPr>
          <p:spPr bwMode="auto">
            <a:xfrm>
              <a:off x="0" y="1335"/>
              <a:ext cx="1755" cy="3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Spitzer (24 μm) </a:t>
              </a:r>
            </a:p>
          </p:txBody>
        </p:sp>
        <p:sp>
          <p:nvSpPr>
            <p:cNvPr id="146443" name="Rectangle 8"/>
            <p:cNvSpPr>
              <a:spLocks/>
            </p:cNvSpPr>
            <p:nvPr/>
          </p:nvSpPr>
          <p:spPr bwMode="auto">
            <a:xfrm>
              <a:off x="1362" y="1356"/>
              <a:ext cx="1492" cy="3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ACS (Visible) </a:t>
              </a:r>
            </a:p>
          </p:txBody>
        </p:sp>
        <p:sp>
          <p:nvSpPr>
            <p:cNvPr id="146444" name="Rectangle 9"/>
            <p:cNvSpPr>
              <a:spLocks/>
            </p:cNvSpPr>
            <p:nvPr/>
          </p:nvSpPr>
          <p:spPr bwMode="auto">
            <a:xfrm>
              <a:off x="2444" y="1351"/>
              <a:ext cx="1644" cy="3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JWST (20 μm) </a:t>
              </a:r>
            </a:p>
          </p:txBody>
        </p:sp>
      </p:grpSp>
      <p:sp>
        <p:nvSpPr>
          <p:cNvPr id="146437" name="Rectangle 11"/>
          <p:cNvSpPr>
            <a:spLocks/>
          </p:cNvSpPr>
          <p:nvPr/>
        </p:nvSpPr>
        <p:spPr bwMode="auto">
          <a:xfrm>
            <a:off x="228600" y="5759450"/>
            <a:ext cx="6489700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Debris Disk morphology - Indirect evidence of </a:t>
            </a:r>
            <a:b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</a:br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exoplanets  e.g. Stark &amp; Kuchner (2008), Kalas et al. 2008</a:t>
            </a:r>
          </a:p>
        </p:txBody>
      </p:sp>
      <p:sp>
        <p:nvSpPr>
          <p:cNvPr id="146438" name="Rectangle 12"/>
          <p:cNvSpPr>
            <a:spLocks/>
          </p:cNvSpPr>
          <p:nvPr/>
        </p:nvSpPr>
        <p:spPr bwMode="auto">
          <a:xfrm>
            <a:off x="6999288" y="8045450"/>
            <a:ext cx="5905500" cy="149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>
              <a:buSzPct val="85000"/>
              <a:buFont typeface="Zapf Dingbats" charset="2"/>
              <a:buChar char="➡"/>
            </a:pPr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Imaging of young, self luminous planets Exoplanets with ≥ 0.2 MJ at ≥ 10 AU</a:t>
            </a:r>
          </a:p>
          <a:p>
            <a:pPr algn="l"/>
            <a:endParaRPr lang="en-US" sz="1800" b="1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l">
              <a:buSzPct val="85000"/>
              <a:buFont typeface="Zapf Dingbats" charset="2"/>
              <a:buChar char="➡"/>
            </a:pPr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Imaging of planets around nearby M stars (≤ 2 Gyr) Exoplanets with ≥ 2 MJ at ≥ few AU</a:t>
            </a:r>
          </a:p>
        </p:txBody>
      </p:sp>
      <p:pic>
        <p:nvPicPr>
          <p:cNvPr id="146439" name="Picture 13"/>
          <p:cNvPicPr>
            <a:picLocks noChangeAspect="1" noChangeArrowheads="1"/>
          </p:cNvPicPr>
          <p:nvPr/>
        </p:nvPicPr>
        <p:blipFill>
          <a:blip r:embed="rId5">
            <a:lum bright="28000" contrast="-40000"/>
          </a:blip>
          <a:srcRect/>
          <a:stretch>
            <a:fillRect/>
          </a:stretch>
        </p:blipFill>
        <p:spPr bwMode="auto">
          <a:xfrm>
            <a:off x="8331200" y="5575300"/>
            <a:ext cx="24765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6440" name="Rectangle 14"/>
          <p:cNvSpPr>
            <a:spLocks/>
          </p:cNvSpPr>
          <p:nvPr/>
        </p:nvSpPr>
        <p:spPr bwMode="auto">
          <a:xfrm>
            <a:off x="8115300" y="5575300"/>
            <a:ext cx="23876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spcBef>
                <a:spcPts val="1088"/>
              </a:spcBef>
            </a:pPr>
            <a:r>
              <a:rPr lang="en-US" sz="1200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HR8799: Marois  et al. 2010</a:t>
            </a: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Characterization of Exoplanets</a:t>
            </a:r>
          </a:p>
        </p:txBody>
      </p:sp>
      <p:sp>
        <p:nvSpPr>
          <p:cNvPr id="147459" name="Rectangle 2"/>
          <p:cNvSpPr>
            <a:spLocks/>
          </p:cNvSpPr>
          <p:nvPr/>
        </p:nvSpPr>
        <p:spPr bwMode="auto">
          <a:xfrm>
            <a:off x="381000" y="1627188"/>
            <a:ext cx="12242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marL="236538" indent="-234950" algn="l">
              <a:spcBef>
                <a:spcPts val="1088"/>
              </a:spcBef>
              <a:buClr>
                <a:srgbClr val="000000"/>
              </a:buClr>
              <a:buSzPct val="100000"/>
              <a:buFont typeface="Helvetica" charset="0"/>
              <a:buChar char="•"/>
            </a:pPr>
            <a:r>
              <a:rPr lang="en-US" sz="2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JWST will be the primary  tool for the characterization of exoplanet atmospheres</a:t>
            </a:r>
          </a:p>
          <a:p>
            <a:pPr marL="236538" indent="-234950" algn="l">
              <a:spcBef>
                <a:spcPts val="1088"/>
              </a:spcBef>
              <a:buSzPct val="60000"/>
              <a:buFont typeface="Zapf Dingbats" charset="2"/>
              <a:buChar char="➡"/>
            </a:pPr>
            <a:r>
              <a:rPr lang="en-US" sz="2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Exploit Kepler, Corot, RV surveys and TESS (Deming et al. 2009)</a:t>
            </a:r>
          </a:p>
          <a:p>
            <a:pPr marL="236538" indent="-234950" algn="l">
              <a:spcBef>
                <a:spcPts val="1088"/>
              </a:spcBef>
              <a:buSzPct val="60000"/>
              <a:buFont typeface="Zapf Dingbats" charset="2"/>
              <a:buChar char="➡"/>
            </a:pPr>
            <a:endParaRPr lang="en-US" sz="2200" b="1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marL="236538" indent="-234950" algn="l">
              <a:spcBef>
                <a:spcPts val="1088"/>
              </a:spcBef>
              <a:buClr>
                <a:srgbClr val="000000"/>
              </a:buClr>
              <a:buSzPct val="100000"/>
              <a:buFont typeface="Helvetica" charset="0"/>
              <a:buChar char="•"/>
            </a:pPr>
            <a:r>
              <a:rPr lang="en-US" sz="22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Increasing number of Superearths being discovered by Kepler</a:t>
            </a:r>
          </a:p>
        </p:txBody>
      </p:sp>
      <p:pic>
        <p:nvPicPr>
          <p:cNvPr id="147460" name="Picture 3"/>
          <p:cNvPicPr>
            <a:picLocks noChangeAspect="1" noChangeArrowheads="1"/>
          </p:cNvPicPr>
          <p:nvPr/>
        </p:nvPicPr>
        <p:blipFill>
          <a:blip r:embed="rId3"/>
          <a:srcRect l="7756" t="19740" r="7756" b="9409"/>
          <a:stretch>
            <a:fillRect/>
          </a:stretch>
        </p:blipFill>
        <p:spPr bwMode="auto">
          <a:xfrm>
            <a:off x="431800" y="3895725"/>
            <a:ext cx="5184775" cy="326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7461" name="Rectangle 4"/>
          <p:cNvSpPr>
            <a:spLocks/>
          </p:cNvSpPr>
          <p:nvPr/>
        </p:nvSpPr>
        <p:spPr bwMode="auto">
          <a:xfrm>
            <a:off x="609600" y="7213600"/>
            <a:ext cx="2286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spcBef>
                <a:spcPts val="1088"/>
              </a:spcBef>
            </a:pPr>
            <a:r>
              <a:rPr lang="en-US" sz="14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Borucki et al 2011</a:t>
            </a:r>
          </a:p>
        </p:txBody>
      </p:sp>
      <p:pic>
        <p:nvPicPr>
          <p:cNvPr id="14746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3000" y="3692525"/>
            <a:ext cx="6369050" cy="411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7463" name="Rectangle 6"/>
          <p:cNvSpPr>
            <a:spLocks/>
          </p:cNvSpPr>
          <p:nvPr/>
        </p:nvSpPr>
        <p:spPr bwMode="auto">
          <a:xfrm>
            <a:off x="6159500" y="7950200"/>
            <a:ext cx="6210300" cy="180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254000" indent="-254000" algn="l">
              <a:spcBef>
                <a:spcPts val="2400"/>
              </a:spcBef>
              <a:buSzPct val="46000"/>
              <a:buFontTx/>
              <a:buBlip>
                <a:blip r:embed="rId5"/>
              </a:buBlip>
            </a:pPr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NIRSpec- 20 transitsBinned to R~</a:t>
            </a:r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300</a:t>
            </a:r>
          </a:p>
          <a:p>
            <a:pPr marL="254000" indent="-254000" algn="l">
              <a:spcBef>
                <a:spcPts val="2400"/>
              </a:spcBef>
              <a:buSzPct val="46000"/>
              <a:buFontTx/>
              <a:buBlip>
                <a:blip r:embed="rId5"/>
              </a:buBlip>
            </a:pPr>
            <a:r>
              <a:rPr lang="en-US" sz="1800" b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Clampin and Lindler 2009</a:t>
            </a:r>
            <a:endParaRPr lang="en-US" sz="1800" b="1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4746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55200" y="2209800"/>
            <a:ext cx="2286000" cy="1287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FFFFFF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"/>
        <a:ea typeface="ヒラギノ角ゴ ProN W6"/>
        <a:cs typeface="ヒラギノ角ゴ ProN W6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- Top copy 12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copy 12">
      <a:majorFont>
        <a:latin typeface="Helvetica"/>
        <a:ea typeface="ヒラギノ角ゴ ProN W6"/>
        <a:cs typeface="ヒラギノ角ゴ ProN W6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copy 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- Top copy 15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copy 15">
      <a:majorFont>
        <a:latin typeface="Helvetica"/>
        <a:ea typeface="ヒラギノ角ゴ ProN W6"/>
        <a:cs typeface="ヒラギノ角ゴ ProN W6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copy 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FFFFFF"/>
      </a:dk1>
      <a:lt1>
        <a:srgbClr val="FFFFFF"/>
      </a:lt1>
      <a:dk2>
        <a:srgbClr val="000000"/>
      </a:dk2>
      <a:lt2>
        <a:srgbClr val="FFFFFF"/>
      </a:lt2>
      <a:accent1>
        <a:srgbClr val="FFDED2"/>
      </a:accent1>
      <a:accent2>
        <a:srgbClr val="333399"/>
      </a:accent2>
      <a:accent3>
        <a:srgbClr val="FFFFFF"/>
      </a:accent3>
      <a:accent4>
        <a:srgbClr val="DADADA"/>
      </a:accent4>
      <a:accent5>
        <a:srgbClr val="FFECE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Top copy 10">
  <a:themeElements>
    <a:clrScheme name="">
      <a:dk1>
        <a:srgbClr val="FFFFFF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copy 10">
      <a:majorFont>
        <a:latin typeface="Helvetica"/>
        <a:ea typeface="ヒラギノ角ゴ ProN W6"/>
        <a:cs typeface="ヒラギノ角ゴ ProN W6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 copy 5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5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- Top copy 11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copy 11">
      <a:majorFont>
        <a:latin typeface="Helvetica"/>
        <a:ea typeface="ヒラギノ角ゴ ProN W6"/>
        <a:cs typeface="ヒラギノ角ゴ ProN W6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copy 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&amp; Bullets copy 9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9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copy 10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0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copy 4">
  <a:themeElements>
    <a:clrScheme name="">
      <a:dk1>
        <a:srgbClr val="E6E6E6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4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copy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Pages>0</Pages>
  <Words>1563</Words>
  <Characters>0</Characters>
  <Application>Microsoft Macintosh PowerPoint</Application>
  <PresentationFormat>Custom</PresentationFormat>
  <Lines>0</Lines>
  <Paragraphs>288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Design Template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Gill Sans</vt:lpstr>
      <vt:lpstr>ヒラギノ角ゴ ProN W3</vt:lpstr>
      <vt:lpstr>Arial</vt:lpstr>
      <vt:lpstr>Helvetica</vt:lpstr>
      <vt:lpstr>ヒラギノ角ゴ ProN W6</vt:lpstr>
      <vt:lpstr>ＭＳ Ｐゴシック</vt:lpstr>
      <vt:lpstr>Zapf Dingbats</vt:lpstr>
      <vt:lpstr>Helvetica Neue</vt:lpstr>
      <vt:lpstr>Helvetica Neue Bold Condensed</vt:lpstr>
      <vt:lpstr>Arial Narrow</vt:lpstr>
      <vt:lpstr>Lucida Grande</vt:lpstr>
      <vt:lpstr>Title &amp; Subtitle</vt:lpstr>
      <vt:lpstr>Title &amp; Bullets</vt:lpstr>
      <vt:lpstr>Title - Top copy 10</vt:lpstr>
      <vt:lpstr>Title &amp; Bullets copy 5</vt:lpstr>
      <vt:lpstr>Title - Top copy 11</vt:lpstr>
      <vt:lpstr>Title &amp; Bullets copy 9</vt:lpstr>
      <vt:lpstr>Blank</vt:lpstr>
      <vt:lpstr>Title &amp; Bullets copy 10</vt:lpstr>
      <vt:lpstr>Title &amp; Bullets copy 4</vt:lpstr>
      <vt:lpstr>Title - Top copy 12</vt:lpstr>
      <vt:lpstr>Title - Top copy 15</vt:lpstr>
      <vt:lpstr>Overview of the  James Webb Space Telescope</vt:lpstr>
      <vt:lpstr>James Webb Space Telescope (JWST)</vt:lpstr>
      <vt:lpstr>JWST Science Themes</vt:lpstr>
      <vt:lpstr>First Light with JWST</vt:lpstr>
      <vt:lpstr>First Light and Re-Ionization</vt:lpstr>
      <vt:lpstr>Assembly of Galaxies</vt:lpstr>
      <vt:lpstr>Birth of stars and Proto-Planetary Systems</vt:lpstr>
      <vt:lpstr>Planetary Systems &amp; Origins of Life (PSOL)</vt:lpstr>
      <vt:lpstr>Characterization of Exoplanets</vt:lpstr>
      <vt:lpstr>Key Design Drivers</vt:lpstr>
      <vt:lpstr>How JWST Works</vt:lpstr>
      <vt:lpstr>JWST’s Telescope</vt:lpstr>
      <vt:lpstr>Aft-Optical System (AOS)</vt:lpstr>
      <vt:lpstr>Gold Coated Mirror Assemblies</vt:lpstr>
      <vt:lpstr>Flight Mirrors: Cryo-Performance</vt:lpstr>
      <vt:lpstr>Predicted Image Quality: 0.7 μm - 4 μm</vt:lpstr>
      <vt:lpstr>OTE Integration</vt:lpstr>
      <vt:lpstr>Optical End-to-End Test @ JSC</vt:lpstr>
      <vt:lpstr>Sunshield</vt:lpstr>
      <vt:lpstr>Sky Background</vt:lpstr>
      <vt:lpstr>JWST Science Instruments</vt:lpstr>
      <vt:lpstr>NIRCam</vt:lpstr>
      <vt:lpstr>NIRSpec</vt:lpstr>
      <vt:lpstr>MIRI</vt:lpstr>
      <vt:lpstr>FGS/NIRISS</vt:lpstr>
      <vt:lpstr>Observatory Sensitivity: Imaging</vt:lpstr>
      <vt:lpstr>JWST: Under Construction</vt:lpstr>
      <vt:lpstr>JWST 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 James Webb Space Telescope</dc:title>
  <dc:subject/>
  <dc:creator/>
  <cp:keywords/>
  <dc:description/>
  <cp:lastModifiedBy>Aprajita Verma</cp:lastModifiedBy>
  <cp:revision>5</cp:revision>
  <cp:lastPrinted>2011-08-30T12:58:05Z</cp:lastPrinted>
  <dcterms:created xsi:type="dcterms:W3CDTF">2011-08-30T14:49:54Z</dcterms:created>
  <dcterms:modified xsi:type="dcterms:W3CDTF">2011-08-30T15:11:14Z</dcterms:modified>
</cp:coreProperties>
</file>