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672" r:id="rId2"/>
  </p:sldMasterIdLst>
  <p:notesMasterIdLst>
    <p:notesMasterId r:id="rId48"/>
  </p:notesMasterIdLst>
  <p:handoutMasterIdLst>
    <p:handoutMasterId r:id="rId49"/>
  </p:handoutMasterIdLst>
  <p:sldIdLst>
    <p:sldId id="257" r:id="rId3"/>
    <p:sldId id="279" r:id="rId4"/>
    <p:sldId id="518" r:id="rId5"/>
    <p:sldId id="521" r:id="rId6"/>
    <p:sldId id="324" r:id="rId7"/>
    <p:sldId id="290" r:id="rId8"/>
    <p:sldId id="523" r:id="rId9"/>
    <p:sldId id="524" r:id="rId10"/>
    <p:sldId id="506" r:id="rId11"/>
    <p:sldId id="519" r:id="rId12"/>
    <p:sldId id="515" r:id="rId13"/>
    <p:sldId id="715" r:id="rId14"/>
    <p:sldId id="716" r:id="rId15"/>
    <p:sldId id="529" r:id="rId16"/>
    <p:sldId id="299" r:id="rId17"/>
    <p:sldId id="719" r:id="rId18"/>
    <p:sldId id="264" r:id="rId19"/>
    <p:sldId id="285" r:id="rId20"/>
    <p:sldId id="286" r:id="rId21"/>
    <p:sldId id="287" r:id="rId22"/>
    <p:sldId id="362" r:id="rId23"/>
    <p:sldId id="365" r:id="rId24"/>
    <p:sldId id="366" r:id="rId25"/>
    <p:sldId id="384" r:id="rId26"/>
    <p:sldId id="495" r:id="rId27"/>
    <p:sldId id="361" r:id="rId28"/>
    <p:sldId id="491" r:id="rId29"/>
    <p:sldId id="702" r:id="rId30"/>
    <p:sldId id="704" r:id="rId31"/>
    <p:sldId id="717" r:id="rId32"/>
    <p:sldId id="369" r:id="rId33"/>
    <p:sldId id="303" r:id="rId34"/>
    <p:sldId id="292" r:id="rId35"/>
    <p:sldId id="388" r:id="rId36"/>
    <p:sldId id="293" r:id="rId37"/>
    <p:sldId id="711" r:id="rId38"/>
    <p:sldId id="713" r:id="rId39"/>
    <p:sldId id="708" r:id="rId40"/>
    <p:sldId id="709" r:id="rId41"/>
    <p:sldId id="710" r:id="rId42"/>
    <p:sldId id="705" r:id="rId43"/>
    <p:sldId id="706" r:id="rId44"/>
    <p:sldId id="405" r:id="rId45"/>
    <p:sldId id="520" r:id="rId46"/>
    <p:sldId id="552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334"/>
    <p:restoredTop sz="94670"/>
  </p:normalViewPr>
  <p:slideViewPr>
    <p:cSldViewPr snapToGrid="0" snapToObjects="1">
      <p:cViewPr varScale="1">
        <p:scale>
          <a:sx n="109" d="100"/>
          <a:sy n="109" d="100"/>
        </p:scale>
        <p:origin x="1912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9.jpg"/><Relationship Id="rId7" Type="http://schemas.openxmlformats.org/officeDocument/2006/relationships/image" Target="../media/image63.png"/><Relationship Id="rId2" Type="http://schemas.openxmlformats.org/officeDocument/2006/relationships/image" Target="../media/image58.jpg"/><Relationship Id="rId1" Type="http://schemas.openxmlformats.org/officeDocument/2006/relationships/image" Target="../media/image57.png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png"/><Relationship Id="rId9" Type="http://schemas.openxmlformats.org/officeDocument/2006/relationships/image" Target="../media/image66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9.jpg"/><Relationship Id="rId7" Type="http://schemas.openxmlformats.org/officeDocument/2006/relationships/image" Target="../media/image63.png"/><Relationship Id="rId2" Type="http://schemas.openxmlformats.org/officeDocument/2006/relationships/image" Target="../media/image58.jpg"/><Relationship Id="rId1" Type="http://schemas.openxmlformats.org/officeDocument/2006/relationships/image" Target="../media/image57.png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png"/><Relationship Id="rId9" Type="http://schemas.openxmlformats.org/officeDocument/2006/relationships/image" Target="../media/image6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032277-BAA1-C143-BB16-5EFE47502291}" type="doc">
      <dgm:prSet loTypeId="urn:microsoft.com/office/officeart/2008/layout/PictureGrid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A144D6E-7D39-404A-AD28-40619314362B}">
      <dgm:prSet phldrT="[Text]" phldr="1"/>
      <dgm:spPr/>
      <dgm:t>
        <a:bodyPr/>
        <a:lstStyle/>
        <a:p>
          <a:endParaRPr lang="en-GB"/>
        </a:p>
      </dgm:t>
    </dgm:pt>
    <dgm:pt modelId="{1AE6288E-8DF0-3F46-B1AA-2DC9EBB53FF8}" type="parTrans" cxnId="{8B6F5D83-F2BB-D14E-ACA7-438E6A6053DF}">
      <dgm:prSet/>
      <dgm:spPr/>
      <dgm:t>
        <a:bodyPr/>
        <a:lstStyle/>
        <a:p>
          <a:endParaRPr lang="en-GB"/>
        </a:p>
      </dgm:t>
    </dgm:pt>
    <dgm:pt modelId="{0587E80A-5D72-DE48-BC74-54884DAED1D6}" type="sibTrans" cxnId="{8B6F5D83-F2BB-D14E-ACA7-438E6A6053DF}">
      <dgm:prSet/>
      <dgm:spPr/>
      <dgm:t>
        <a:bodyPr/>
        <a:lstStyle/>
        <a:p>
          <a:endParaRPr lang="en-GB"/>
        </a:p>
      </dgm:t>
    </dgm:pt>
    <dgm:pt modelId="{56521B88-DCB3-5240-AF81-B22B8069E25F}">
      <dgm:prSet/>
      <dgm:spPr/>
      <dgm:t>
        <a:bodyPr/>
        <a:lstStyle/>
        <a:p>
          <a:endParaRPr lang="en-GB"/>
        </a:p>
      </dgm:t>
    </dgm:pt>
    <dgm:pt modelId="{A2D11E8D-C400-5341-9182-FEB620775F09}" type="parTrans" cxnId="{570FF639-2FE9-3F4A-B9FA-FAA604017CC7}">
      <dgm:prSet/>
      <dgm:spPr/>
      <dgm:t>
        <a:bodyPr/>
        <a:lstStyle/>
        <a:p>
          <a:endParaRPr lang="en-GB"/>
        </a:p>
      </dgm:t>
    </dgm:pt>
    <dgm:pt modelId="{5A1FEFF7-D4F2-E74C-B231-1F831E65D815}" type="sibTrans" cxnId="{570FF639-2FE9-3F4A-B9FA-FAA604017CC7}">
      <dgm:prSet/>
      <dgm:spPr/>
      <dgm:t>
        <a:bodyPr/>
        <a:lstStyle/>
        <a:p>
          <a:endParaRPr lang="en-GB"/>
        </a:p>
      </dgm:t>
    </dgm:pt>
    <dgm:pt modelId="{E33A7844-546E-DC4F-B157-E46978E08B33}">
      <dgm:prSet/>
      <dgm:spPr/>
      <dgm:t>
        <a:bodyPr/>
        <a:lstStyle/>
        <a:p>
          <a:endParaRPr lang="en-GB" dirty="0"/>
        </a:p>
      </dgm:t>
    </dgm:pt>
    <dgm:pt modelId="{047BC66F-DAE1-C842-880A-728E49315343}" type="parTrans" cxnId="{CC9ADA4D-05CC-6845-8670-D19CBCB21065}">
      <dgm:prSet/>
      <dgm:spPr/>
      <dgm:t>
        <a:bodyPr/>
        <a:lstStyle/>
        <a:p>
          <a:endParaRPr lang="en-GB"/>
        </a:p>
      </dgm:t>
    </dgm:pt>
    <dgm:pt modelId="{3D1A8379-ADEF-134D-A8A9-53D83B728113}" type="sibTrans" cxnId="{CC9ADA4D-05CC-6845-8670-D19CBCB21065}">
      <dgm:prSet/>
      <dgm:spPr/>
      <dgm:t>
        <a:bodyPr/>
        <a:lstStyle/>
        <a:p>
          <a:endParaRPr lang="en-GB"/>
        </a:p>
      </dgm:t>
    </dgm:pt>
    <dgm:pt modelId="{07E914E4-AA18-0042-AB80-EFE9F680FDAB}">
      <dgm:prSet/>
      <dgm:spPr/>
      <dgm:t>
        <a:bodyPr/>
        <a:lstStyle/>
        <a:p>
          <a:endParaRPr lang="en-GB"/>
        </a:p>
      </dgm:t>
    </dgm:pt>
    <dgm:pt modelId="{617EBDFC-199D-4A44-A51F-EF906915454F}" type="parTrans" cxnId="{295B2021-2A76-DC47-A083-C5F885D3CE75}">
      <dgm:prSet/>
      <dgm:spPr/>
      <dgm:t>
        <a:bodyPr/>
        <a:lstStyle/>
        <a:p>
          <a:endParaRPr lang="en-GB"/>
        </a:p>
      </dgm:t>
    </dgm:pt>
    <dgm:pt modelId="{9692A52F-B8A9-214B-80E6-782BA0ECB380}" type="sibTrans" cxnId="{295B2021-2A76-DC47-A083-C5F885D3CE75}">
      <dgm:prSet/>
      <dgm:spPr/>
      <dgm:t>
        <a:bodyPr/>
        <a:lstStyle/>
        <a:p>
          <a:endParaRPr lang="en-GB"/>
        </a:p>
      </dgm:t>
    </dgm:pt>
    <dgm:pt modelId="{63DA349B-BD0D-ED47-B7AF-16BF3CFC2959}">
      <dgm:prSet/>
      <dgm:spPr/>
      <dgm:t>
        <a:bodyPr/>
        <a:lstStyle/>
        <a:p>
          <a:endParaRPr lang="en-GB"/>
        </a:p>
      </dgm:t>
    </dgm:pt>
    <dgm:pt modelId="{9E312E5F-0435-A44E-8A15-586C1769CFFB}" type="parTrans" cxnId="{59D5C602-ECB6-C54C-A8DE-B758DF98F39E}">
      <dgm:prSet/>
      <dgm:spPr/>
      <dgm:t>
        <a:bodyPr/>
        <a:lstStyle/>
        <a:p>
          <a:endParaRPr lang="en-GB"/>
        </a:p>
      </dgm:t>
    </dgm:pt>
    <dgm:pt modelId="{64BF6034-35D1-8F46-9545-73102A2E51EA}" type="sibTrans" cxnId="{59D5C602-ECB6-C54C-A8DE-B758DF98F39E}">
      <dgm:prSet/>
      <dgm:spPr/>
      <dgm:t>
        <a:bodyPr/>
        <a:lstStyle/>
        <a:p>
          <a:endParaRPr lang="en-GB"/>
        </a:p>
      </dgm:t>
    </dgm:pt>
    <dgm:pt modelId="{2C0687D0-3AB8-8344-88DD-B1DDCB3058BA}">
      <dgm:prSet/>
      <dgm:spPr/>
      <dgm:t>
        <a:bodyPr/>
        <a:lstStyle/>
        <a:p>
          <a:endParaRPr lang="en-GB"/>
        </a:p>
      </dgm:t>
    </dgm:pt>
    <dgm:pt modelId="{4B37A4CC-2DCD-874F-93FB-9D47AFF487D4}" type="parTrans" cxnId="{2C00AF76-5FBF-134E-9A96-B0BF8EFF123C}">
      <dgm:prSet/>
      <dgm:spPr/>
      <dgm:t>
        <a:bodyPr/>
        <a:lstStyle/>
        <a:p>
          <a:endParaRPr lang="en-GB"/>
        </a:p>
      </dgm:t>
    </dgm:pt>
    <dgm:pt modelId="{F05AAE77-D337-9A42-B88C-92548FE01985}" type="sibTrans" cxnId="{2C00AF76-5FBF-134E-9A96-B0BF8EFF123C}">
      <dgm:prSet/>
      <dgm:spPr/>
      <dgm:t>
        <a:bodyPr/>
        <a:lstStyle/>
        <a:p>
          <a:endParaRPr lang="en-GB"/>
        </a:p>
      </dgm:t>
    </dgm:pt>
    <dgm:pt modelId="{AAA81190-B414-814C-8CB6-388A9D45E4A8}">
      <dgm:prSet/>
      <dgm:spPr/>
      <dgm:t>
        <a:bodyPr/>
        <a:lstStyle/>
        <a:p>
          <a:endParaRPr lang="en-GB"/>
        </a:p>
      </dgm:t>
    </dgm:pt>
    <dgm:pt modelId="{78153D77-DAD5-3C40-A165-F641D25B7260}" type="parTrans" cxnId="{E5EA6A5D-C0DC-714B-8AD2-94C196C63FA8}">
      <dgm:prSet/>
      <dgm:spPr/>
      <dgm:t>
        <a:bodyPr/>
        <a:lstStyle/>
        <a:p>
          <a:endParaRPr lang="en-GB"/>
        </a:p>
      </dgm:t>
    </dgm:pt>
    <dgm:pt modelId="{6A514FE5-8B95-9D47-B8CB-2DA447BB48AA}" type="sibTrans" cxnId="{E5EA6A5D-C0DC-714B-8AD2-94C196C63FA8}">
      <dgm:prSet/>
      <dgm:spPr/>
      <dgm:t>
        <a:bodyPr/>
        <a:lstStyle/>
        <a:p>
          <a:endParaRPr lang="en-GB"/>
        </a:p>
      </dgm:t>
    </dgm:pt>
    <dgm:pt modelId="{C707C6CA-94FD-6049-A1AA-F604796E49B4}">
      <dgm:prSet/>
      <dgm:spPr/>
      <dgm:t>
        <a:bodyPr/>
        <a:lstStyle/>
        <a:p>
          <a:endParaRPr lang="en-GB"/>
        </a:p>
      </dgm:t>
    </dgm:pt>
    <dgm:pt modelId="{9E6934D8-0B15-4249-82B1-E8859243A72F}" type="parTrans" cxnId="{3772E4A2-7A2B-6C4B-A226-C5D3E3F9A4D3}">
      <dgm:prSet/>
      <dgm:spPr/>
      <dgm:t>
        <a:bodyPr/>
        <a:lstStyle/>
        <a:p>
          <a:endParaRPr lang="en-GB"/>
        </a:p>
      </dgm:t>
    </dgm:pt>
    <dgm:pt modelId="{31B889D3-8B70-6643-8E29-3C5DD1993BA8}" type="sibTrans" cxnId="{3772E4A2-7A2B-6C4B-A226-C5D3E3F9A4D3}">
      <dgm:prSet/>
      <dgm:spPr/>
      <dgm:t>
        <a:bodyPr/>
        <a:lstStyle/>
        <a:p>
          <a:endParaRPr lang="en-GB"/>
        </a:p>
      </dgm:t>
    </dgm:pt>
    <dgm:pt modelId="{54AF74C5-9068-1346-8D63-11102AB94B6B}">
      <dgm:prSet/>
      <dgm:spPr/>
      <dgm:t>
        <a:bodyPr/>
        <a:lstStyle/>
        <a:p>
          <a:endParaRPr lang="en-GB" dirty="0"/>
        </a:p>
      </dgm:t>
    </dgm:pt>
    <dgm:pt modelId="{CBA6F7A1-86EE-BB4A-BED7-9665D7BF4A52}" type="parTrans" cxnId="{3BD6614C-8517-0148-88AE-89EB3A01F002}">
      <dgm:prSet/>
      <dgm:spPr/>
      <dgm:t>
        <a:bodyPr/>
        <a:lstStyle/>
        <a:p>
          <a:endParaRPr lang="en-GB"/>
        </a:p>
      </dgm:t>
    </dgm:pt>
    <dgm:pt modelId="{AFB610D7-7D7E-3146-AD9E-67CF93B69EDC}" type="sibTrans" cxnId="{3BD6614C-8517-0148-88AE-89EB3A01F002}">
      <dgm:prSet/>
      <dgm:spPr/>
      <dgm:t>
        <a:bodyPr/>
        <a:lstStyle/>
        <a:p>
          <a:endParaRPr lang="en-GB"/>
        </a:p>
      </dgm:t>
    </dgm:pt>
    <dgm:pt modelId="{099E35C5-D86A-4F4B-820A-233277516E54}" type="pres">
      <dgm:prSet presAssocID="{C0032277-BAA1-C143-BB16-5EFE47502291}" presName="Name0" presStyleCnt="0">
        <dgm:presLayoutVars>
          <dgm:dir/>
        </dgm:presLayoutVars>
      </dgm:prSet>
      <dgm:spPr/>
    </dgm:pt>
    <dgm:pt modelId="{2CC69337-CE2A-BD4D-B57D-F48DC5D341ED}" type="pres">
      <dgm:prSet presAssocID="{FA144D6E-7D39-404A-AD28-40619314362B}" presName="composite" presStyleCnt="0"/>
      <dgm:spPr/>
    </dgm:pt>
    <dgm:pt modelId="{31C3F80C-33D9-6E41-84BE-50373CD82379}" type="pres">
      <dgm:prSet presAssocID="{FA144D6E-7D39-404A-AD28-40619314362B}" presName="rect2" presStyleLbl="revTx" presStyleIdx="0" presStyleCnt="9">
        <dgm:presLayoutVars>
          <dgm:bulletEnabled val="1"/>
        </dgm:presLayoutVars>
      </dgm:prSet>
      <dgm:spPr/>
    </dgm:pt>
    <dgm:pt modelId="{990C8552-A85F-DD48-B860-50192B7340AC}" type="pres">
      <dgm:prSet presAssocID="{FA144D6E-7D39-404A-AD28-40619314362B}" presName="rect1" presStyleLbl="alignImgPlace1" presStyleIdx="0" presStyleCnt="9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A870237-7881-1340-88F5-A2F007E0BB71}" type="pres">
      <dgm:prSet presAssocID="{0587E80A-5D72-DE48-BC74-54884DAED1D6}" presName="sibTrans" presStyleCnt="0"/>
      <dgm:spPr/>
    </dgm:pt>
    <dgm:pt modelId="{1ADDDBF6-7F98-7740-BE91-DCD33AE8BF9A}" type="pres">
      <dgm:prSet presAssocID="{56521B88-DCB3-5240-AF81-B22B8069E25F}" presName="composite" presStyleCnt="0"/>
      <dgm:spPr/>
    </dgm:pt>
    <dgm:pt modelId="{188FC7D2-11C4-BD4B-AA84-3DB1C8C141F7}" type="pres">
      <dgm:prSet presAssocID="{56521B88-DCB3-5240-AF81-B22B8069E25F}" presName="rect2" presStyleLbl="revTx" presStyleIdx="1" presStyleCnt="9">
        <dgm:presLayoutVars>
          <dgm:bulletEnabled val="1"/>
        </dgm:presLayoutVars>
      </dgm:prSet>
      <dgm:spPr/>
    </dgm:pt>
    <dgm:pt modelId="{620F142C-A2C7-2B47-9D8D-32D21D390F87}" type="pres">
      <dgm:prSet presAssocID="{56521B88-DCB3-5240-AF81-B22B8069E25F}" presName="rect1" presStyleLbl="alignImgPlace1" presStyleIdx="1" presStyleCnt="9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01F4565-D483-6842-801C-336DA11D525B}" type="pres">
      <dgm:prSet presAssocID="{5A1FEFF7-D4F2-E74C-B231-1F831E65D815}" presName="sibTrans" presStyleCnt="0"/>
      <dgm:spPr/>
    </dgm:pt>
    <dgm:pt modelId="{FC7820FB-291B-D740-BBE3-A411AC49DC10}" type="pres">
      <dgm:prSet presAssocID="{E33A7844-546E-DC4F-B157-E46978E08B33}" presName="composite" presStyleCnt="0"/>
      <dgm:spPr/>
    </dgm:pt>
    <dgm:pt modelId="{8B0A27CD-C4B1-F74C-BF11-92D95F431DB4}" type="pres">
      <dgm:prSet presAssocID="{E33A7844-546E-DC4F-B157-E46978E08B33}" presName="rect2" presStyleLbl="revTx" presStyleIdx="2" presStyleCnt="9">
        <dgm:presLayoutVars>
          <dgm:bulletEnabled val="1"/>
        </dgm:presLayoutVars>
      </dgm:prSet>
      <dgm:spPr/>
    </dgm:pt>
    <dgm:pt modelId="{50133E53-7CDA-1A40-8B3F-CE2D79DCEA71}" type="pres">
      <dgm:prSet presAssocID="{E33A7844-546E-DC4F-B157-E46978E08B33}" presName="rect1" presStyleLbl="alignImgPlace1" presStyleIdx="2" presStyleCnt="9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575A8D7-D1BD-2842-A7E0-42AA0140E7C2}" type="pres">
      <dgm:prSet presAssocID="{3D1A8379-ADEF-134D-A8A9-53D83B728113}" presName="sibTrans" presStyleCnt="0"/>
      <dgm:spPr/>
    </dgm:pt>
    <dgm:pt modelId="{6DDFF730-352A-3A4D-BCE5-883F9DAC4143}" type="pres">
      <dgm:prSet presAssocID="{07E914E4-AA18-0042-AB80-EFE9F680FDAB}" presName="composite" presStyleCnt="0"/>
      <dgm:spPr/>
    </dgm:pt>
    <dgm:pt modelId="{0CAFCDF6-3A1A-754C-9ED4-880A5FB1D7F9}" type="pres">
      <dgm:prSet presAssocID="{07E914E4-AA18-0042-AB80-EFE9F680FDAB}" presName="rect2" presStyleLbl="revTx" presStyleIdx="3" presStyleCnt="9">
        <dgm:presLayoutVars>
          <dgm:bulletEnabled val="1"/>
        </dgm:presLayoutVars>
      </dgm:prSet>
      <dgm:spPr/>
    </dgm:pt>
    <dgm:pt modelId="{F533DC65-019A-9E49-A6E9-845050BB12C0}" type="pres">
      <dgm:prSet presAssocID="{07E914E4-AA18-0042-AB80-EFE9F680FDAB}" presName="rect1" presStyleLbl="alignImgPlace1" presStyleIdx="3" presStyleCnt="9"/>
      <dgm:spPr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7F2C7EE-9045-4043-9651-0D76876D4015}" type="pres">
      <dgm:prSet presAssocID="{9692A52F-B8A9-214B-80E6-782BA0ECB380}" presName="sibTrans" presStyleCnt="0"/>
      <dgm:spPr/>
    </dgm:pt>
    <dgm:pt modelId="{191804CA-AC83-844E-BAB5-64BBF08BE24C}" type="pres">
      <dgm:prSet presAssocID="{63DA349B-BD0D-ED47-B7AF-16BF3CFC2959}" presName="composite" presStyleCnt="0"/>
      <dgm:spPr/>
    </dgm:pt>
    <dgm:pt modelId="{EF885F6F-AF41-7245-8FF1-E3CF4585A5B8}" type="pres">
      <dgm:prSet presAssocID="{63DA349B-BD0D-ED47-B7AF-16BF3CFC2959}" presName="rect2" presStyleLbl="revTx" presStyleIdx="4" presStyleCnt="9">
        <dgm:presLayoutVars>
          <dgm:bulletEnabled val="1"/>
        </dgm:presLayoutVars>
      </dgm:prSet>
      <dgm:spPr/>
    </dgm:pt>
    <dgm:pt modelId="{C11FA449-3BDB-BC45-B27B-4ACDBADDA69A}" type="pres">
      <dgm:prSet presAssocID="{63DA349B-BD0D-ED47-B7AF-16BF3CFC2959}" presName="rect1" presStyleLbl="alignImgPlace1" presStyleIdx="4" presStyleCnt="9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96A658E-5D2A-9A49-A7B6-1D29D50A83EF}" type="pres">
      <dgm:prSet presAssocID="{64BF6034-35D1-8F46-9545-73102A2E51EA}" presName="sibTrans" presStyleCnt="0"/>
      <dgm:spPr/>
    </dgm:pt>
    <dgm:pt modelId="{24F31DD0-EBFA-774B-B7E8-5CA0CCDB7212}" type="pres">
      <dgm:prSet presAssocID="{2C0687D0-3AB8-8344-88DD-B1DDCB3058BA}" presName="composite" presStyleCnt="0"/>
      <dgm:spPr/>
    </dgm:pt>
    <dgm:pt modelId="{D7239183-35E4-5349-9D45-726BBD8DABC7}" type="pres">
      <dgm:prSet presAssocID="{2C0687D0-3AB8-8344-88DD-B1DDCB3058BA}" presName="rect2" presStyleLbl="revTx" presStyleIdx="5" presStyleCnt="9">
        <dgm:presLayoutVars>
          <dgm:bulletEnabled val="1"/>
        </dgm:presLayoutVars>
      </dgm:prSet>
      <dgm:spPr/>
    </dgm:pt>
    <dgm:pt modelId="{9F150950-6FFB-5743-9601-D3F8F1A390CF}" type="pres">
      <dgm:prSet presAssocID="{2C0687D0-3AB8-8344-88DD-B1DDCB3058BA}" presName="rect1" presStyleLbl="alignImgPlace1" presStyleIdx="5" presStyleCnt="9"/>
      <dgm:spPr>
        <a:blipFill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C5C2727-D9C3-F349-864D-821FF5D6C6FD}" type="pres">
      <dgm:prSet presAssocID="{F05AAE77-D337-9A42-B88C-92548FE01985}" presName="sibTrans" presStyleCnt="0"/>
      <dgm:spPr/>
    </dgm:pt>
    <dgm:pt modelId="{04B30B0A-5A87-4747-BEB1-5A7A06542516}" type="pres">
      <dgm:prSet presAssocID="{AAA81190-B414-814C-8CB6-388A9D45E4A8}" presName="composite" presStyleCnt="0"/>
      <dgm:spPr/>
    </dgm:pt>
    <dgm:pt modelId="{ABA233C5-0365-B04A-A1F2-86656ECCA9D8}" type="pres">
      <dgm:prSet presAssocID="{AAA81190-B414-814C-8CB6-388A9D45E4A8}" presName="rect2" presStyleLbl="revTx" presStyleIdx="6" presStyleCnt="9">
        <dgm:presLayoutVars>
          <dgm:bulletEnabled val="1"/>
        </dgm:presLayoutVars>
      </dgm:prSet>
      <dgm:spPr/>
    </dgm:pt>
    <dgm:pt modelId="{AA118AB3-0BB9-BC46-B50A-1A3B991960F0}" type="pres">
      <dgm:prSet presAssocID="{AAA81190-B414-814C-8CB6-388A9D45E4A8}" presName="rect1" presStyleLbl="alignImgPlace1" presStyleIdx="6" presStyleCnt="9"/>
      <dgm:spPr>
        <a:blipFill>
          <a:blip xmlns:r="http://schemas.openxmlformats.org/officeDocument/2006/relationships" r:embed="rId7"/>
          <a:srcRect/>
          <a:stretch>
            <a:fillRect/>
          </a:stretch>
        </a:blipFill>
      </dgm:spPr>
    </dgm:pt>
    <dgm:pt modelId="{7309BCEB-18A5-284A-AA73-92BC63A3ECE7}" type="pres">
      <dgm:prSet presAssocID="{6A514FE5-8B95-9D47-B8CB-2DA447BB48AA}" presName="sibTrans" presStyleCnt="0"/>
      <dgm:spPr/>
    </dgm:pt>
    <dgm:pt modelId="{2EE409AC-1A6A-7247-90AB-F0E2D2E3750D}" type="pres">
      <dgm:prSet presAssocID="{C707C6CA-94FD-6049-A1AA-F604796E49B4}" presName="composite" presStyleCnt="0"/>
      <dgm:spPr/>
    </dgm:pt>
    <dgm:pt modelId="{C6655221-1C7B-8941-8756-7CB8EFFE516F}" type="pres">
      <dgm:prSet presAssocID="{C707C6CA-94FD-6049-A1AA-F604796E49B4}" presName="rect2" presStyleLbl="revTx" presStyleIdx="7" presStyleCnt="9">
        <dgm:presLayoutVars>
          <dgm:bulletEnabled val="1"/>
        </dgm:presLayoutVars>
      </dgm:prSet>
      <dgm:spPr/>
    </dgm:pt>
    <dgm:pt modelId="{2BF50E71-5955-D645-9AF8-0810BA0FA96D}" type="pres">
      <dgm:prSet presAssocID="{C707C6CA-94FD-6049-A1AA-F604796E49B4}" presName="rect1" presStyleLbl="alignImgPlace1" presStyleIdx="7" presStyleCnt="9"/>
      <dgm:spPr>
        <a:blipFill>
          <a:blip xmlns:r="http://schemas.openxmlformats.org/officeDocument/2006/relationships" r:embed="rId8"/>
          <a:srcRect/>
          <a:stretch>
            <a:fillRect/>
          </a:stretch>
        </a:blipFill>
      </dgm:spPr>
    </dgm:pt>
    <dgm:pt modelId="{ECA12B8E-4420-4D4E-8A98-0A78B0E05357}" type="pres">
      <dgm:prSet presAssocID="{31B889D3-8B70-6643-8E29-3C5DD1993BA8}" presName="sibTrans" presStyleCnt="0"/>
      <dgm:spPr/>
    </dgm:pt>
    <dgm:pt modelId="{FFAA7246-506F-9644-8798-FB6682699443}" type="pres">
      <dgm:prSet presAssocID="{54AF74C5-9068-1346-8D63-11102AB94B6B}" presName="composite" presStyleCnt="0"/>
      <dgm:spPr/>
    </dgm:pt>
    <dgm:pt modelId="{D942A5DF-F9E3-9343-85E3-FBD57E4339CB}" type="pres">
      <dgm:prSet presAssocID="{54AF74C5-9068-1346-8D63-11102AB94B6B}" presName="rect2" presStyleLbl="revTx" presStyleIdx="8" presStyleCnt="9">
        <dgm:presLayoutVars>
          <dgm:bulletEnabled val="1"/>
        </dgm:presLayoutVars>
      </dgm:prSet>
      <dgm:spPr/>
    </dgm:pt>
    <dgm:pt modelId="{830A9425-336D-2A4B-B161-618B4790511F}" type="pres">
      <dgm:prSet presAssocID="{54AF74C5-9068-1346-8D63-11102AB94B6B}" presName="rect1" presStyleLbl="alignImgPlace1" presStyleIdx="8" presStyleCnt="9"/>
      <dgm:spPr>
        <a:blipFill rotWithShape="1"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59D5C602-ECB6-C54C-A8DE-B758DF98F39E}" srcId="{C0032277-BAA1-C143-BB16-5EFE47502291}" destId="{63DA349B-BD0D-ED47-B7AF-16BF3CFC2959}" srcOrd="4" destOrd="0" parTransId="{9E312E5F-0435-A44E-8A15-586C1769CFFB}" sibTransId="{64BF6034-35D1-8F46-9545-73102A2E51EA}"/>
    <dgm:cxn modelId="{C32A3E05-BBC7-9E46-A476-A4BB54C10DA9}" type="presOf" srcId="{AAA81190-B414-814C-8CB6-388A9D45E4A8}" destId="{ABA233C5-0365-B04A-A1F2-86656ECCA9D8}" srcOrd="0" destOrd="0" presId="urn:microsoft.com/office/officeart/2008/layout/PictureGrid"/>
    <dgm:cxn modelId="{4655C00C-5D85-D843-B710-025903A6197D}" type="presOf" srcId="{07E914E4-AA18-0042-AB80-EFE9F680FDAB}" destId="{0CAFCDF6-3A1A-754C-9ED4-880A5FB1D7F9}" srcOrd="0" destOrd="0" presId="urn:microsoft.com/office/officeart/2008/layout/PictureGrid"/>
    <dgm:cxn modelId="{D8C8A419-98EB-4F4F-8984-5DA57E930A3B}" type="presOf" srcId="{C0032277-BAA1-C143-BB16-5EFE47502291}" destId="{099E35C5-D86A-4F4B-820A-233277516E54}" srcOrd="0" destOrd="0" presId="urn:microsoft.com/office/officeart/2008/layout/PictureGrid"/>
    <dgm:cxn modelId="{295B2021-2A76-DC47-A083-C5F885D3CE75}" srcId="{C0032277-BAA1-C143-BB16-5EFE47502291}" destId="{07E914E4-AA18-0042-AB80-EFE9F680FDAB}" srcOrd="3" destOrd="0" parTransId="{617EBDFC-199D-4A44-A51F-EF906915454F}" sibTransId="{9692A52F-B8A9-214B-80E6-782BA0ECB380}"/>
    <dgm:cxn modelId="{570FF639-2FE9-3F4A-B9FA-FAA604017CC7}" srcId="{C0032277-BAA1-C143-BB16-5EFE47502291}" destId="{56521B88-DCB3-5240-AF81-B22B8069E25F}" srcOrd="1" destOrd="0" parTransId="{A2D11E8D-C400-5341-9182-FEB620775F09}" sibTransId="{5A1FEFF7-D4F2-E74C-B231-1F831E65D815}"/>
    <dgm:cxn modelId="{3BD6614C-8517-0148-88AE-89EB3A01F002}" srcId="{C0032277-BAA1-C143-BB16-5EFE47502291}" destId="{54AF74C5-9068-1346-8D63-11102AB94B6B}" srcOrd="8" destOrd="0" parTransId="{CBA6F7A1-86EE-BB4A-BED7-9665D7BF4A52}" sibTransId="{AFB610D7-7D7E-3146-AD9E-67CF93B69EDC}"/>
    <dgm:cxn modelId="{CC9ADA4D-05CC-6845-8670-D19CBCB21065}" srcId="{C0032277-BAA1-C143-BB16-5EFE47502291}" destId="{E33A7844-546E-DC4F-B157-E46978E08B33}" srcOrd="2" destOrd="0" parTransId="{047BC66F-DAE1-C842-880A-728E49315343}" sibTransId="{3D1A8379-ADEF-134D-A8A9-53D83B728113}"/>
    <dgm:cxn modelId="{E5EA6A5D-C0DC-714B-8AD2-94C196C63FA8}" srcId="{C0032277-BAA1-C143-BB16-5EFE47502291}" destId="{AAA81190-B414-814C-8CB6-388A9D45E4A8}" srcOrd="6" destOrd="0" parTransId="{78153D77-DAD5-3C40-A165-F641D25B7260}" sibTransId="{6A514FE5-8B95-9D47-B8CB-2DA447BB48AA}"/>
    <dgm:cxn modelId="{CD6D1070-6BF1-AC49-A979-87CDE5604AC7}" type="presOf" srcId="{56521B88-DCB3-5240-AF81-B22B8069E25F}" destId="{188FC7D2-11C4-BD4B-AA84-3DB1C8C141F7}" srcOrd="0" destOrd="0" presId="urn:microsoft.com/office/officeart/2008/layout/PictureGrid"/>
    <dgm:cxn modelId="{2C00AF76-5FBF-134E-9A96-B0BF8EFF123C}" srcId="{C0032277-BAA1-C143-BB16-5EFE47502291}" destId="{2C0687D0-3AB8-8344-88DD-B1DDCB3058BA}" srcOrd="5" destOrd="0" parTransId="{4B37A4CC-2DCD-874F-93FB-9D47AFF487D4}" sibTransId="{F05AAE77-D337-9A42-B88C-92548FE01985}"/>
    <dgm:cxn modelId="{8B6F5D83-F2BB-D14E-ACA7-438E6A6053DF}" srcId="{C0032277-BAA1-C143-BB16-5EFE47502291}" destId="{FA144D6E-7D39-404A-AD28-40619314362B}" srcOrd="0" destOrd="0" parTransId="{1AE6288E-8DF0-3F46-B1AA-2DC9EBB53FF8}" sibTransId="{0587E80A-5D72-DE48-BC74-54884DAED1D6}"/>
    <dgm:cxn modelId="{3772E4A2-7A2B-6C4B-A226-C5D3E3F9A4D3}" srcId="{C0032277-BAA1-C143-BB16-5EFE47502291}" destId="{C707C6CA-94FD-6049-A1AA-F604796E49B4}" srcOrd="7" destOrd="0" parTransId="{9E6934D8-0B15-4249-82B1-E8859243A72F}" sibTransId="{31B889D3-8B70-6643-8E29-3C5DD1993BA8}"/>
    <dgm:cxn modelId="{1AC221BC-1D06-0C4E-928C-D269FB8B20AA}" type="presOf" srcId="{FA144D6E-7D39-404A-AD28-40619314362B}" destId="{31C3F80C-33D9-6E41-84BE-50373CD82379}" srcOrd="0" destOrd="0" presId="urn:microsoft.com/office/officeart/2008/layout/PictureGrid"/>
    <dgm:cxn modelId="{2D2EA0D1-88DC-FD49-990E-EC118166981D}" type="presOf" srcId="{2C0687D0-3AB8-8344-88DD-B1DDCB3058BA}" destId="{D7239183-35E4-5349-9D45-726BBD8DABC7}" srcOrd="0" destOrd="0" presId="urn:microsoft.com/office/officeart/2008/layout/PictureGrid"/>
    <dgm:cxn modelId="{4C8497DD-99FD-BD49-BBEC-57939E078BD5}" type="presOf" srcId="{54AF74C5-9068-1346-8D63-11102AB94B6B}" destId="{D942A5DF-F9E3-9343-85E3-FBD57E4339CB}" srcOrd="0" destOrd="0" presId="urn:microsoft.com/office/officeart/2008/layout/PictureGrid"/>
    <dgm:cxn modelId="{E3EF4CEC-D88A-5C4B-A0A4-B3EAC224310D}" type="presOf" srcId="{63DA349B-BD0D-ED47-B7AF-16BF3CFC2959}" destId="{EF885F6F-AF41-7245-8FF1-E3CF4585A5B8}" srcOrd="0" destOrd="0" presId="urn:microsoft.com/office/officeart/2008/layout/PictureGrid"/>
    <dgm:cxn modelId="{81256FEF-A735-CB4C-BFFB-D5CA56C53D10}" type="presOf" srcId="{C707C6CA-94FD-6049-A1AA-F604796E49B4}" destId="{C6655221-1C7B-8941-8756-7CB8EFFE516F}" srcOrd="0" destOrd="0" presId="urn:microsoft.com/office/officeart/2008/layout/PictureGrid"/>
    <dgm:cxn modelId="{F69AA7FD-AAB8-AE4A-901C-1C8D6E2C13F6}" type="presOf" srcId="{E33A7844-546E-DC4F-B157-E46978E08B33}" destId="{8B0A27CD-C4B1-F74C-BF11-92D95F431DB4}" srcOrd="0" destOrd="0" presId="urn:microsoft.com/office/officeart/2008/layout/PictureGrid"/>
    <dgm:cxn modelId="{9CC533B7-00E6-F247-A927-E142E568B37C}" type="presParOf" srcId="{099E35C5-D86A-4F4B-820A-233277516E54}" destId="{2CC69337-CE2A-BD4D-B57D-F48DC5D341ED}" srcOrd="0" destOrd="0" presId="urn:microsoft.com/office/officeart/2008/layout/PictureGrid"/>
    <dgm:cxn modelId="{D8F93522-0D8D-894D-8A48-5072A7C1B090}" type="presParOf" srcId="{2CC69337-CE2A-BD4D-B57D-F48DC5D341ED}" destId="{31C3F80C-33D9-6E41-84BE-50373CD82379}" srcOrd="0" destOrd="0" presId="urn:microsoft.com/office/officeart/2008/layout/PictureGrid"/>
    <dgm:cxn modelId="{C6DFF8FD-77DF-694B-BDDD-324A796553B4}" type="presParOf" srcId="{2CC69337-CE2A-BD4D-B57D-F48DC5D341ED}" destId="{990C8552-A85F-DD48-B860-50192B7340AC}" srcOrd="1" destOrd="0" presId="urn:microsoft.com/office/officeart/2008/layout/PictureGrid"/>
    <dgm:cxn modelId="{ABF94A94-CC8B-8040-A1B4-B1CC68586CA0}" type="presParOf" srcId="{099E35C5-D86A-4F4B-820A-233277516E54}" destId="{8A870237-7881-1340-88F5-A2F007E0BB71}" srcOrd="1" destOrd="0" presId="urn:microsoft.com/office/officeart/2008/layout/PictureGrid"/>
    <dgm:cxn modelId="{528F9DE8-41BF-1141-AF05-EAE4D90B64D7}" type="presParOf" srcId="{099E35C5-D86A-4F4B-820A-233277516E54}" destId="{1ADDDBF6-7F98-7740-BE91-DCD33AE8BF9A}" srcOrd="2" destOrd="0" presId="urn:microsoft.com/office/officeart/2008/layout/PictureGrid"/>
    <dgm:cxn modelId="{A5827982-CE30-5F4F-96AC-A43B7C740133}" type="presParOf" srcId="{1ADDDBF6-7F98-7740-BE91-DCD33AE8BF9A}" destId="{188FC7D2-11C4-BD4B-AA84-3DB1C8C141F7}" srcOrd="0" destOrd="0" presId="urn:microsoft.com/office/officeart/2008/layout/PictureGrid"/>
    <dgm:cxn modelId="{A4C19E8C-0BD6-884E-BEA6-F0C77C63152D}" type="presParOf" srcId="{1ADDDBF6-7F98-7740-BE91-DCD33AE8BF9A}" destId="{620F142C-A2C7-2B47-9D8D-32D21D390F87}" srcOrd="1" destOrd="0" presId="urn:microsoft.com/office/officeart/2008/layout/PictureGrid"/>
    <dgm:cxn modelId="{A8BC0DE4-FAEF-3C40-ACCC-F3FABE97C348}" type="presParOf" srcId="{099E35C5-D86A-4F4B-820A-233277516E54}" destId="{D01F4565-D483-6842-801C-336DA11D525B}" srcOrd="3" destOrd="0" presId="urn:microsoft.com/office/officeart/2008/layout/PictureGrid"/>
    <dgm:cxn modelId="{3D0AA7E1-AEAE-4343-8545-C82F039D5525}" type="presParOf" srcId="{099E35C5-D86A-4F4B-820A-233277516E54}" destId="{FC7820FB-291B-D740-BBE3-A411AC49DC10}" srcOrd="4" destOrd="0" presId="urn:microsoft.com/office/officeart/2008/layout/PictureGrid"/>
    <dgm:cxn modelId="{8F185CF8-4A12-3C41-AEB3-37DCD6CFD878}" type="presParOf" srcId="{FC7820FB-291B-D740-BBE3-A411AC49DC10}" destId="{8B0A27CD-C4B1-F74C-BF11-92D95F431DB4}" srcOrd="0" destOrd="0" presId="urn:microsoft.com/office/officeart/2008/layout/PictureGrid"/>
    <dgm:cxn modelId="{CA288CBC-7BC3-3247-AB83-CF2F8EBA0F8E}" type="presParOf" srcId="{FC7820FB-291B-D740-BBE3-A411AC49DC10}" destId="{50133E53-7CDA-1A40-8B3F-CE2D79DCEA71}" srcOrd="1" destOrd="0" presId="urn:microsoft.com/office/officeart/2008/layout/PictureGrid"/>
    <dgm:cxn modelId="{7AFD6EDD-7F81-0443-94E4-2E23047B2FAE}" type="presParOf" srcId="{099E35C5-D86A-4F4B-820A-233277516E54}" destId="{6575A8D7-D1BD-2842-A7E0-42AA0140E7C2}" srcOrd="5" destOrd="0" presId="urn:microsoft.com/office/officeart/2008/layout/PictureGrid"/>
    <dgm:cxn modelId="{FC5FB5B5-A6AC-5349-8DDF-3EE96B7981E7}" type="presParOf" srcId="{099E35C5-D86A-4F4B-820A-233277516E54}" destId="{6DDFF730-352A-3A4D-BCE5-883F9DAC4143}" srcOrd="6" destOrd="0" presId="urn:microsoft.com/office/officeart/2008/layout/PictureGrid"/>
    <dgm:cxn modelId="{926E8629-05FE-B741-8507-7CF0A3BF92AE}" type="presParOf" srcId="{6DDFF730-352A-3A4D-BCE5-883F9DAC4143}" destId="{0CAFCDF6-3A1A-754C-9ED4-880A5FB1D7F9}" srcOrd="0" destOrd="0" presId="urn:microsoft.com/office/officeart/2008/layout/PictureGrid"/>
    <dgm:cxn modelId="{184DF4F2-AC95-464A-93BD-FF4E249233B5}" type="presParOf" srcId="{6DDFF730-352A-3A4D-BCE5-883F9DAC4143}" destId="{F533DC65-019A-9E49-A6E9-845050BB12C0}" srcOrd="1" destOrd="0" presId="urn:microsoft.com/office/officeart/2008/layout/PictureGrid"/>
    <dgm:cxn modelId="{5CDA9066-99AE-F243-903B-226A59FAED7C}" type="presParOf" srcId="{099E35C5-D86A-4F4B-820A-233277516E54}" destId="{F7F2C7EE-9045-4043-9651-0D76876D4015}" srcOrd="7" destOrd="0" presId="urn:microsoft.com/office/officeart/2008/layout/PictureGrid"/>
    <dgm:cxn modelId="{B1683B65-DB37-D243-864E-05D72711301D}" type="presParOf" srcId="{099E35C5-D86A-4F4B-820A-233277516E54}" destId="{191804CA-AC83-844E-BAB5-64BBF08BE24C}" srcOrd="8" destOrd="0" presId="urn:microsoft.com/office/officeart/2008/layout/PictureGrid"/>
    <dgm:cxn modelId="{FEBA23A2-2F16-DE47-9AAA-9EDDE3F11678}" type="presParOf" srcId="{191804CA-AC83-844E-BAB5-64BBF08BE24C}" destId="{EF885F6F-AF41-7245-8FF1-E3CF4585A5B8}" srcOrd="0" destOrd="0" presId="urn:microsoft.com/office/officeart/2008/layout/PictureGrid"/>
    <dgm:cxn modelId="{CC1F667F-31A2-1E45-90FC-DC9E4EE8DE8A}" type="presParOf" srcId="{191804CA-AC83-844E-BAB5-64BBF08BE24C}" destId="{C11FA449-3BDB-BC45-B27B-4ACDBADDA69A}" srcOrd="1" destOrd="0" presId="urn:microsoft.com/office/officeart/2008/layout/PictureGrid"/>
    <dgm:cxn modelId="{8E956A1F-C16D-5D44-B481-04AC8D88E0AE}" type="presParOf" srcId="{099E35C5-D86A-4F4B-820A-233277516E54}" destId="{D96A658E-5D2A-9A49-A7B6-1D29D50A83EF}" srcOrd="9" destOrd="0" presId="urn:microsoft.com/office/officeart/2008/layout/PictureGrid"/>
    <dgm:cxn modelId="{FDC55D70-1AE7-EB4B-B46D-04BB84B971BB}" type="presParOf" srcId="{099E35C5-D86A-4F4B-820A-233277516E54}" destId="{24F31DD0-EBFA-774B-B7E8-5CA0CCDB7212}" srcOrd="10" destOrd="0" presId="urn:microsoft.com/office/officeart/2008/layout/PictureGrid"/>
    <dgm:cxn modelId="{2C2FB756-A022-774D-A803-8E25B0F6A54A}" type="presParOf" srcId="{24F31DD0-EBFA-774B-B7E8-5CA0CCDB7212}" destId="{D7239183-35E4-5349-9D45-726BBD8DABC7}" srcOrd="0" destOrd="0" presId="urn:microsoft.com/office/officeart/2008/layout/PictureGrid"/>
    <dgm:cxn modelId="{5FA72BDA-E233-3646-81FB-A21368ADD4CF}" type="presParOf" srcId="{24F31DD0-EBFA-774B-B7E8-5CA0CCDB7212}" destId="{9F150950-6FFB-5743-9601-D3F8F1A390CF}" srcOrd="1" destOrd="0" presId="urn:microsoft.com/office/officeart/2008/layout/PictureGrid"/>
    <dgm:cxn modelId="{D2F32B10-DE52-2445-A2C0-3E403EFB3973}" type="presParOf" srcId="{099E35C5-D86A-4F4B-820A-233277516E54}" destId="{1C5C2727-D9C3-F349-864D-821FF5D6C6FD}" srcOrd="11" destOrd="0" presId="urn:microsoft.com/office/officeart/2008/layout/PictureGrid"/>
    <dgm:cxn modelId="{06582EBA-28D7-9340-8629-DF64CEAFB09F}" type="presParOf" srcId="{099E35C5-D86A-4F4B-820A-233277516E54}" destId="{04B30B0A-5A87-4747-BEB1-5A7A06542516}" srcOrd="12" destOrd="0" presId="urn:microsoft.com/office/officeart/2008/layout/PictureGrid"/>
    <dgm:cxn modelId="{15B5F2B2-AF7D-A244-AFCC-0D848D64F81E}" type="presParOf" srcId="{04B30B0A-5A87-4747-BEB1-5A7A06542516}" destId="{ABA233C5-0365-B04A-A1F2-86656ECCA9D8}" srcOrd="0" destOrd="0" presId="urn:microsoft.com/office/officeart/2008/layout/PictureGrid"/>
    <dgm:cxn modelId="{F00890FA-8F95-AD46-BB26-7E29EBA01AF5}" type="presParOf" srcId="{04B30B0A-5A87-4747-BEB1-5A7A06542516}" destId="{AA118AB3-0BB9-BC46-B50A-1A3B991960F0}" srcOrd="1" destOrd="0" presId="urn:microsoft.com/office/officeart/2008/layout/PictureGrid"/>
    <dgm:cxn modelId="{38A87F83-DF39-5D42-84AC-B254B9ABF2C2}" type="presParOf" srcId="{099E35C5-D86A-4F4B-820A-233277516E54}" destId="{7309BCEB-18A5-284A-AA73-92BC63A3ECE7}" srcOrd="13" destOrd="0" presId="urn:microsoft.com/office/officeart/2008/layout/PictureGrid"/>
    <dgm:cxn modelId="{8E1B7053-DB71-AC41-818C-142DAE039783}" type="presParOf" srcId="{099E35C5-D86A-4F4B-820A-233277516E54}" destId="{2EE409AC-1A6A-7247-90AB-F0E2D2E3750D}" srcOrd="14" destOrd="0" presId="urn:microsoft.com/office/officeart/2008/layout/PictureGrid"/>
    <dgm:cxn modelId="{F8863618-BD16-7149-A49E-E48846D5251D}" type="presParOf" srcId="{2EE409AC-1A6A-7247-90AB-F0E2D2E3750D}" destId="{C6655221-1C7B-8941-8756-7CB8EFFE516F}" srcOrd="0" destOrd="0" presId="urn:microsoft.com/office/officeart/2008/layout/PictureGrid"/>
    <dgm:cxn modelId="{ABB10405-88AC-CF4C-8865-445E597963FF}" type="presParOf" srcId="{2EE409AC-1A6A-7247-90AB-F0E2D2E3750D}" destId="{2BF50E71-5955-D645-9AF8-0810BA0FA96D}" srcOrd="1" destOrd="0" presId="urn:microsoft.com/office/officeart/2008/layout/PictureGrid"/>
    <dgm:cxn modelId="{47E244AA-AB61-3D48-A65A-A88A831C5BDF}" type="presParOf" srcId="{099E35C5-D86A-4F4B-820A-233277516E54}" destId="{ECA12B8E-4420-4D4E-8A98-0A78B0E05357}" srcOrd="15" destOrd="0" presId="urn:microsoft.com/office/officeart/2008/layout/PictureGrid"/>
    <dgm:cxn modelId="{334A0F2E-468D-BB44-BDA6-4097F4780922}" type="presParOf" srcId="{099E35C5-D86A-4F4B-820A-233277516E54}" destId="{FFAA7246-506F-9644-8798-FB6682699443}" srcOrd="16" destOrd="0" presId="urn:microsoft.com/office/officeart/2008/layout/PictureGrid"/>
    <dgm:cxn modelId="{FA1276CA-0F0A-8F4C-9CBC-8B847D7C41F0}" type="presParOf" srcId="{FFAA7246-506F-9644-8798-FB6682699443}" destId="{D942A5DF-F9E3-9343-85E3-FBD57E4339CB}" srcOrd="0" destOrd="0" presId="urn:microsoft.com/office/officeart/2008/layout/PictureGrid"/>
    <dgm:cxn modelId="{689A9D82-67A5-6E40-83AA-C2463CE40077}" type="presParOf" srcId="{FFAA7246-506F-9644-8798-FB6682699443}" destId="{830A9425-336D-2A4B-B161-618B4790511F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C3F80C-33D9-6E41-84BE-50373CD82379}">
      <dsp:nvSpPr>
        <dsp:cNvPr id="0" name=""/>
        <dsp:cNvSpPr/>
      </dsp:nvSpPr>
      <dsp:spPr>
        <a:xfrm>
          <a:off x="1493630" y="47463"/>
          <a:ext cx="1418926" cy="212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45720" bIns="0" numCol="1" spcCol="1270" anchor="b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1493630" y="47463"/>
        <a:ext cx="1418926" cy="212839"/>
      </dsp:txXfrm>
    </dsp:sp>
    <dsp:sp modelId="{990C8552-A85F-DD48-B860-50192B7340AC}">
      <dsp:nvSpPr>
        <dsp:cNvPr id="0" name=""/>
        <dsp:cNvSpPr/>
      </dsp:nvSpPr>
      <dsp:spPr>
        <a:xfrm>
          <a:off x="1493630" y="302487"/>
          <a:ext cx="1418926" cy="1418926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8FC7D2-11C4-BD4B-AA84-3DB1C8C141F7}">
      <dsp:nvSpPr>
        <dsp:cNvPr id="0" name=""/>
        <dsp:cNvSpPr/>
      </dsp:nvSpPr>
      <dsp:spPr>
        <a:xfrm>
          <a:off x="3062549" y="47463"/>
          <a:ext cx="1418926" cy="212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45720" bIns="0" numCol="1" spcCol="1270" anchor="b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3062549" y="47463"/>
        <a:ext cx="1418926" cy="212839"/>
      </dsp:txXfrm>
    </dsp:sp>
    <dsp:sp modelId="{620F142C-A2C7-2B47-9D8D-32D21D390F87}">
      <dsp:nvSpPr>
        <dsp:cNvPr id="0" name=""/>
        <dsp:cNvSpPr/>
      </dsp:nvSpPr>
      <dsp:spPr>
        <a:xfrm>
          <a:off x="3062549" y="302487"/>
          <a:ext cx="1418926" cy="1418926"/>
        </a:xfrm>
        <a:prstGeom prst="rect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0A27CD-C4B1-F74C-BF11-92D95F431DB4}">
      <dsp:nvSpPr>
        <dsp:cNvPr id="0" name=""/>
        <dsp:cNvSpPr/>
      </dsp:nvSpPr>
      <dsp:spPr>
        <a:xfrm>
          <a:off x="4631468" y="47463"/>
          <a:ext cx="1418926" cy="212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45720" bIns="0" numCol="1" spcCol="1270" anchor="b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dirty="0"/>
        </a:p>
      </dsp:txBody>
      <dsp:txXfrm>
        <a:off x="4631468" y="47463"/>
        <a:ext cx="1418926" cy="212839"/>
      </dsp:txXfrm>
    </dsp:sp>
    <dsp:sp modelId="{50133E53-7CDA-1A40-8B3F-CE2D79DCEA71}">
      <dsp:nvSpPr>
        <dsp:cNvPr id="0" name=""/>
        <dsp:cNvSpPr/>
      </dsp:nvSpPr>
      <dsp:spPr>
        <a:xfrm>
          <a:off x="4631468" y="302487"/>
          <a:ext cx="1418926" cy="1418926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AFCDF6-3A1A-754C-9ED4-880A5FB1D7F9}">
      <dsp:nvSpPr>
        <dsp:cNvPr id="0" name=""/>
        <dsp:cNvSpPr/>
      </dsp:nvSpPr>
      <dsp:spPr>
        <a:xfrm>
          <a:off x="1493630" y="1863306"/>
          <a:ext cx="1418926" cy="212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45720" bIns="0" numCol="1" spcCol="1270" anchor="b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1493630" y="1863306"/>
        <a:ext cx="1418926" cy="212839"/>
      </dsp:txXfrm>
    </dsp:sp>
    <dsp:sp modelId="{F533DC65-019A-9E49-A6E9-845050BB12C0}">
      <dsp:nvSpPr>
        <dsp:cNvPr id="0" name=""/>
        <dsp:cNvSpPr/>
      </dsp:nvSpPr>
      <dsp:spPr>
        <a:xfrm>
          <a:off x="1493630" y="2118331"/>
          <a:ext cx="1418926" cy="1418926"/>
        </a:xfrm>
        <a:prstGeom prst="rect">
          <a:avLst/>
        </a:prstGeom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885F6F-AF41-7245-8FF1-E3CF4585A5B8}">
      <dsp:nvSpPr>
        <dsp:cNvPr id="0" name=""/>
        <dsp:cNvSpPr/>
      </dsp:nvSpPr>
      <dsp:spPr>
        <a:xfrm>
          <a:off x="3062549" y="1863306"/>
          <a:ext cx="1418926" cy="212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45720" bIns="0" numCol="1" spcCol="1270" anchor="b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3062549" y="1863306"/>
        <a:ext cx="1418926" cy="212839"/>
      </dsp:txXfrm>
    </dsp:sp>
    <dsp:sp modelId="{C11FA449-3BDB-BC45-B27B-4ACDBADDA69A}">
      <dsp:nvSpPr>
        <dsp:cNvPr id="0" name=""/>
        <dsp:cNvSpPr/>
      </dsp:nvSpPr>
      <dsp:spPr>
        <a:xfrm>
          <a:off x="3062549" y="2118331"/>
          <a:ext cx="1418926" cy="1418926"/>
        </a:xfrm>
        <a:prstGeom prst="rect">
          <a:avLst/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239183-35E4-5349-9D45-726BBD8DABC7}">
      <dsp:nvSpPr>
        <dsp:cNvPr id="0" name=""/>
        <dsp:cNvSpPr/>
      </dsp:nvSpPr>
      <dsp:spPr>
        <a:xfrm>
          <a:off x="4631468" y="1863306"/>
          <a:ext cx="1418926" cy="212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45720" bIns="0" numCol="1" spcCol="1270" anchor="b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4631468" y="1863306"/>
        <a:ext cx="1418926" cy="212839"/>
      </dsp:txXfrm>
    </dsp:sp>
    <dsp:sp modelId="{9F150950-6FFB-5743-9601-D3F8F1A390CF}">
      <dsp:nvSpPr>
        <dsp:cNvPr id="0" name=""/>
        <dsp:cNvSpPr/>
      </dsp:nvSpPr>
      <dsp:spPr>
        <a:xfrm>
          <a:off x="4631468" y="2118331"/>
          <a:ext cx="1418926" cy="1418926"/>
        </a:xfrm>
        <a:prstGeom prst="rect">
          <a:avLst/>
        </a:prstGeom>
        <a:blipFill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A233C5-0365-B04A-A1F2-86656ECCA9D8}">
      <dsp:nvSpPr>
        <dsp:cNvPr id="0" name=""/>
        <dsp:cNvSpPr/>
      </dsp:nvSpPr>
      <dsp:spPr>
        <a:xfrm>
          <a:off x="1493630" y="3679150"/>
          <a:ext cx="1418926" cy="212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45720" bIns="0" numCol="1" spcCol="1270" anchor="b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1493630" y="3679150"/>
        <a:ext cx="1418926" cy="212839"/>
      </dsp:txXfrm>
    </dsp:sp>
    <dsp:sp modelId="{AA118AB3-0BB9-BC46-B50A-1A3B991960F0}">
      <dsp:nvSpPr>
        <dsp:cNvPr id="0" name=""/>
        <dsp:cNvSpPr/>
      </dsp:nvSpPr>
      <dsp:spPr>
        <a:xfrm>
          <a:off x="1493630" y="3934175"/>
          <a:ext cx="1418926" cy="1418926"/>
        </a:xfrm>
        <a:prstGeom prst="rect">
          <a:avLst/>
        </a:prstGeom>
        <a:blipFill>
          <a:blip xmlns:r="http://schemas.openxmlformats.org/officeDocument/2006/relationships" r:embed="rId7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655221-1C7B-8941-8756-7CB8EFFE516F}">
      <dsp:nvSpPr>
        <dsp:cNvPr id="0" name=""/>
        <dsp:cNvSpPr/>
      </dsp:nvSpPr>
      <dsp:spPr>
        <a:xfrm>
          <a:off x="3062549" y="3679150"/>
          <a:ext cx="1418926" cy="212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45720" bIns="0" numCol="1" spcCol="1270" anchor="b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3062549" y="3679150"/>
        <a:ext cx="1418926" cy="212839"/>
      </dsp:txXfrm>
    </dsp:sp>
    <dsp:sp modelId="{2BF50E71-5955-D645-9AF8-0810BA0FA96D}">
      <dsp:nvSpPr>
        <dsp:cNvPr id="0" name=""/>
        <dsp:cNvSpPr/>
      </dsp:nvSpPr>
      <dsp:spPr>
        <a:xfrm>
          <a:off x="3062549" y="3934175"/>
          <a:ext cx="1418926" cy="1418926"/>
        </a:xfrm>
        <a:prstGeom prst="rect">
          <a:avLst/>
        </a:prstGeom>
        <a:blipFill>
          <a:blip xmlns:r="http://schemas.openxmlformats.org/officeDocument/2006/relationships" r:embed="rId8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42A5DF-F9E3-9343-85E3-FBD57E4339CB}">
      <dsp:nvSpPr>
        <dsp:cNvPr id="0" name=""/>
        <dsp:cNvSpPr/>
      </dsp:nvSpPr>
      <dsp:spPr>
        <a:xfrm>
          <a:off x="4631468" y="3679150"/>
          <a:ext cx="1418926" cy="212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45720" bIns="0" numCol="1" spcCol="1270" anchor="b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dirty="0"/>
        </a:p>
      </dsp:txBody>
      <dsp:txXfrm>
        <a:off x="4631468" y="3679150"/>
        <a:ext cx="1418926" cy="212839"/>
      </dsp:txXfrm>
    </dsp:sp>
    <dsp:sp modelId="{830A9425-336D-2A4B-B161-618B4790511F}">
      <dsp:nvSpPr>
        <dsp:cNvPr id="0" name=""/>
        <dsp:cNvSpPr/>
      </dsp:nvSpPr>
      <dsp:spPr>
        <a:xfrm>
          <a:off x="4631468" y="3934175"/>
          <a:ext cx="1418926" cy="1418926"/>
        </a:xfrm>
        <a:prstGeom prst="rect">
          <a:avLst/>
        </a:prstGeom>
        <a:blipFill rotWithShape="1"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81D71A-69E6-3442-8B6D-284306E86B63}" type="datetimeFigureOut">
              <a:rPr lang="en-US" smtClean="0"/>
              <a:t>1/30/21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A4794D-CA7C-AC47-A404-0DA93E4AB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5398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A118B-F0BF-D943-91FB-6E6D455D307C}" type="datetimeFigureOut">
              <a:rPr lang="en-US" smtClean="0"/>
              <a:t>1/30/21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EDACC-2919-F544-A6D6-9833F017EA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9875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EDACC-2919-F544-A6D6-9833F017EA3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922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EDACC-2919-F544-A6D6-9833F017EA3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115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>
                <a:latin typeface="HelveticaNeueLT Com 45 Lt" panose="020B0403020202020204" pitchFamily="34" charset="77"/>
              </a:rPr>
              <a:t>Jeremy </a:t>
            </a:r>
            <a:r>
              <a:rPr lang="de-DE" err="1">
                <a:latin typeface="HelveticaNeueLT Com 45 Lt" panose="020B0403020202020204" pitchFamily="34" charset="77"/>
              </a:rPr>
              <a:t>Mould</a:t>
            </a:r>
            <a:r>
              <a:rPr lang="de-DE">
                <a:latin typeface="HelveticaNeueLT Com 45 Lt" panose="020B0403020202020204" pitchFamily="34" charset="77"/>
              </a:rPr>
              <a:t> </a:t>
            </a:r>
          </a:p>
          <a:p>
            <a:r>
              <a:rPr lang="de-DE">
                <a:latin typeface="HelveticaNeueLT Com 45 Lt" panose="020B0403020202020204" pitchFamily="34" charset="77"/>
              </a:rPr>
              <a:t>Wendy </a:t>
            </a:r>
            <a:r>
              <a:rPr lang="de-DE" err="1">
                <a:latin typeface="HelveticaNeueLT Com 45 Lt" panose="020B0403020202020204" pitchFamily="34" charset="77"/>
              </a:rPr>
              <a:t>Freedman</a:t>
            </a:r>
            <a:r>
              <a:rPr lang="de-DE">
                <a:latin typeface="HelveticaNeueLT Com 45 Lt" panose="020B0403020202020204" pitchFamily="34" charset="77"/>
              </a:rPr>
              <a:t> </a:t>
            </a:r>
          </a:p>
          <a:p>
            <a:r>
              <a:rPr lang="de-DE">
                <a:latin typeface="HelveticaNeueLT Com 45 Lt" panose="020B0403020202020204" pitchFamily="34" charset="77"/>
              </a:rPr>
              <a:t>Robert </a:t>
            </a:r>
            <a:r>
              <a:rPr lang="de-DE" err="1">
                <a:latin typeface="HelveticaNeueLT Com 45 Lt" panose="020B0403020202020204" pitchFamily="34" charset="77"/>
              </a:rPr>
              <a:t>Kennicutt</a:t>
            </a:r>
            <a:endParaRPr lang="de-DE">
              <a:latin typeface="HelveticaNeueLT Com 45 Lt" panose="020B0403020202020204" pitchFamily="34" charset="77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EDACC-2919-F544-A6D6-9833F017EA3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649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560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131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281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7131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462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69877"/>
            <a:ext cx="1943100" cy="54022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269877"/>
            <a:ext cx="5678487" cy="54022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486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910126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7997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971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9737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930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11553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447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14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89655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33297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84581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3722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69875"/>
            <a:ext cx="1943100" cy="54022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269875"/>
            <a:ext cx="5678487" cy="54022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028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4694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691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513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980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432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621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426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2698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4"/>
          <p:cNvSpPr txBox="1">
            <a:spLocks noChangeArrowheads="1"/>
          </p:cNvSpPr>
          <p:nvPr userDrawn="1"/>
        </p:nvSpPr>
        <p:spPr bwMode="auto">
          <a:xfrm>
            <a:off x="685799" y="6525344"/>
            <a:ext cx="3894513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tx1"/>
                </a:solidFill>
                <a:latin typeface="HelveticaNeueLT Com 45 Lt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11 January 2021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 userDrawn="1"/>
        </p:nvSpPr>
        <p:spPr bwMode="auto">
          <a:xfrm>
            <a:off x="5561013" y="6525344"/>
            <a:ext cx="289560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50" b="0" i="0" kern="1200">
                <a:solidFill>
                  <a:schemeClr val="tx1"/>
                </a:solidFill>
                <a:latin typeface="HelveticaNeueLT Com 45 Lt"/>
                <a:ea typeface="+mn-ea"/>
                <a:cs typeface="HelveticaNeueLT Com 45 L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>
                <a:solidFill>
                  <a:srgbClr val="000000"/>
                </a:solidFill>
              </a:rPr>
              <a:t>Bruno Leibundgut</a:t>
            </a:r>
          </a:p>
        </p:txBody>
      </p:sp>
    </p:spTree>
    <p:extLst>
      <p:ext uri="{BB962C8B-B14F-4D97-AF65-F5344CB8AC3E}">
        <p14:creationId xmlns:p14="http://schemas.microsoft.com/office/powerpoint/2010/main" val="1667900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7" r:id="rId12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NeueLT Com 45 Lt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0">
          <a:solidFill>
            <a:srgbClr val="000000"/>
          </a:solidFill>
          <a:latin typeface="HelveticaNeueLT Com 45 Lt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0">
          <a:solidFill>
            <a:srgbClr val="000000"/>
          </a:solidFill>
          <a:latin typeface="HelveticaNeueLT Com 45 Lt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b="0">
          <a:solidFill>
            <a:srgbClr val="000000"/>
          </a:solidFill>
          <a:latin typeface="HelveticaNeueLT Com 45 Lt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HelveticaNeueLT Com 45 Lt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HelveticaNeueLT Com 45 Lt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2698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4"/>
          <p:cNvSpPr txBox="1">
            <a:spLocks noChangeArrowheads="1"/>
          </p:cNvSpPr>
          <p:nvPr userDrawn="1"/>
        </p:nvSpPr>
        <p:spPr bwMode="auto">
          <a:xfrm>
            <a:off x="685799" y="6525344"/>
            <a:ext cx="3794761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tx1"/>
                </a:solidFill>
                <a:latin typeface="HelveticaNeueLT Com 45 Lt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11 January 2021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 userDrawn="1"/>
        </p:nvSpPr>
        <p:spPr bwMode="auto">
          <a:xfrm>
            <a:off x="5561013" y="6525344"/>
            <a:ext cx="289560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50" b="0" i="0" kern="1200">
                <a:solidFill>
                  <a:schemeClr val="tx1"/>
                </a:solidFill>
                <a:latin typeface="HelveticaNeueLT Com 45 Lt"/>
                <a:ea typeface="+mn-ea"/>
                <a:cs typeface="HelveticaNeueLT Com 45 L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>
                <a:solidFill>
                  <a:schemeClr val="bg1"/>
                </a:solidFill>
              </a:rPr>
              <a:t>Bruno Leibundgut</a:t>
            </a:r>
          </a:p>
        </p:txBody>
      </p:sp>
    </p:spTree>
    <p:extLst>
      <p:ext uri="{BB962C8B-B14F-4D97-AF65-F5344CB8AC3E}">
        <p14:creationId xmlns:p14="http://schemas.microsoft.com/office/powerpoint/2010/main" val="2661547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HelveticaNeueLT Com 45 Lt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0">
          <a:solidFill>
            <a:schemeClr val="bg1"/>
          </a:solidFill>
          <a:latin typeface="HelveticaNeueLT Com 45 Lt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0">
          <a:solidFill>
            <a:schemeClr val="bg1"/>
          </a:solidFill>
          <a:latin typeface="HelveticaNeueLT Com 45 Lt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b="0">
          <a:solidFill>
            <a:schemeClr val="bg1"/>
          </a:solidFill>
          <a:latin typeface="HelveticaNeueLT Com 45 Lt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HelveticaNeueLT Com 45 Lt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HelveticaNeueLT Com 45 Lt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tiff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5.tif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68.png"/><Relationship Id="rId4" Type="http://schemas.openxmlformats.org/officeDocument/2006/relationships/diagramData" Target="../diagrams/data1.xml"/><Relationship Id="rId9" Type="http://schemas.openxmlformats.org/officeDocument/2006/relationships/image" Target="../media/image67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1618361"/>
            <a:ext cx="7772400" cy="1470025"/>
          </a:xfrm>
        </p:spPr>
        <p:txBody>
          <a:bodyPr/>
          <a:lstStyle/>
          <a:p>
            <a:r>
              <a:rPr lang="en-US" dirty="0"/>
              <a:t>The Hubble Constant and the never-ending story of the expansion rate of the Universe</a:t>
            </a: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/>
          <a:p>
            <a:r>
              <a:rPr lang="en-GB" sz="2400" dirty="0"/>
              <a:t>Bruno Leibundgut</a:t>
            </a:r>
          </a:p>
          <a:p>
            <a:r>
              <a:rPr lang="en-GB" sz="2400" dirty="0"/>
              <a:t>ESO</a:t>
            </a:r>
          </a:p>
        </p:txBody>
      </p:sp>
    </p:spTree>
    <p:extLst>
      <p:ext uri="{BB962C8B-B14F-4D97-AF65-F5344CB8AC3E}">
        <p14:creationId xmlns:p14="http://schemas.microsoft.com/office/powerpoint/2010/main" val="3350067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Intermezzo</a:t>
            </a:r>
            <a:br>
              <a:rPr lang="en-GB"/>
            </a:br>
            <a:r>
              <a:rPr lang="en-GB"/>
              <a:t>Age of the Universe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59658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Matter-dominated universe has the following age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400050" lvl="1" indent="0">
              <a:buNone/>
            </a:pPr>
            <a:endParaRPr lang="en-GB" dirty="0"/>
          </a:p>
          <a:p>
            <a:pPr marL="857250" lvl="1" indent="-457200"/>
            <a:r>
              <a:rPr lang="en-GB" dirty="0"/>
              <a:t>age of the Earth: 4.5⋅10</a:t>
            </a:r>
            <a:r>
              <a:rPr lang="en-GB" baseline="30000" dirty="0"/>
              <a:t>9</a:t>
            </a:r>
            <a:r>
              <a:rPr lang="en-GB" dirty="0"/>
              <a:t> years</a:t>
            </a:r>
          </a:p>
          <a:p>
            <a:pPr marL="857250" lvl="1" indent="-457200"/>
            <a:r>
              <a:rPr lang="en-GB" dirty="0"/>
              <a:t>oldest stars: ~1.2⋅10</a:t>
            </a:r>
            <a:r>
              <a:rPr lang="en-GB" baseline="30000" dirty="0"/>
              <a:t>10</a:t>
            </a:r>
            <a:r>
              <a:rPr lang="en-GB" dirty="0"/>
              <a:t> years</a:t>
            </a:r>
          </a:p>
          <a:p>
            <a:endParaRPr lang="en-GB" dirty="0"/>
          </a:p>
          <a:p>
            <a:endParaRPr lang="en-GB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600082" y="3245660"/>
          <a:ext cx="1048235" cy="79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Equation" r:id="rId3" imgW="571500" imgH="431800" progId="Equation.3">
                  <p:embed/>
                </p:oleObj>
              </mc:Choice>
              <mc:Fallback>
                <p:oleObj name="Equation" r:id="rId3" imgW="571500" imgH="431800" progId="Equation.3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00082" y="3245660"/>
                        <a:ext cx="1048235" cy="79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148694" y="2255950"/>
          <a:ext cx="3416300" cy="3009900"/>
        </p:xfrm>
        <a:graphic>
          <a:graphicData uri="http://schemas.openxmlformats.org/drawingml/2006/table">
            <a:tbl>
              <a:tblPr/>
              <a:tblGrid>
                <a:gridCol w="163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9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H</a:t>
                      </a:r>
                      <a:r>
                        <a:rPr lang="en-US" sz="2000" b="1" i="0" u="none" strike="noStrike" baseline="-25000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0 </a:t>
                      </a: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(km/s/Mpc)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t</a:t>
                      </a:r>
                      <a:r>
                        <a:rPr lang="en-US" sz="2000" b="1" i="0" u="none" strike="noStrike" baseline="-25000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0</a:t>
                      </a: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 (</a:t>
                      </a:r>
                      <a:r>
                        <a:rPr lang="en-US" sz="2000" b="1" i="0" u="none" strike="noStrike" err="1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yr</a:t>
                      </a: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)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500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1.30</a:t>
                      </a:r>
                      <a:r>
                        <a:rPr lang="en-US" sz="2000" b="0" i="0" u="none" strike="noStrike" kern="1200">
                          <a:solidFill>
                            <a:srgbClr val="000000"/>
                          </a:solidFill>
                          <a:effectLst/>
                          <a:latin typeface="HelveticaNeueLT Com 45 Lt"/>
                          <a:ea typeface="+mn-ea"/>
                          <a:cs typeface="+mn-cs"/>
                          <a:sym typeface="Wingdings"/>
                        </a:rPr>
                        <a:t>⋅</a:t>
                      </a: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10</a:t>
                      </a:r>
                      <a:r>
                        <a:rPr lang="en-US" sz="20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9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250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2.61⋅10</a:t>
                      </a:r>
                      <a:r>
                        <a:rPr lang="en-US" sz="20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9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100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6.52⋅10</a:t>
                      </a:r>
                      <a:r>
                        <a:rPr lang="en-US" sz="20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9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80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8.15⋅10</a:t>
                      </a:r>
                      <a:r>
                        <a:rPr lang="en-US" sz="20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9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70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9.32⋅10</a:t>
                      </a:r>
                      <a:r>
                        <a:rPr lang="en-US" sz="20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9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60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1.09⋅10</a:t>
                      </a:r>
                      <a:r>
                        <a:rPr lang="en-US" sz="20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10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50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1.30⋅10</a:t>
                      </a:r>
                      <a:r>
                        <a:rPr lang="en-US" sz="20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10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30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2.17⋅10</a:t>
                      </a:r>
                      <a:r>
                        <a:rPr lang="en-US" sz="20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HelveticaNeueLT Com 45 Lt"/>
                        </a:rPr>
                        <a:t>10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2504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97C74AD-A6D4-734B-8F1C-37AAAA250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600" y="651600"/>
            <a:ext cx="7909200" cy="59361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D81F707-59FB-344E-814F-3E42C4A8DCB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/>
                  <a:t>History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D81F707-59FB-344E-814F-3E42C4A8DC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87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67ABD-FC61-354F-B1F5-800544C2F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/>
          </a:p>
          <a:p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86FFF70-AA46-BE4C-9A20-FC9CDD98801D}"/>
              </a:ext>
            </a:extLst>
          </p:cNvPr>
          <p:cNvGrpSpPr/>
          <p:nvPr/>
        </p:nvGrpSpPr>
        <p:grpSpPr>
          <a:xfrm>
            <a:off x="7200000" y="4405868"/>
            <a:ext cx="2000971" cy="307777"/>
            <a:chOff x="7150100" y="4425434"/>
            <a:chExt cx="2000971" cy="30777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1374FE7-7B92-794D-BBAA-8366E00A2BAF}"/>
                </a:ext>
              </a:extLst>
            </p:cNvPr>
            <p:cNvCxnSpPr>
              <a:cxnSpLocks/>
            </p:cNvCxnSpPr>
            <p:nvPr/>
          </p:nvCxnSpPr>
          <p:spPr>
            <a:xfrm>
              <a:off x="7150100" y="4604700"/>
              <a:ext cx="723900" cy="0"/>
            </a:xfrm>
            <a:prstGeom prst="line">
              <a:avLst/>
            </a:prstGeom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1CE7755-1896-D04C-9FA2-B9616F48595D}"/>
                    </a:ext>
                  </a:extLst>
                </p:cNvPr>
                <p:cNvSpPr txBox="1"/>
                <p:nvPr/>
              </p:nvSpPr>
              <p:spPr>
                <a:xfrm>
                  <a:off x="7814358" y="4425434"/>
                  <a:ext cx="133671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2.6⋅</m:t>
                        </m:r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sup>
                        </m:s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𝑦𝑒𝑎𝑟𝑠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1CE7755-1896-D04C-9FA2-B9616F4859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4358" y="4425434"/>
                  <a:ext cx="1336713" cy="307777"/>
                </a:xfrm>
                <a:prstGeom prst="rect">
                  <a:avLst/>
                </a:prstGeom>
                <a:blipFill>
                  <a:blip r:embed="rId4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B2CEC6C-0E5D-7644-B863-72D2CB0869FC}"/>
              </a:ext>
            </a:extLst>
          </p:cNvPr>
          <p:cNvGrpSpPr/>
          <p:nvPr/>
        </p:nvGrpSpPr>
        <p:grpSpPr>
          <a:xfrm>
            <a:off x="7199300" y="5102699"/>
            <a:ext cx="2000971" cy="307777"/>
            <a:chOff x="7150100" y="4425434"/>
            <a:chExt cx="2000971" cy="30777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F566161-2A5B-4B4F-829C-95CCC50E5EFE}"/>
                </a:ext>
              </a:extLst>
            </p:cNvPr>
            <p:cNvCxnSpPr>
              <a:cxnSpLocks/>
            </p:cNvCxnSpPr>
            <p:nvPr/>
          </p:nvCxnSpPr>
          <p:spPr>
            <a:xfrm>
              <a:off x="7150100" y="4610100"/>
              <a:ext cx="723900" cy="0"/>
            </a:xfrm>
            <a:prstGeom prst="line">
              <a:avLst/>
            </a:prstGeom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4E0A25D-137F-6846-845F-C4CA1469BC7F}"/>
                    </a:ext>
                  </a:extLst>
                </p:cNvPr>
                <p:cNvSpPr txBox="1"/>
                <p:nvPr/>
              </p:nvSpPr>
              <p:spPr>
                <a:xfrm>
                  <a:off x="7814358" y="4425434"/>
                  <a:ext cx="133671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.5⋅</m:t>
                        </m:r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sup>
                        </m:s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𝑦𝑒𝑎𝑟𝑠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4E0A25D-137F-6846-845F-C4CA1469BC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4358" y="4425434"/>
                  <a:ext cx="1336713" cy="307777"/>
                </a:xfrm>
                <a:prstGeom prst="rect">
                  <a:avLst/>
                </a:prstGeom>
                <a:blipFill>
                  <a:blip r:embed="rId5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A398D94-114B-154C-AECD-4589B280610F}"/>
              </a:ext>
            </a:extLst>
          </p:cNvPr>
          <p:cNvSpPr txBox="1"/>
          <p:nvPr/>
        </p:nvSpPr>
        <p:spPr>
          <a:xfrm>
            <a:off x="1641752" y="1109045"/>
            <a:ext cx="39469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HelveticaNeueLT Com 45 Lt" panose="020B0403020202020204" pitchFamily="34" charset="77"/>
              </a:rPr>
              <a:t>https://</a:t>
            </a:r>
            <a:r>
              <a:rPr lang="en-GB" sz="1200" dirty="0" err="1">
                <a:latin typeface="HelveticaNeueLT Com 45 Lt" panose="020B0403020202020204" pitchFamily="34" charset="77"/>
              </a:rPr>
              <a:t>www.cfa.harvard.edu</a:t>
            </a:r>
            <a:r>
              <a:rPr lang="en-GB" sz="1200" dirty="0">
                <a:latin typeface="HelveticaNeueLT Com 45 Lt" panose="020B0403020202020204" pitchFamily="34" charset="77"/>
              </a:rPr>
              <a:t>/~</a:t>
            </a:r>
            <a:r>
              <a:rPr lang="en-GB" sz="1200" dirty="0" err="1">
                <a:latin typeface="HelveticaNeueLT Com 45 Lt" panose="020B0403020202020204" pitchFamily="34" charset="77"/>
              </a:rPr>
              <a:t>dfabricant</a:t>
            </a:r>
            <a:r>
              <a:rPr lang="en-GB" sz="1200" dirty="0">
                <a:latin typeface="HelveticaNeueLT Com 45 Lt" panose="020B0403020202020204" pitchFamily="34" charset="77"/>
              </a:rPr>
              <a:t>/</a:t>
            </a:r>
            <a:r>
              <a:rPr lang="en-GB" sz="1200" dirty="0" err="1">
                <a:latin typeface="HelveticaNeueLT Com 45 Lt" panose="020B0403020202020204" pitchFamily="34" charset="77"/>
              </a:rPr>
              <a:t>huchra</a:t>
            </a:r>
            <a:r>
              <a:rPr lang="en-GB" sz="1200" dirty="0">
                <a:latin typeface="HelveticaNeueLT Com 45 Lt" panose="020B0403020202020204" pitchFamily="34" charset="77"/>
              </a:rPr>
              <a:t>/</a:t>
            </a:r>
            <a:r>
              <a:rPr lang="en-GB" sz="1200" dirty="0" err="1">
                <a:latin typeface="HelveticaNeueLT Com 45 Lt" panose="020B0403020202020204" pitchFamily="34" charset="77"/>
              </a:rPr>
              <a:t>hubble</a:t>
            </a:r>
            <a:r>
              <a:rPr lang="en-GB" sz="1200" dirty="0">
                <a:latin typeface="HelveticaNeueLT Com 45 Lt" panose="020B0403020202020204" pitchFamily="34" charset="77"/>
              </a:rPr>
              <a:t>/</a:t>
            </a:r>
          </a:p>
        </p:txBody>
      </p:sp>
      <p:pic>
        <p:nvPicPr>
          <p:cNvPr id="36866" name="Picture 2" descr="http://heritage.stsci.edu/2006/10/bio/img_huchra.jpg">
            <a:extLst>
              <a:ext uri="{FF2B5EF4-FFF2-40B4-BE49-F238E27FC236}">
                <a16:creationId xmlns:a16="http://schemas.microsoft.com/office/drawing/2014/main" id="{EBE0C9EA-4369-5549-AE25-C9A492B9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780" y="234871"/>
            <a:ext cx="2311400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142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1F115A-4D4A-0442-A3F2-9ECB1B1F2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00" y="651600"/>
            <a:ext cx="7905600" cy="59334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4649803-BB82-894D-8E43-25B25211EEC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/>
                  <a:t>History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4649803-BB82-894D-8E43-25B25211EE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87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601816AB-932B-3543-8718-62D817EF6299}"/>
              </a:ext>
            </a:extLst>
          </p:cNvPr>
          <p:cNvGrpSpPr/>
          <p:nvPr/>
        </p:nvGrpSpPr>
        <p:grpSpPr>
          <a:xfrm>
            <a:off x="7204814" y="2634227"/>
            <a:ext cx="2000971" cy="307777"/>
            <a:chOff x="7150100" y="4440674"/>
            <a:chExt cx="2000971" cy="30777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4D525CF-12D7-4C44-A5EF-92734D966260}"/>
                </a:ext>
              </a:extLst>
            </p:cNvPr>
            <p:cNvCxnSpPr>
              <a:cxnSpLocks/>
            </p:cNvCxnSpPr>
            <p:nvPr/>
          </p:nvCxnSpPr>
          <p:spPr>
            <a:xfrm>
              <a:off x="7150100" y="4613862"/>
              <a:ext cx="723900" cy="0"/>
            </a:xfrm>
            <a:prstGeom prst="line">
              <a:avLst/>
            </a:prstGeom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847A9B9-4A58-944C-BBA9-BB19284AE601}"/>
                    </a:ext>
                  </a:extLst>
                </p:cNvPr>
                <p:cNvSpPr txBox="1"/>
                <p:nvPr/>
              </p:nvSpPr>
              <p:spPr>
                <a:xfrm>
                  <a:off x="7814358" y="4440674"/>
                  <a:ext cx="133671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.5⋅</m:t>
                        </m:r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sup>
                        </m:s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𝑦𝑒𝑎𝑟𝑠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847A9B9-4A58-944C-BBA9-BB19284AE6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4358" y="4440674"/>
                  <a:ext cx="1336713" cy="307777"/>
                </a:xfrm>
                <a:prstGeom prst="rect">
                  <a:avLst/>
                </a:prstGeom>
                <a:blipFill>
                  <a:blip r:embed="rId4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642B89E-866A-A34F-95B3-FF9A77EC6342}"/>
              </a:ext>
            </a:extLst>
          </p:cNvPr>
          <p:cNvGrpSpPr/>
          <p:nvPr/>
        </p:nvGrpSpPr>
        <p:grpSpPr>
          <a:xfrm>
            <a:off x="7204814" y="4097639"/>
            <a:ext cx="1964101" cy="307777"/>
            <a:chOff x="7150100" y="4425434"/>
            <a:chExt cx="1964101" cy="30777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B6BFEA3-419F-A541-BE54-38349D50A5F6}"/>
                </a:ext>
              </a:extLst>
            </p:cNvPr>
            <p:cNvCxnSpPr>
              <a:cxnSpLocks/>
            </p:cNvCxnSpPr>
            <p:nvPr/>
          </p:nvCxnSpPr>
          <p:spPr>
            <a:xfrm>
              <a:off x="7150100" y="4591365"/>
              <a:ext cx="723900" cy="0"/>
            </a:xfrm>
            <a:prstGeom prst="line">
              <a:avLst/>
            </a:prstGeom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9E7F923-3B16-B24B-81A7-FCAEF015A5C7}"/>
                    </a:ext>
                  </a:extLst>
                </p:cNvPr>
                <p:cNvSpPr txBox="1"/>
                <p:nvPr/>
              </p:nvSpPr>
              <p:spPr>
                <a:xfrm>
                  <a:off x="7814358" y="4425434"/>
                  <a:ext cx="129984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3⋅</m:t>
                        </m:r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sup>
                        </m:s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𝑦𝑒𝑎𝑟𝑠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9E7F923-3B16-B24B-81A7-FCAEF015A5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4358" y="4425434"/>
                  <a:ext cx="1299843" cy="307777"/>
                </a:xfrm>
                <a:prstGeom prst="rect">
                  <a:avLst/>
                </a:prstGeom>
                <a:blipFill>
                  <a:blip r:embed="rId5"/>
                  <a:stretch>
                    <a:fillRect b="-4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131685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DA7FE33-9811-3A45-88BE-DB407007C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00" y="651600"/>
            <a:ext cx="7909200" cy="59361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4649803-BB82-894D-8E43-25B25211EEC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/>
                  <a:t>History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4649803-BB82-894D-8E43-25B25211EE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87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601816AB-932B-3543-8718-62D817EF6299}"/>
              </a:ext>
            </a:extLst>
          </p:cNvPr>
          <p:cNvGrpSpPr/>
          <p:nvPr/>
        </p:nvGrpSpPr>
        <p:grpSpPr>
          <a:xfrm>
            <a:off x="7204814" y="2634227"/>
            <a:ext cx="2000971" cy="307777"/>
            <a:chOff x="7150100" y="4440674"/>
            <a:chExt cx="2000971" cy="30777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4D525CF-12D7-4C44-A5EF-92734D966260}"/>
                </a:ext>
              </a:extLst>
            </p:cNvPr>
            <p:cNvCxnSpPr>
              <a:cxnSpLocks/>
            </p:cNvCxnSpPr>
            <p:nvPr/>
          </p:nvCxnSpPr>
          <p:spPr>
            <a:xfrm>
              <a:off x="7150100" y="4613862"/>
              <a:ext cx="723900" cy="0"/>
            </a:xfrm>
            <a:prstGeom prst="line">
              <a:avLst/>
            </a:prstGeom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847A9B9-4A58-944C-BBA9-BB19284AE601}"/>
                    </a:ext>
                  </a:extLst>
                </p:cNvPr>
                <p:cNvSpPr txBox="1"/>
                <p:nvPr/>
              </p:nvSpPr>
              <p:spPr>
                <a:xfrm>
                  <a:off x="7814358" y="4440674"/>
                  <a:ext cx="133671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.5⋅</m:t>
                        </m:r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sup>
                        </m:s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𝑦𝑒𝑎𝑟𝑠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847A9B9-4A58-944C-BBA9-BB19284AE6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4358" y="4440674"/>
                  <a:ext cx="1336713" cy="307777"/>
                </a:xfrm>
                <a:prstGeom prst="rect">
                  <a:avLst/>
                </a:prstGeom>
                <a:blipFill>
                  <a:blip r:embed="rId4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642B89E-866A-A34F-95B3-FF9A77EC6342}"/>
              </a:ext>
            </a:extLst>
          </p:cNvPr>
          <p:cNvGrpSpPr/>
          <p:nvPr/>
        </p:nvGrpSpPr>
        <p:grpSpPr>
          <a:xfrm>
            <a:off x="7204814" y="4097639"/>
            <a:ext cx="1964101" cy="307777"/>
            <a:chOff x="7150100" y="4425434"/>
            <a:chExt cx="1964101" cy="30777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B6BFEA3-419F-A541-BE54-38349D50A5F6}"/>
                </a:ext>
              </a:extLst>
            </p:cNvPr>
            <p:cNvCxnSpPr>
              <a:cxnSpLocks/>
            </p:cNvCxnSpPr>
            <p:nvPr/>
          </p:nvCxnSpPr>
          <p:spPr>
            <a:xfrm>
              <a:off x="7150100" y="4591365"/>
              <a:ext cx="723900" cy="0"/>
            </a:xfrm>
            <a:prstGeom prst="line">
              <a:avLst/>
            </a:prstGeom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9E7F923-3B16-B24B-81A7-FCAEF015A5C7}"/>
                    </a:ext>
                  </a:extLst>
                </p:cNvPr>
                <p:cNvSpPr txBox="1"/>
                <p:nvPr/>
              </p:nvSpPr>
              <p:spPr>
                <a:xfrm>
                  <a:off x="7814358" y="4425434"/>
                  <a:ext cx="129984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3⋅</m:t>
                        </m:r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sup>
                        </m:s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𝑦𝑒𝑎𝑟𝑠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9E7F923-3B16-B24B-81A7-FCAEF015A5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4358" y="4425434"/>
                  <a:ext cx="1299843" cy="307777"/>
                </a:xfrm>
                <a:prstGeom prst="rect">
                  <a:avLst/>
                </a:prstGeom>
                <a:blipFill>
                  <a:blip r:embed="rId5"/>
                  <a:stretch>
                    <a:fillRect b="-4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668138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Extragalactic Distances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1148264"/>
            <a:ext cx="777240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en-US">
                <a:solidFill>
                  <a:schemeClr val="bg1"/>
                </a:solidFill>
              </a:rPr>
              <a:t>Required for a 3D picture of the (local) universe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20" y="2180982"/>
            <a:ext cx="6802786" cy="410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26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Extragalactic Distances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D750032-8013-D84D-B6F3-BD4BD12F4D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164758"/>
            <a:ext cx="7483359" cy="545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50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74D6A8-6D6E-3445-8181-08E0EB26E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Local Flows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1B24AA-20E9-4047-9EB5-DAE044286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Inhomogeneous mass distribution in the local Universe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7368323-CB2F-A84C-86B5-8E6DBCEFF483}"/>
              </a:ext>
            </a:extLst>
          </p:cNvPr>
          <p:cNvGrpSpPr/>
          <p:nvPr/>
        </p:nvGrpSpPr>
        <p:grpSpPr>
          <a:xfrm>
            <a:off x="1187624" y="2492896"/>
            <a:ext cx="6893679" cy="3975100"/>
            <a:chOff x="1331913" y="2780928"/>
            <a:chExt cx="6893679" cy="39751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443894-D73F-1C4B-9B91-C33D179FD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913" y="2780928"/>
              <a:ext cx="6477000" cy="39751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D6B9461-4197-274F-A6F9-DEE8F5D4886F}"/>
                </a:ext>
              </a:extLst>
            </p:cNvPr>
            <p:cNvSpPr txBox="1"/>
            <p:nvPr/>
          </p:nvSpPr>
          <p:spPr>
            <a:xfrm>
              <a:off x="6372200" y="6165304"/>
              <a:ext cx="18533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err="1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Pomarède</a:t>
              </a:r>
              <a:r>
                <a:rPr lang="en-US" sz="140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 et al. 2020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6696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/>
                  <a:t>Measuring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670" y="1412875"/>
            <a:ext cx="6268193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Classical approach </a:t>
            </a:r>
          </a:p>
          <a:p>
            <a:pPr marL="400050" lvl="1" indent="0">
              <a:buNone/>
            </a:pPr>
            <a:r>
              <a:rPr lang="en-US" dirty="0">
                <a:sym typeface="Wingdings" pitchFamily="2" charset="2"/>
              </a:rPr>
              <a:t> distance ladder to reach (smooth) Hubble flow</a:t>
            </a:r>
            <a:endParaRPr lang="en-GB" dirty="0"/>
          </a:p>
          <a:p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2787445" y="2950037"/>
            <a:ext cx="5669168" cy="3331179"/>
            <a:chOff x="1596940" y="3299406"/>
            <a:chExt cx="5669168" cy="333117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48566" y="3299406"/>
              <a:ext cx="5417542" cy="319496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596940" y="6261253"/>
              <a:ext cx="29603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>
                  <a:latin typeface="Helvetica Neue"/>
                  <a:cs typeface="Helvetica Neue"/>
                </a:rPr>
                <a:t>Sandage</a:t>
              </a:r>
              <a:r>
                <a:rPr lang="en-GB" dirty="0">
                  <a:latin typeface="Helvetica Neue"/>
                  <a:cs typeface="Helvetica Neue"/>
                </a:rPr>
                <a:t> &amp; </a:t>
              </a:r>
              <a:r>
                <a:rPr lang="en-GB" dirty="0" err="1">
                  <a:latin typeface="Helvetica Neue"/>
                  <a:cs typeface="Helvetica Neue"/>
                </a:rPr>
                <a:t>Tammann</a:t>
              </a:r>
              <a:r>
                <a:rPr lang="en-GB" dirty="0">
                  <a:latin typeface="Helvetica Neue"/>
                  <a:cs typeface="Helvetica Neue"/>
                </a:rPr>
                <a:t> 1974</a:t>
              </a:r>
            </a:p>
          </p:txBody>
        </p:sp>
      </p:grpSp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9DF4691-C54D-F348-B0FD-A45A471AD8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793" t="12705" r="24959" b="40550"/>
          <a:stretch/>
        </p:blipFill>
        <p:spPr>
          <a:xfrm>
            <a:off x="399137" y="1698908"/>
            <a:ext cx="1871663" cy="23419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8F7E63-E384-5B4C-B99C-B66E20DEDB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136" y="4078263"/>
            <a:ext cx="1871663" cy="187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57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109125"/>
            <a:ext cx="7772400" cy="1143000"/>
          </a:xfrm>
        </p:spPr>
        <p:txBody>
          <a:bodyPr/>
          <a:lstStyle/>
          <a:p>
            <a:r>
              <a:rPr lang="en-GB"/>
              <a:t>Hubble Constant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042938"/>
            <a:ext cx="7889789" cy="41148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Three different methods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dirty="0"/>
              <a:t>Distance ladder</a:t>
            </a:r>
          </a:p>
          <a:p>
            <a:pPr lvl="2">
              <a:lnSpc>
                <a:spcPct val="80000"/>
              </a:lnSpc>
            </a:pPr>
            <a:r>
              <a:rPr lang="en-GB" dirty="0"/>
              <a:t>Calibrate next distance indicator with the previous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dirty="0"/>
              <a:t>Physical methods</a:t>
            </a:r>
          </a:p>
          <a:p>
            <a:pPr marL="1158875" lvl="2" indent="-301625">
              <a:lnSpc>
                <a:spcPct val="80000"/>
              </a:lnSpc>
            </a:pPr>
            <a:r>
              <a:rPr lang="en-GB" dirty="0"/>
              <a:t>Determine either luminosity or length through physical quantities</a:t>
            </a:r>
          </a:p>
          <a:p>
            <a:pPr marL="1604963" lvl="3" indent="-290513">
              <a:lnSpc>
                <a:spcPct val="80000"/>
              </a:lnSpc>
            </a:pPr>
            <a:r>
              <a:rPr lang="en-GB" dirty="0" err="1"/>
              <a:t>Sunyaev-Zeldovich</a:t>
            </a:r>
            <a:r>
              <a:rPr lang="en-GB" dirty="0"/>
              <a:t> effect (galaxy clusters)</a:t>
            </a:r>
          </a:p>
          <a:p>
            <a:pPr marL="1604963" lvl="3" indent="-290513">
              <a:lnSpc>
                <a:spcPct val="80000"/>
              </a:lnSpc>
            </a:pPr>
            <a:r>
              <a:rPr lang="en-GB" dirty="0"/>
              <a:t>Expanding photosphere method in supernovae</a:t>
            </a:r>
          </a:p>
          <a:p>
            <a:pPr marL="1604963" lvl="3" indent="-290513">
              <a:lnSpc>
                <a:spcPct val="80000"/>
              </a:lnSpc>
            </a:pPr>
            <a:r>
              <a:rPr lang="en-GB" dirty="0"/>
              <a:t>Physical calibration of thermonuclear supernovae </a:t>
            </a:r>
          </a:p>
          <a:p>
            <a:pPr marL="1604963" lvl="3" indent="-290513">
              <a:lnSpc>
                <a:spcPct val="80000"/>
              </a:lnSpc>
            </a:pPr>
            <a:r>
              <a:rPr lang="en-GB" dirty="0"/>
              <a:t>Geometric methods, e.g. </a:t>
            </a:r>
            <a:r>
              <a:rPr lang="en-GB" dirty="0" err="1"/>
              <a:t>megamasers</a:t>
            </a:r>
            <a:endParaRPr lang="en-GB" dirty="0"/>
          </a:p>
          <a:p>
            <a:pPr marL="971550" lvl="1" indent="-514350">
              <a:buFont typeface="+mj-lt"/>
              <a:buAutoNum type="arabicPeriod"/>
            </a:pPr>
            <a:r>
              <a:rPr lang="en-GB" dirty="0"/>
              <a:t>Global solutions</a:t>
            </a:r>
          </a:p>
          <a:p>
            <a:pPr lvl="2"/>
            <a:r>
              <a:rPr lang="en-GB" dirty="0"/>
              <a:t>Use knowledge of all cosmological parameters </a:t>
            </a:r>
          </a:p>
          <a:p>
            <a:pPr lvl="3"/>
            <a:r>
              <a:rPr lang="en-GB" dirty="0"/>
              <a:t>Cosmic Microwave Background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4845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BB67D9B-CA84-8748-8D9E-96023AADAF97}"/>
              </a:ext>
            </a:extLst>
          </p:cNvPr>
          <p:cNvGrpSpPr/>
          <p:nvPr/>
        </p:nvGrpSpPr>
        <p:grpSpPr>
          <a:xfrm>
            <a:off x="4234180" y="2475288"/>
            <a:ext cx="4787900" cy="3800277"/>
            <a:chOff x="4259513" y="2248235"/>
            <a:chExt cx="4787900" cy="380027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0D470CA-4F9F-4342-9F21-21E0DFB39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59513" y="2248235"/>
              <a:ext cx="4787900" cy="34925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0F476F1-FDAD-1442-A7C0-3FD7699F63EC}"/>
                </a:ext>
              </a:extLst>
            </p:cNvPr>
            <p:cNvSpPr txBox="1"/>
            <p:nvPr/>
          </p:nvSpPr>
          <p:spPr>
            <a:xfrm>
              <a:off x="7144443" y="5740735"/>
              <a:ext cx="16145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>
                  <a:latin typeface="HelveticaNeueLT Com 45 Lt" panose="020B0403020202020204" pitchFamily="34" charset="77"/>
                </a:rPr>
                <a:t>Jacoby et al. 1992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Classical Distance Ladder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421" y="1332288"/>
            <a:ext cx="8217567" cy="4114800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Primary distance indicators (within the </a:t>
            </a:r>
            <a:br>
              <a:rPr lang="en-GB"/>
            </a:br>
            <a:r>
              <a:rPr lang="en-GB"/>
              <a:t>Milky Way)</a:t>
            </a:r>
          </a:p>
          <a:p>
            <a:pPr lvl="1"/>
            <a:r>
              <a:rPr lang="en-GB"/>
              <a:t>trigonometric parallax</a:t>
            </a:r>
          </a:p>
          <a:p>
            <a:pPr lvl="1"/>
            <a:r>
              <a:rPr lang="en-GB"/>
              <a:t>proper motion</a:t>
            </a:r>
          </a:p>
          <a:p>
            <a:pPr lvl="1"/>
            <a:r>
              <a:rPr lang="en-GB"/>
              <a:t>apparent luminosity</a:t>
            </a:r>
          </a:p>
          <a:p>
            <a:pPr lvl="2"/>
            <a:r>
              <a:rPr lang="en-GB"/>
              <a:t>main sequence</a:t>
            </a:r>
          </a:p>
          <a:p>
            <a:pPr lvl="2"/>
            <a:r>
              <a:rPr lang="en-GB"/>
              <a:t>red clump stars</a:t>
            </a:r>
          </a:p>
          <a:p>
            <a:pPr lvl="2"/>
            <a:r>
              <a:rPr lang="en-GB"/>
              <a:t>RR </a:t>
            </a:r>
            <a:r>
              <a:rPr lang="en-GB" err="1"/>
              <a:t>Lyrae</a:t>
            </a:r>
            <a:r>
              <a:rPr lang="en-GB"/>
              <a:t> stars</a:t>
            </a:r>
          </a:p>
          <a:p>
            <a:pPr lvl="2"/>
            <a:r>
              <a:rPr lang="en-GB"/>
              <a:t>eclipsing binaries</a:t>
            </a:r>
          </a:p>
          <a:p>
            <a:pPr lvl="2"/>
            <a:r>
              <a:rPr lang="en-GB"/>
              <a:t>Cepheid stars</a:t>
            </a:r>
          </a:p>
        </p:txBody>
      </p:sp>
    </p:spTree>
    <p:extLst>
      <p:ext uri="{BB962C8B-B14F-4D97-AF65-F5344CB8AC3E}">
        <p14:creationId xmlns:p14="http://schemas.microsoft.com/office/powerpoint/2010/main" val="2456917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919" y="488708"/>
            <a:ext cx="8293894" cy="857250"/>
          </a:xfrm>
        </p:spPr>
        <p:txBody>
          <a:bodyPr/>
          <a:lstStyle/>
          <a:p>
            <a:r>
              <a:rPr lang="en-GB"/>
              <a:t>Great Debate: What is the size of the Universe?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980" y="1788374"/>
            <a:ext cx="7772400" cy="3086100"/>
          </a:xfrm>
        </p:spPr>
        <p:txBody>
          <a:bodyPr/>
          <a:lstStyle/>
          <a:p>
            <a:pPr marL="0" indent="0">
              <a:buNone/>
            </a:pPr>
            <a:r>
              <a:rPr lang="de-DE" err="1"/>
              <a:t>Presentations</a:t>
            </a:r>
            <a:r>
              <a:rPr lang="de-DE"/>
              <a:t> at </a:t>
            </a:r>
            <a:r>
              <a:rPr lang="de-DE" err="1"/>
              <a:t>the</a:t>
            </a:r>
            <a:r>
              <a:rPr lang="de-DE"/>
              <a:t> Annual Meeting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National Academy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Sciences</a:t>
            </a:r>
            <a:r>
              <a:rPr lang="de-DE"/>
              <a:t> in Washington DC, 26. April 1920</a:t>
            </a:r>
          </a:p>
          <a:p>
            <a:pPr marL="0" indent="0" algn="ctr">
              <a:buNone/>
            </a:pPr>
            <a:r>
              <a:rPr lang="de-DE"/>
              <a:t>Harlow Shapley vs. Heber Curtis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66" y="4058248"/>
            <a:ext cx="2391900" cy="23044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629" y="4058248"/>
            <a:ext cx="1631993" cy="23057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89316" y="6390281"/>
            <a:ext cx="3562194" cy="2094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61">
                <a:latin typeface="Helvetica Neue Light"/>
                <a:cs typeface="Helvetica Neue Light"/>
              </a:rPr>
              <a:t>http://</a:t>
            </a:r>
            <a:r>
              <a:rPr lang="en-GB" sz="761" err="1">
                <a:latin typeface="Helvetica Neue Light"/>
                <a:cs typeface="Helvetica Neue Light"/>
              </a:rPr>
              <a:t>incubator.rockefeller.edu</a:t>
            </a:r>
            <a:r>
              <a:rPr lang="en-GB" sz="761">
                <a:latin typeface="Helvetica Neue Light"/>
                <a:cs typeface="Helvetica Neue Light"/>
              </a:rPr>
              <a:t>/geeks-of-the-week-</a:t>
            </a:r>
            <a:r>
              <a:rPr lang="en-GB" sz="761" err="1">
                <a:latin typeface="Helvetica Neue Light"/>
                <a:cs typeface="Helvetica Neue Light"/>
              </a:rPr>
              <a:t>harlow</a:t>
            </a:r>
            <a:r>
              <a:rPr lang="en-GB" sz="761">
                <a:latin typeface="Helvetica Neue Light"/>
                <a:cs typeface="Helvetica Neue Light"/>
              </a:rPr>
              <a:t>-</a:t>
            </a:r>
            <a:r>
              <a:rPr lang="en-GB" sz="761" err="1">
                <a:latin typeface="Helvetica Neue Light"/>
                <a:cs typeface="Helvetica Neue Light"/>
              </a:rPr>
              <a:t>shapley-heber-curtis</a:t>
            </a:r>
            <a:r>
              <a:rPr lang="en-GB" sz="761">
                <a:latin typeface="Helvetica Neue Light"/>
                <a:cs typeface="Helvetica Neue Ligh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9079305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A15030D-8C94-124F-AF86-6F9A30ADCCF7}"/>
              </a:ext>
            </a:extLst>
          </p:cNvPr>
          <p:cNvGrpSpPr/>
          <p:nvPr/>
        </p:nvGrpSpPr>
        <p:grpSpPr>
          <a:xfrm>
            <a:off x="4947912" y="2157864"/>
            <a:ext cx="4102100" cy="4430261"/>
            <a:chOff x="4985893" y="1220454"/>
            <a:chExt cx="4102100" cy="4430261"/>
          </a:xfrm>
        </p:grpSpPr>
        <p:pic>
          <p:nvPicPr>
            <p:cNvPr id="4" name="Content Placeholder 9">
              <a:extLst>
                <a:ext uri="{FF2B5EF4-FFF2-40B4-BE49-F238E27FC236}">
                  <a16:creationId xmlns:a16="http://schemas.microsoft.com/office/drawing/2014/main" id="{679ACD45-1A02-A84A-AF8D-EC844190C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-5022" b="-5022"/>
            <a:stretch>
              <a:fillRect/>
            </a:stretch>
          </p:blipFill>
          <p:spPr bwMode="auto">
            <a:xfrm>
              <a:off x="4985893" y="1220454"/>
              <a:ext cx="4102100" cy="443026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035CBB2-5780-7043-9A5F-D3E35A3BF34E}"/>
                </a:ext>
              </a:extLst>
            </p:cNvPr>
            <p:cNvSpPr txBox="1"/>
            <p:nvPr/>
          </p:nvSpPr>
          <p:spPr>
            <a:xfrm>
              <a:off x="6941578" y="3588066"/>
              <a:ext cx="19248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>
                  <a:latin typeface="HelveticaNeueLT Com 45 Lt" panose="020B0403020202020204" pitchFamily="34" charset="77"/>
                  <a:cs typeface="Helvetica Neue"/>
                </a:rPr>
                <a:t>Freedman &amp; </a:t>
              </a:r>
              <a:r>
                <a:rPr lang="en-GB" sz="1200" err="1">
                  <a:latin typeface="HelveticaNeueLT Com 45 Lt" panose="020B0403020202020204" pitchFamily="34" charset="77"/>
                  <a:cs typeface="Helvetica Neue"/>
                </a:rPr>
                <a:t>Madore</a:t>
              </a:r>
              <a:r>
                <a:rPr lang="en-GB" sz="1200">
                  <a:latin typeface="HelveticaNeueLT Com 45 Lt" panose="020B0403020202020204" pitchFamily="34" charset="77"/>
                  <a:cs typeface="Helvetica Neue"/>
                </a:rPr>
                <a:t> 2010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62" y="146665"/>
            <a:ext cx="6666107" cy="1143000"/>
          </a:xfrm>
        </p:spPr>
        <p:txBody>
          <a:bodyPr/>
          <a:lstStyle/>
          <a:p>
            <a:r>
              <a:rPr lang="en-GB"/>
              <a:t>Classical Distance Ladder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1220454"/>
            <a:ext cx="4547937" cy="4114800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Secondary distance indicators (beyond the Local Group)</a:t>
            </a:r>
          </a:p>
          <a:p>
            <a:pPr lvl="1"/>
            <a:r>
              <a:rPr lang="en-GB" sz="2400"/>
              <a:t>Important check</a:t>
            </a:r>
          </a:p>
          <a:p>
            <a:pPr lvl="2"/>
            <a:r>
              <a:rPr lang="en-GB" sz="2000"/>
              <a:t>Large </a:t>
            </a:r>
            <a:r>
              <a:rPr lang="en-GB" sz="2000" err="1"/>
              <a:t>Magellanic</a:t>
            </a:r>
            <a:r>
              <a:rPr lang="en-GB" sz="2000"/>
              <a:t> Cloud</a:t>
            </a:r>
          </a:p>
          <a:p>
            <a:pPr lvl="1"/>
            <a:r>
              <a:rPr lang="en-GB" sz="2400"/>
              <a:t>Tully-Fisher relation</a:t>
            </a:r>
          </a:p>
          <a:p>
            <a:pPr lvl="1"/>
            <a:r>
              <a:rPr lang="en-GB" sz="2400"/>
              <a:t>Fundamental Plane</a:t>
            </a:r>
          </a:p>
          <a:p>
            <a:pPr lvl="1"/>
            <a:r>
              <a:rPr lang="en-GB" sz="2400"/>
              <a:t>Supernovae (mostly SN </a:t>
            </a:r>
            <a:r>
              <a:rPr lang="en-GB" sz="2400" err="1"/>
              <a:t>Ia</a:t>
            </a:r>
            <a:r>
              <a:rPr lang="en-GB" sz="2400"/>
              <a:t>)</a:t>
            </a:r>
          </a:p>
          <a:p>
            <a:pPr lvl="1"/>
            <a:r>
              <a:rPr lang="en-GB" sz="2400"/>
              <a:t>Surface Brightness Fluctuations</a:t>
            </a:r>
          </a:p>
          <a:p>
            <a:pPr lvl="1"/>
            <a:endParaRPr lang="en-GB"/>
          </a:p>
          <a:p>
            <a:pPr lvl="1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8435B2-E133-9C4E-AC64-57F95D6E976E}"/>
              </a:ext>
            </a:extLst>
          </p:cNvPr>
          <p:cNvSpPr/>
          <p:nvPr/>
        </p:nvSpPr>
        <p:spPr>
          <a:xfrm>
            <a:off x="4772490" y="1358875"/>
            <a:ext cx="36000" cy="10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31D7C23-884E-AC40-9628-3AD030B0C741}"/>
              </a:ext>
            </a:extLst>
          </p:cNvPr>
          <p:cNvGrpSpPr/>
          <p:nvPr/>
        </p:nvGrpSpPr>
        <p:grpSpPr>
          <a:xfrm>
            <a:off x="6900930" y="61078"/>
            <a:ext cx="2242058" cy="2096786"/>
            <a:chOff x="6900930" y="61078"/>
            <a:chExt cx="2242058" cy="2096786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1143EBFA-038A-8643-82BE-C8BBEEFFC6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14" t="13777" r="25000" b="-562"/>
            <a:stretch/>
          </p:blipFill>
          <p:spPr bwMode="auto">
            <a:xfrm>
              <a:off x="6900930" y="61078"/>
              <a:ext cx="2037322" cy="2096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4441BF2-1BE8-9D49-A43A-5556D28E56BD}"/>
                </a:ext>
              </a:extLst>
            </p:cNvPr>
            <p:cNvSpPr txBox="1"/>
            <p:nvPr/>
          </p:nvSpPr>
          <p:spPr>
            <a:xfrm rot="16200000">
              <a:off x="8252681" y="1267556"/>
              <a:ext cx="153439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>
                  <a:latin typeface="HelveticaNeueLT Com 45 Lt" panose="020B0403020202020204" pitchFamily="34" charset="77"/>
                </a:rPr>
                <a:t>Gruber </a:t>
              </a:r>
              <a:r>
                <a:rPr lang="de-DE" sz="1000" err="1">
                  <a:latin typeface="HelveticaNeueLT Com 45 Lt" panose="020B0403020202020204" pitchFamily="34" charset="77"/>
                </a:rPr>
                <a:t>Cosmology</a:t>
              </a:r>
              <a:r>
                <a:rPr lang="de-DE" sz="1000">
                  <a:latin typeface="HelveticaNeueLT Com 45 Lt" panose="020B0403020202020204" pitchFamily="34" charset="77"/>
                </a:rPr>
                <a:t> </a:t>
              </a:r>
              <a:r>
                <a:rPr lang="de-DE" sz="1000" err="1">
                  <a:latin typeface="HelveticaNeueLT Com 45 Lt" panose="020B0403020202020204" pitchFamily="34" charset="77"/>
                </a:rPr>
                <a:t>Prize</a:t>
              </a:r>
              <a:endParaRPr lang="de-DE" sz="1000">
                <a:latin typeface="HelveticaNeueLT Com 45 Lt" panose="020B0403020202020204" pitchFamily="34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363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0.08796 C 0.10643 0.1368 0.21129 0.18634 0.2231 0.25509 C 0.23507 0.32338 0.15382 0.41111 0.07257 0.49907 " pathEditMode="relative" rAng="0" ptsTypes="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8" y="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Hubble Constant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Calibration of </a:t>
            </a:r>
            <a:r>
              <a:rPr lang="en-US" i="1"/>
              <a:t>M(SN Ia @ max)</a:t>
            </a:r>
          </a:p>
          <a:p>
            <a:pPr marL="0" indent="0">
              <a:buNone/>
            </a:pPr>
            <a:r>
              <a:rPr lang="en-US"/>
              <a:t>Distance ladder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263383" y="2564904"/>
            <a:ext cx="6188937" cy="3771104"/>
            <a:chOff x="1263383" y="2564904"/>
            <a:chExt cx="6188937" cy="377110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63383" y="2592000"/>
              <a:ext cx="3490217" cy="3672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t="-2699"/>
            <a:stretch/>
          </p:blipFill>
          <p:spPr>
            <a:xfrm>
              <a:off x="4986187" y="2564904"/>
              <a:ext cx="2466133" cy="3771104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7684907" y="6059009"/>
            <a:ext cx="979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HelveticaNeueLT Com 45 Lt" charset="0"/>
                <a:ea typeface="HelveticaNeueLT Com 45 Lt" charset="0"/>
                <a:cs typeface="HelveticaNeueLT Com 45 Lt" charset="0"/>
              </a:rPr>
              <a:t>Adam </a:t>
            </a:r>
            <a:r>
              <a:rPr lang="en-US" sz="1200" err="1">
                <a:solidFill>
                  <a:schemeClr val="bg1"/>
                </a:solidFill>
                <a:latin typeface="HelveticaNeueLT Com 45 Lt" charset="0"/>
                <a:ea typeface="HelveticaNeueLT Com 45 Lt" charset="0"/>
                <a:cs typeface="HelveticaNeueLT Com 45 Lt" charset="0"/>
              </a:rPr>
              <a:t>Riess</a:t>
            </a:r>
            <a:endParaRPr lang="en-US" sz="1200">
              <a:solidFill>
                <a:schemeClr val="bg1"/>
              </a:solidFill>
              <a:latin typeface="HelveticaNeueLT Com 45 Lt" charset="0"/>
              <a:ea typeface="HelveticaNeueLT Com 45 Lt" charset="0"/>
              <a:cs typeface="HelveticaNeueLT Com 45 Lt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6357FFD-7FD2-1849-AF28-0BD8268DD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00" y="144000"/>
            <a:ext cx="1342253" cy="141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2805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4213" y="269875"/>
            <a:ext cx="5687987" cy="1143000"/>
          </a:xfrm>
        </p:spPr>
        <p:txBody>
          <a:bodyPr/>
          <a:lstStyle/>
          <a:p>
            <a:r>
              <a:rPr lang="en-US"/>
              <a:t>Hubble Constant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Supernova </a:t>
            </a:r>
            <a:r>
              <a:rPr lang="en-US" err="1"/>
              <a:t>Ia</a:t>
            </a:r>
            <a:r>
              <a:rPr lang="en-US"/>
              <a:t> </a:t>
            </a:r>
            <a:br>
              <a:rPr lang="en-US"/>
            </a:br>
            <a:r>
              <a:rPr lang="en-US"/>
              <a:t>Hubble diagram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952" y="404664"/>
            <a:ext cx="6489700" cy="61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131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/>
                  <a:t> with Supernovae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264" y="1124744"/>
            <a:ext cx="8936735" cy="4114800"/>
          </a:xfrm>
        </p:spPr>
        <p:txBody>
          <a:bodyPr/>
          <a:lstStyle/>
          <a:p>
            <a:r>
              <a:rPr lang="en-US" dirty="0"/>
              <a:t>Local calibrators (calibrate the Cepheid L-P rel.)</a:t>
            </a:r>
          </a:p>
          <a:p>
            <a:pPr lvl="1">
              <a:spcBef>
                <a:spcPts val="0"/>
              </a:spcBef>
            </a:pPr>
            <a:r>
              <a:rPr lang="en-US" dirty="0"/>
              <a:t>Large Magellanic Cloud </a:t>
            </a:r>
          </a:p>
          <a:p>
            <a:pPr lvl="2">
              <a:spcBef>
                <a:spcPts val="0"/>
              </a:spcBef>
            </a:pPr>
            <a:r>
              <a:rPr lang="en-US" dirty="0"/>
              <a:t>1% accuracy with eclipsing binaries </a:t>
            </a:r>
            <a:r>
              <a:rPr lang="en-US" sz="2000" dirty="0"/>
              <a:t>(</a:t>
            </a:r>
            <a:r>
              <a:rPr lang="en-US" sz="2000" dirty="0" err="1"/>
              <a:t>Pietrzyński</a:t>
            </a:r>
            <a:r>
              <a:rPr lang="en-US" sz="2000" dirty="0"/>
              <a:t> et al. (2019)</a:t>
            </a:r>
            <a:endParaRPr lang="en-US" dirty="0"/>
          </a:p>
          <a:p>
            <a:pPr lvl="1">
              <a:spcBef>
                <a:spcPts val="0"/>
              </a:spcBef>
            </a:pPr>
            <a:r>
              <a:rPr lang="en-US" dirty="0"/>
              <a:t>Maser in NGC 4258 </a:t>
            </a:r>
          </a:p>
          <a:p>
            <a:pPr lvl="2">
              <a:spcBef>
                <a:spcPts val="0"/>
              </a:spcBef>
            </a:pPr>
            <a:r>
              <a:rPr lang="en-US" dirty="0"/>
              <a:t>3% accuracy </a:t>
            </a:r>
            <a:r>
              <a:rPr lang="en-US" sz="2000" dirty="0"/>
              <a:t>(Humphreys et al. 2013)</a:t>
            </a:r>
          </a:p>
          <a:p>
            <a:pPr lvl="1">
              <a:spcBef>
                <a:spcPts val="0"/>
              </a:spcBef>
            </a:pPr>
            <a:r>
              <a:rPr lang="en-US" dirty="0"/>
              <a:t>geometric distances (parallaxes) to nearby Cepheids</a:t>
            </a:r>
          </a:p>
          <a:p>
            <a:r>
              <a:rPr lang="en-US" dirty="0"/>
              <a:t>Extinction</a:t>
            </a:r>
          </a:p>
          <a:p>
            <a:pPr lvl="1">
              <a:spcBef>
                <a:spcPts val="0"/>
              </a:spcBef>
            </a:pPr>
            <a:r>
              <a:rPr lang="en-US" dirty="0"/>
              <a:t>absorption in the Milky Way and the host galaxy</a:t>
            </a:r>
          </a:p>
          <a:p>
            <a:pPr lvl="1">
              <a:spcBef>
                <a:spcPts val="0"/>
              </a:spcBef>
            </a:pPr>
            <a:r>
              <a:rPr lang="en-US" dirty="0"/>
              <a:t>corrections not always certain</a:t>
            </a:r>
          </a:p>
          <a:p>
            <a:r>
              <a:rPr lang="en-US" dirty="0"/>
              <a:t>Peculiar velocities of galaxies</a:t>
            </a:r>
          </a:p>
          <a:p>
            <a:pPr lvl="1">
              <a:spcBef>
                <a:spcPts val="0"/>
              </a:spcBef>
            </a:pPr>
            <a:r>
              <a:rPr lang="en-US" dirty="0"/>
              <a:t>typically around 300 km/s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2750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classification_detail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6364288" cy="6858000"/>
          </a:xfrm>
        </p:spPr>
      </p:pic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4932363" y="260350"/>
            <a:ext cx="3906837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GB"/>
              <a:t>SN Classification</a:t>
            </a:r>
          </a:p>
        </p:txBody>
      </p:sp>
      <p:sp>
        <p:nvSpPr>
          <p:cNvPr id="14340" name="Rectangle 25"/>
          <p:cNvSpPr>
            <a:spLocks noChangeArrowheads="1"/>
          </p:cNvSpPr>
          <p:nvPr/>
        </p:nvSpPr>
        <p:spPr bwMode="auto">
          <a:xfrm>
            <a:off x="250825" y="6021388"/>
            <a:ext cx="1008063" cy="43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358775" y="0"/>
            <a:ext cx="5221288" cy="6858000"/>
            <a:chOff x="226" y="0"/>
            <a:chExt cx="3289" cy="4320"/>
          </a:xfrm>
        </p:grpSpPr>
        <p:grpSp>
          <p:nvGrpSpPr>
            <p:cNvPr id="3" name="Group 29"/>
            <p:cNvGrpSpPr>
              <a:grpSpLocks/>
            </p:cNvGrpSpPr>
            <p:nvPr/>
          </p:nvGrpSpPr>
          <p:grpSpPr bwMode="auto">
            <a:xfrm>
              <a:off x="657" y="0"/>
              <a:ext cx="1202" cy="4320"/>
              <a:chOff x="657" y="0"/>
              <a:chExt cx="1202" cy="4320"/>
            </a:xfrm>
          </p:grpSpPr>
          <p:sp>
            <p:nvSpPr>
              <p:cNvPr id="14348" name="Line 6"/>
              <p:cNvSpPr>
                <a:spLocks noChangeShapeType="1"/>
              </p:cNvSpPr>
              <p:nvPr/>
            </p:nvSpPr>
            <p:spPr bwMode="auto">
              <a:xfrm>
                <a:off x="1859" y="0"/>
                <a:ext cx="0" cy="583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349" name="Line 7"/>
              <p:cNvSpPr>
                <a:spLocks noChangeShapeType="1"/>
              </p:cNvSpPr>
              <p:nvPr/>
            </p:nvSpPr>
            <p:spPr bwMode="auto">
              <a:xfrm flipH="1">
                <a:off x="668" y="573"/>
                <a:ext cx="449" cy="895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350" name="Line 8"/>
              <p:cNvSpPr>
                <a:spLocks noChangeShapeType="1"/>
              </p:cNvSpPr>
              <p:nvPr/>
            </p:nvSpPr>
            <p:spPr bwMode="auto">
              <a:xfrm>
                <a:off x="666" y="1462"/>
                <a:ext cx="0" cy="1225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4" name="Group 26"/>
              <p:cNvGrpSpPr>
                <a:grpSpLocks/>
              </p:cNvGrpSpPr>
              <p:nvPr/>
            </p:nvGrpSpPr>
            <p:grpSpPr bwMode="auto">
              <a:xfrm>
                <a:off x="657" y="2663"/>
                <a:ext cx="737" cy="1657"/>
                <a:chOff x="657" y="2663"/>
                <a:chExt cx="737" cy="1657"/>
              </a:xfrm>
            </p:grpSpPr>
            <p:sp>
              <p:nvSpPr>
                <p:cNvPr id="14353" name="Line 16"/>
                <p:cNvSpPr>
                  <a:spLocks noChangeShapeType="1"/>
                </p:cNvSpPr>
                <p:nvPr/>
              </p:nvSpPr>
              <p:spPr bwMode="auto">
                <a:xfrm>
                  <a:off x="657" y="2675"/>
                  <a:ext cx="726" cy="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4354" name="Line 17"/>
                <p:cNvSpPr>
                  <a:spLocks noChangeShapeType="1"/>
                </p:cNvSpPr>
                <p:nvPr/>
              </p:nvSpPr>
              <p:spPr bwMode="auto">
                <a:xfrm>
                  <a:off x="1383" y="2663"/>
                  <a:ext cx="0" cy="59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4355" name="Line 18"/>
                <p:cNvSpPr>
                  <a:spLocks noChangeShapeType="1"/>
                </p:cNvSpPr>
                <p:nvPr/>
              </p:nvSpPr>
              <p:spPr bwMode="auto">
                <a:xfrm>
                  <a:off x="668" y="3249"/>
                  <a:ext cx="726" cy="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4356" name="Line 19"/>
                <p:cNvSpPr>
                  <a:spLocks noChangeShapeType="1"/>
                </p:cNvSpPr>
                <p:nvPr/>
              </p:nvSpPr>
              <p:spPr bwMode="auto">
                <a:xfrm>
                  <a:off x="680" y="3249"/>
                  <a:ext cx="0" cy="1071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14352" name="Line 28"/>
              <p:cNvSpPr>
                <a:spLocks noChangeShapeType="1"/>
              </p:cNvSpPr>
              <p:nvPr/>
            </p:nvSpPr>
            <p:spPr bwMode="auto">
              <a:xfrm>
                <a:off x="1111" y="572"/>
                <a:ext cx="748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4344" name="Rectangle 30"/>
            <p:cNvSpPr>
              <a:spLocks noChangeArrowheads="1"/>
            </p:cNvSpPr>
            <p:nvPr/>
          </p:nvSpPr>
          <p:spPr bwMode="auto">
            <a:xfrm>
              <a:off x="226" y="1423"/>
              <a:ext cx="431" cy="190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39999"/>
              </a:schemeClr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</a:endParaRPr>
            </a:p>
          </p:txBody>
        </p:sp>
        <p:sp>
          <p:nvSpPr>
            <p:cNvPr id="14345" name="Rectangle 31"/>
            <p:cNvSpPr>
              <a:spLocks noChangeArrowheads="1"/>
            </p:cNvSpPr>
            <p:nvPr/>
          </p:nvSpPr>
          <p:spPr bwMode="auto">
            <a:xfrm>
              <a:off x="714" y="1906"/>
              <a:ext cx="1072" cy="188"/>
            </a:xfrm>
            <a:prstGeom prst="rect">
              <a:avLst/>
            </a:prstGeom>
            <a:solidFill>
              <a:srgbClr val="CC0000">
                <a:alpha val="25098"/>
              </a:srgbClr>
            </a:solidFill>
            <a:ln w="1905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4346" name="Rectangle 32"/>
            <p:cNvSpPr>
              <a:spLocks noChangeArrowheads="1"/>
            </p:cNvSpPr>
            <p:nvPr/>
          </p:nvSpPr>
          <p:spPr bwMode="auto">
            <a:xfrm>
              <a:off x="3107" y="1888"/>
              <a:ext cx="408" cy="188"/>
            </a:xfrm>
            <a:prstGeom prst="rect">
              <a:avLst/>
            </a:prstGeom>
            <a:solidFill>
              <a:srgbClr val="CC0000">
                <a:alpha val="45097"/>
              </a:srgbClr>
            </a:solidFill>
            <a:ln w="1905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4347" name="Rectangle 33"/>
            <p:cNvSpPr>
              <a:spLocks noChangeArrowheads="1"/>
            </p:cNvSpPr>
            <p:nvPr/>
          </p:nvSpPr>
          <p:spPr bwMode="auto">
            <a:xfrm>
              <a:off x="2130" y="1929"/>
              <a:ext cx="438" cy="188"/>
            </a:xfrm>
            <a:prstGeom prst="rect">
              <a:avLst/>
            </a:prstGeom>
            <a:solidFill>
              <a:srgbClr val="CC0000">
                <a:alpha val="34901"/>
              </a:srgbClr>
            </a:solidFill>
            <a:ln w="1905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366642" name="Rectangle 50"/>
          <p:cNvSpPr>
            <a:spLocks noChangeArrowheads="1"/>
          </p:cNvSpPr>
          <p:nvPr/>
        </p:nvSpPr>
        <p:spPr bwMode="auto">
          <a:xfrm>
            <a:off x="1133475" y="2636838"/>
            <a:ext cx="3238500" cy="298450"/>
          </a:xfrm>
          <a:prstGeom prst="rect">
            <a:avLst/>
          </a:prstGeom>
          <a:solidFill>
            <a:srgbClr val="008000">
              <a:alpha val="50195"/>
            </a:srgbClr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2617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6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6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6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664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 </a:t>
            </a:r>
            <a:r>
              <a:rPr lang="en-US" err="1"/>
              <a:t>Ia</a:t>
            </a:r>
            <a:r>
              <a:rPr lang="en-US"/>
              <a:t> Supernovae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Variations on a theme</a:t>
            </a:r>
          </a:p>
          <a:p>
            <a:pPr lvl="1"/>
            <a:r>
              <a:rPr lang="en-US"/>
              <a:t>critical parameters?</a:t>
            </a:r>
          </a:p>
          <a:p>
            <a:pPr marL="936625" lvl="2" indent="-227013"/>
            <a:r>
              <a:rPr lang="en-US"/>
              <a:t>nickel mass</a:t>
            </a:r>
          </a:p>
          <a:p>
            <a:pPr marL="936625" lvl="2" indent="-227013"/>
            <a:r>
              <a:rPr lang="en-US"/>
              <a:t>ejecta mass</a:t>
            </a:r>
          </a:p>
          <a:p>
            <a:pPr marL="936625" lvl="2" indent="-227013"/>
            <a:r>
              <a:rPr lang="en-US"/>
              <a:t>explosion energy(?)</a:t>
            </a:r>
          </a:p>
          <a:p>
            <a:pPr marL="936625" lvl="2" indent="-227013"/>
            <a:r>
              <a:rPr lang="en-US"/>
              <a:t>explosion mechanism?</a:t>
            </a:r>
          </a:p>
          <a:p>
            <a:pPr marL="936625" lvl="2" indent="-227013"/>
            <a:r>
              <a:rPr lang="en-US"/>
              <a:t>progenitor evolution?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546600" y="1676400"/>
            <a:ext cx="4673600" cy="4521291"/>
            <a:chOff x="4546600" y="1955709"/>
            <a:chExt cx="4673600" cy="4521291"/>
          </a:xfrm>
        </p:grpSpPr>
        <p:grpSp>
          <p:nvGrpSpPr>
            <p:cNvPr id="6" name="Group 5"/>
            <p:cNvGrpSpPr/>
            <p:nvPr/>
          </p:nvGrpSpPr>
          <p:grpSpPr>
            <a:xfrm>
              <a:off x="4546600" y="1955709"/>
              <a:ext cx="4521200" cy="4521291"/>
              <a:chOff x="4724400" y="1387158"/>
              <a:chExt cx="4140200" cy="4238942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724400" y="1387158"/>
                <a:ext cx="4140200" cy="3873500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24400" y="5257800"/>
                <a:ext cx="4140200" cy="368300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6847967" y="2057400"/>
              <a:ext cx="2372233" cy="3939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err="1">
                  <a:latin typeface="HelveticaNeueLT Com 55 Roman" pitchFamily="34" charset="0"/>
                </a:rPr>
                <a:t>Taubenberger</a:t>
              </a:r>
              <a:r>
                <a:rPr lang="en-US">
                  <a:latin typeface="HelveticaNeueLT Com 55 Roman" pitchFamily="34" charset="0"/>
                </a:rPr>
                <a:t> 2017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10466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55576" y="2492896"/>
            <a:ext cx="5400600" cy="3961177"/>
            <a:chOff x="1935179" y="2060848"/>
            <a:chExt cx="6021197" cy="4389655"/>
          </a:xfrm>
        </p:grpSpPr>
        <p:pic>
          <p:nvPicPr>
            <p:cNvPr id="4" name="Picture 4" descr="hub_ne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7" t="1207" r="6569" b="5907"/>
            <a:stretch>
              <a:fillRect/>
            </a:stretch>
          </p:blipFill>
          <p:spPr bwMode="auto">
            <a:xfrm>
              <a:off x="1935179" y="2060848"/>
              <a:ext cx="6021197" cy="438965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6462594" y="3614737"/>
              <a:ext cx="1040513" cy="306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>
                  <a:latin typeface="HelveticaNeueLT Com 45 Lt" charset="0"/>
                  <a:ea typeface="HelveticaNeueLT Com 45 Lt" charset="0"/>
                  <a:cs typeface="HelveticaNeueLT Com 45 Lt" charset="0"/>
                </a:rPr>
                <a:t>Leibundgut</a:t>
              </a:r>
              <a:endParaRPr lang="en-US" sz="1200" err="1">
                <a:latin typeface="HelveticaNeueLT Com 45 Lt" charset="0"/>
                <a:ea typeface="HelveticaNeueLT Com 45 Lt" charset="0"/>
                <a:cs typeface="HelveticaNeueLT Com 45 Lt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Hubble Constant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SN Hubble diagram</a:t>
                </a:r>
              </a:p>
              <a:p>
                <a:pPr marL="40005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𝑚</m:t>
                      </m:r>
                      <m:r>
                        <a:rPr lang="en-US" b="0" i="1" smtClean="0">
                          <a:latin typeface="Cambria Math" charset="0"/>
                        </a:rPr>
                        <m:t>−</m:t>
                      </m:r>
                      <m:r>
                        <a:rPr lang="en-US" b="0" i="1" smtClean="0">
                          <a:latin typeface="Cambria Math" charset="0"/>
                        </a:rPr>
                        <m:t>𝑀</m:t>
                      </m:r>
                      <m:r>
                        <a:rPr lang="en-US" b="0" i="1" smtClean="0">
                          <a:latin typeface="Cambria Math" charset="0"/>
                        </a:rPr>
                        <m:t>=5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charset="0"/>
                            </a:rPr>
                            <m:t>log</m:t>
                          </m:r>
                        </m:fName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𝑣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+25−5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charset="0"/>
                                </a:rPr>
                                <m:t>log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func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58" t="-18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940152" y="2852936"/>
                <a:ext cx="301295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latin typeface="HelveticaNeueLT Com 45 Lt" charset="0"/>
                    <a:ea typeface="HelveticaNeueLT Com 45 Lt" charset="0"/>
                    <a:cs typeface="HelveticaNeueLT Com 45 Lt" charset="0"/>
                  </a:rPr>
                  <a:t>Proves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HelveticaNeueLT Com 45 Lt" charset="0"/>
                        <a:cs typeface="HelveticaNeueLT Com 45 Lt" charset="0"/>
                      </a:rPr>
                      <m:t>𝑀</m:t>
                    </m:r>
                  </m:oMath>
                </a14:m>
                <a:r>
                  <a:rPr lang="en-US">
                    <a:latin typeface="HelveticaNeueLT Com 45 Lt" charset="0"/>
                    <a:ea typeface="HelveticaNeueLT Com 45 Lt" charset="0"/>
                    <a:cs typeface="HelveticaNeueLT Com 45 Lt" charset="0"/>
                  </a:rPr>
                  <a:t> is constant</a:t>
                </a:r>
              </a:p>
              <a:p>
                <a:r>
                  <a:rPr lang="en-US">
                    <a:latin typeface="HelveticaNeueLT Com 45 Lt" charset="0"/>
                    <a:ea typeface="HelveticaNeueLT Com 45 Lt" charset="0"/>
                    <a:cs typeface="HelveticaNeueLT Com 45 Lt" charset="0"/>
                  </a:rPr>
                  <a:t>Direct connection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HelveticaNeueLT Com 45 Lt" charset="0"/>
                        <a:cs typeface="HelveticaNeueLT Com 45 Lt" charset="0"/>
                      </a:rPr>
                      <m:t>𝑀</m:t>
                    </m:r>
                  </m:oMath>
                </a14:m>
                <a:r>
                  <a:rPr lang="en-US">
                    <a:latin typeface="HelveticaNeueLT Com 45 Lt" charset="0"/>
                    <a:ea typeface="HelveticaNeueLT Com 45 Lt" charset="0"/>
                    <a:cs typeface="HelveticaNeueLT Com 45 Lt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HelveticaNeueLT Com 45 Lt" charset="0"/>
                            <a:cs typeface="HelveticaNeueLT Com 45 Lt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  <a:ea typeface="HelveticaNeueLT Com 45 Lt" charset="0"/>
                            <a:cs typeface="HelveticaNeueLT Com 45 Lt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HelveticaNeueLT Com 45 Lt" charset="0"/>
                            <a:cs typeface="HelveticaNeueLT Com 45 Lt" charset="0"/>
                          </a:rPr>
                          <m:t>0</m:t>
                        </m:r>
                      </m:sub>
                    </m:sSub>
                  </m:oMath>
                </a14:m>
                <a:endParaRPr lang="en-US" i="1" err="1">
                  <a:latin typeface="HelveticaNeueLT Com 45 Lt" charset="0"/>
                  <a:ea typeface="HelveticaNeueLT Com 45 Lt" charset="0"/>
                  <a:cs typeface="HelveticaNeueLT Com 45 Lt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152" y="2852936"/>
                <a:ext cx="3012957" cy="923330"/>
              </a:xfrm>
              <a:prstGeom prst="rect">
                <a:avLst/>
              </a:prstGeom>
              <a:blipFill>
                <a:blip r:embed="rId4"/>
                <a:stretch>
                  <a:fillRect l="-2110" t="-27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53754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SNe</a:t>
            </a:r>
            <a:r>
              <a:rPr lang="en-US" dirty="0"/>
              <a:t> </a:t>
            </a:r>
            <a:r>
              <a:rPr lang="en-US" dirty="0" err="1"/>
              <a:t>Ia</a:t>
            </a:r>
            <a:r>
              <a:rPr lang="en-US" dirty="0"/>
              <a:t> Hubble Diagram (NIR)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C7F0424-8CF4-C24F-926C-D1768610455E}"/>
              </a:ext>
            </a:extLst>
          </p:cNvPr>
          <p:cNvGrpSpPr/>
          <p:nvPr/>
        </p:nvGrpSpPr>
        <p:grpSpPr>
          <a:xfrm>
            <a:off x="-101711" y="1344616"/>
            <a:ext cx="6953615" cy="5513383"/>
            <a:chOff x="-150479" y="1344616"/>
            <a:chExt cx="6953615" cy="551338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1B5691F-D77E-E246-8963-DF35AA529D36}"/>
                </a:ext>
              </a:extLst>
            </p:cNvPr>
            <p:cNvGrpSpPr/>
            <p:nvPr/>
          </p:nvGrpSpPr>
          <p:grpSpPr>
            <a:xfrm>
              <a:off x="-150479" y="1344616"/>
              <a:ext cx="6953615" cy="5513383"/>
              <a:chOff x="-150479" y="1344616"/>
              <a:chExt cx="6953615" cy="551338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0479" y="1344616"/>
                <a:ext cx="6953615" cy="5513383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TextBox 4"/>
                  <p:cNvSpPr txBox="1"/>
                  <p:nvPr/>
                </p:nvSpPr>
                <p:spPr>
                  <a:xfrm>
                    <a:off x="679699" y="2032243"/>
                    <a:ext cx="4229875" cy="52321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>
                        <a:latin typeface="HelveticaNeueLT Com 55 Roman" pitchFamily="34" charset="0"/>
                      </a:rPr>
                      <a:t>Dhawan et al. 2018</a:t>
                    </a: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400" b="0" i="1" smtClean="0">
                              <a:latin typeface="Cambria Math" charset="0"/>
                            </a:rPr>
                            <m:t>=(72.8±1.6</m:t>
                          </m:r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𝑠𝑡𝑎𝑡</m:t>
                              </m:r>
                            </m:e>
                          </m:d>
                          <m:r>
                            <a:rPr lang="en-US" sz="1400" b="0" i="1" smtClean="0">
                              <a:latin typeface="Cambria Math" charset="0"/>
                            </a:rPr>
                            <m:t>±2.7 </m:t>
                          </m:r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𝑠𝑦𝑠𝑡</m:t>
                              </m:r>
                            </m:e>
                          </m:d>
                          <m:r>
                            <a:rPr lang="en-US" sz="1400" b="0" i="1" smtClean="0">
                              <a:latin typeface="Cambria Math" charset="0"/>
                            </a:rPr>
                            <m:t>) 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𝑘𝑚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sz="14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𝑀𝑝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−1</m:t>
                              </m:r>
                            </m:sup>
                          </m:sSup>
                        </m:oMath>
                      </m:oMathPara>
                    </a14:m>
                    <a:endParaRPr lang="en-US" sz="1400" dirty="0">
                      <a:latin typeface="HelveticaNeueLT Com 55 Roman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" name="TextBox 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9699" y="2032243"/>
                    <a:ext cx="4229875" cy="52321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99" b="-714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" name="TextBox 5"/>
            <p:cNvSpPr txBox="1"/>
            <p:nvPr/>
          </p:nvSpPr>
          <p:spPr>
            <a:xfrm>
              <a:off x="679699" y="1452658"/>
              <a:ext cx="548900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dirty="0">
                  <a:latin typeface="HelveticaNeueLT Com 55 Roman" pitchFamily="34" charset="0"/>
                </a:rPr>
                <a:t>9 calibrators + 27 Hubble flow </a:t>
              </a:r>
              <a:r>
                <a:rPr lang="en-US" sz="2600" dirty="0" err="1">
                  <a:latin typeface="HelveticaNeueLT Com 55 Roman" pitchFamily="34" charset="0"/>
                </a:rPr>
                <a:t>SNe</a:t>
              </a:r>
              <a:r>
                <a:rPr lang="en-US" sz="2600" dirty="0">
                  <a:latin typeface="HelveticaNeueLT Com 55 Roman" pitchFamily="34" charset="0"/>
                </a:rPr>
                <a:t>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F8ABC71-7723-3841-9BE0-727FB1DC6BCA}"/>
              </a:ext>
            </a:extLst>
          </p:cNvPr>
          <p:cNvGrpSpPr/>
          <p:nvPr/>
        </p:nvGrpSpPr>
        <p:grpSpPr>
          <a:xfrm>
            <a:off x="6171025" y="2415773"/>
            <a:ext cx="3053435" cy="2916000"/>
            <a:chOff x="6171025" y="2415773"/>
            <a:chExt cx="3053435" cy="2916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0BB6768-DC1A-C44C-A910-01AE1AC4C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71025" y="2415773"/>
              <a:ext cx="3053435" cy="29160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D07988D-A53F-5842-8616-191677525920}"/>
                </a:ext>
              </a:extLst>
            </p:cNvPr>
            <p:cNvSpPr/>
            <p:nvPr/>
          </p:nvSpPr>
          <p:spPr>
            <a:xfrm>
              <a:off x="7266432" y="3328416"/>
              <a:ext cx="853440" cy="107289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6777360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3F5E4C-419A-544F-AF64-CA4018EB4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785" y="1684735"/>
            <a:ext cx="5636569" cy="41363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E5EF55-945B-2C41-8226-B6D80C5733DF}"/>
              </a:ext>
            </a:extLst>
          </p:cNvPr>
          <p:cNvSpPr txBox="1"/>
          <p:nvPr/>
        </p:nvSpPr>
        <p:spPr>
          <a:xfrm>
            <a:off x="7879276" y="1828637"/>
            <a:ext cx="110959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 err="1">
                <a:latin typeface="HelveticaNeueLT Com 45 Lt" panose="020B0403020202020204" pitchFamily="34" charset="77"/>
              </a:rPr>
              <a:t>Freedman</a:t>
            </a:r>
            <a:r>
              <a:rPr lang="de-DE" sz="1050" dirty="0">
                <a:latin typeface="HelveticaNeueLT Com 45 Lt" panose="020B0403020202020204" pitchFamily="34" charset="77"/>
              </a:rPr>
              <a:t> 2017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02BD71-A269-C345-8F5C-84FEA521E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Problem solved?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38B16-1746-DA4F-B009-71C1B601D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624" y="1226563"/>
            <a:ext cx="3886199" cy="3194447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New discrepancy between the measurements of </a:t>
            </a:r>
            <a:br>
              <a:rPr lang="en-GB" dirty="0"/>
            </a:br>
            <a:r>
              <a:rPr lang="en-GB" dirty="0"/>
              <a:t>the local H</a:t>
            </a:r>
            <a:r>
              <a:rPr lang="en-GB" baseline="-25000" dirty="0"/>
              <a:t>0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(</a:t>
            </a:r>
            <a:r>
              <a:rPr lang="en-GB" dirty="0">
                <a:solidFill>
                  <a:schemeClr val="accent2"/>
                </a:solidFill>
              </a:rPr>
              <a:t>distance ladder</a:t>
            </a:r>
            <a:r>
              <a:rPr lang="en-GB" dirty="0"/>
              <a:t>) </a:t>
            </a:r>
            <a:br>
              <a:rPr lang="en-GB" dirty="0"/>
            </a:br>
            <a:r>
              <a:rPr lang="en-GB" dirty="0"/>
              <a:t>and early universe (</a:t>
            </a:r>
            <a:r>
              <a:rPr lang="en-GB" dirty="0">
                <a:solidFill>
                  <a:srgbClr val="FF0000"/>
                </a:solidFill>
              </a:rPr>
              <a:t>CMB</a:t>
            </a:r>
            <a:r>
              <a:rPr lang="en-GB" dirty="0"/>
              <a:t>)</a:t>
            </a:r>
          </a:p>
          <a:p>
            <a:pPr marL="0" indent="0">
              <a:buNone/>
            </a:pPr>
            <a:r>
              <a:rPr lang="en-GB" dirty="0"/>
              <a:t>Indication of an incomplete model </a:t>
            </a:r>
            <a:br>
              <a:rPr lang="en-GB" dirty="0"/>
            </a:br>
            <a:r>
              <a:rPr lang="en-GB" dirty="0"/>
              <a:t>of cosmology?</a:t>
            </a:r>
          </a:p>
        </p:txBody>
      </p:sp>
    </p:spTree>
    <p:extLst>
      <p:ext uri="{BB962C8B-B14F-4D97-AF65-F5344CB8AC3E}">
        <p14:creationId xmlns:p14="http://schemas.microsoft.com/office/powerpoint/2010/main" val="17096147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39363BD-C12B-E747-9F76-F01381C19BD3}"/>
              </a:ext>
            </a:extLst>
          </p:cNvPr>
          <p:cNvGrpSpPr/>
          <p:nvPr/>
        </p:nvGrpSpPr>
        <p:grpSpPr>
          <a:xfrm>
            <a:off x="684213" y="2139033"/>
            <a:ext cx="5783494" cy="3851439"/>
            <a:chOff x="1633664" y="2333625"/>
            <a:chExt cx="6858000" cy="42545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9F52BD2-7DA3-CE48-9DF4-DF3CA412C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33664" y="2333625"/>
              <a:ext cx="6858000" cy="42545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633DCA-BCBB-8841-8E10-EE73AB9EB4A9}"/>
                </a:ext>
              </a:extLst>
            </p:cNvPr>
            <p:cNvSpPr txBox="1"/>
            <p:nvPr/>
          </p:nvSpPr>
          <p:spPr>
            <a:xfrm>
              <a:off x="6593855" y="2743200"/>
              <a:ext cx="1579920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>
                  <a:latin typeface="HelveticaNeueLT Com 45 Lt" panose="020B0403020202020204" pitchFamily="34" charset="77"/>
                </a:rPr>
                <a:t>Wong et al. 2020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D043280A-82CC-BF47-B4B7-CE26DCA32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235" y="269875"/>
            <a:ext cx="6579942" cy="1143000"/>
          </a:xfrm>
        </p:spPr>
        <p:txBody>
          <a:bodyPr/>
          <a:lstStyle/>
          <a:p>
            <a:r>
              <a:rPr lang="de-DE" dirty="0" err="1"/>
              <a:t>Gravitational</a:t>
            </a:r>
            <a:r>
              <a:rPr lang="de-DE" dirty="0"/>
              <a:t> </a:t>
            </a:r>
            <a:r>
              <a:rPr lang="de-DE" dirty="0" err="1"/>
              <a:t>Lenses</a:t>
            </a:r>
            <a:endParaRPr lang="de-D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794CA7-6AE9-7240-9C52-B0C6C1614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9652" y="1204454"/>
            <a:ext cx="6341525" cy="30861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Time delays in lensed quasars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EFB2D8-EE15-3E48-BCD3-0AC2CD918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676" y="1826419"/>
            <a:ext cx="2381250" cy="3971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213E80-6E02-9F4D-89B8-1B29787618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00" r="50000" b="45111"/>
          <a:stretch/>
        </p:blipFill>
        <p:spPr>
          <a:xfrm>
            <a:off x="232459" y="383654"/>
            <a:ext cx="1908776" cy="1641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5C736B-5FAF-3749-821A-842C86F41C87}"/>
              </a:ext>
            </a:extLst>
          </p:cNvPr>
          <p:cNvSpPr txBox="1"/>
          <p:nvPr/>
        </p:nvSpPr>
        <p:spPr>
          <a:xfrm rot="5400000">
            <a:off x="-823280" y="1094780"/>
            <a:ext cx="18806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>
                <a:latin typeface="HelveticaNeueLT Com 45 Lt" panose="020B0403020202020204" pitchFamily="34" charset="77"/>
              </a:rPr>
              <a:t>Sherry </a:t>
            </a:r>
            <a:r>
              <a:rPr lang="en-GB" sz="900" err="1">
                <a:latin typeface="HelveticaNeueLT Com 45 Lt" panose="020B0403020202020204" pitchFamily="34" charset="77"/>
              </a:rPr>
              <a:t>Suyu</a:t>
            </a:r>
            <a:r>
              <a:rPr lang="en-GB" sz="900">
                <a:latin typeface="HelveticaNeueLT Com 45 Lt" panose="020B0403020202020204" pitchFamily="34" charset="77"/>
              </a:rPr>
              <a:t> (J. </a:t>
            </a:r>
            <a:r>
              <a:rPr lang="en-GB" sz="900" err="1">
                <a:latin typeface="HelveticaNeueLT Com 45 Lt" panose="020B0403020202020204" pitchFamily="34" charset="77"/>
              </a:rPr>
              <a:t>Wiedersich</a:t>
            </a:r>
            <a:r>
              <a:rPr lang="en-GB" sz="900">
                <a:latin typeface="HelveticaNeueLT Com 45 Lt" panose="020B0403020202020204" pitchFamily="34" charset="77"/>
              </a:rPr>
              <a:t> / TUM)</a:t>
            </a:r>
            <a:endParaRPr lang="de-DE" sz="900">
              <a:latin typeface="HelveticaNeueLT Com 45 Lt" panose="020B04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54512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830C6-833D-A44D-ACDB-1532BE923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D2075-A06D-864A-BDBB-1D025B7F6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Expanding universe </a:t>
            </a:r>
          </a:p>
          <a:p>
            <a:pPr marL="400050" lvl="1" indent="0">
              <a:buNone/>
            </a:pPr>
            <a:r>
              <a:rPr lang="en-GB">
                <a:sym typeface="Wingdings" pitchFamily="2" charset="2"/>
              </a:rPr>
              <a:t> expansion rate critical for cosmic evolution</a:t>
            </a:r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90C2F84-8687-F24A-825A-DA1E28820529}"/>
              </a:ext>
            </a:extLst>
          </p:cNvPr>
          <p:cNvGrpSpPr/>
          <p:nvPr/>
        </p:nvGrpSpPr>
        <p:grpSpPr>
          <a:xfrm>
            <a:off x="684213" y="2610927"/>
            <a:ext cx="5518484" cy="3655320"/>
            <a:chOff x="1812758" y="2639956"/>
            <a:chExt cx="5518484" cy="3655320"/>
          </a:xfrm>
        </p:grpSpPr>
        <p:pic>
          <p:nvPicPr>
            <p:cNvPr id="4" name="Picture 3" descr="hubble_orig">
              <a:extLst>
                <a:ext uri="{FF2B5EF4-FFF2-40B4-BE49-F238E27FC236}">
                  <a16:creationId xmlns:a16="http://schemas.microsoft.com/office/drawing/2014/main" id="{6B8C26C6-9F85-E941-BC43-A23BF4C1F1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812758" y="2639956"/>
              <a:ext cx="5518484" cy="3655320"/>
            </a:xfrm>
            <a:prstGeom prst="rect">
              <a:avLst/>
            </a:prstGeom>
            <a:noFill/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6FDE8ED-C81D-544E-AC28-64D4267B98C2}"/>
                </a:ext>
              </a:extLst>
            </p:cNvPr>
            <p:cNvSpPr txBox="1"/>
            <p:nvPr/>
          </p:nvSpPr>
          <p:spPr>
            <a:xfrm>
              <a:off x="4969041" y="5273479"/>
              <a:ext cx="13308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>
                  <a:latin typeface="HelveticaNeueLT Com 45 Lt" panose="020B0403020202020204" pitchFamily="34" charset="77"/>
                </a:rPr>
                <a:t>Hubble 1929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AD1EC5-4CE5-C84F-978D-539B01B9E657}"/>
              </a:ext>
            </a:extLst>
          </p:cNvPr>
          <p:cNvGrpSpPr/>
          <p:nvPr/>
        </p:nvGrpSpPr>
        <p:grpSpPr>
          <a:xfrm>
            <a:off x="5952899" y="2800292"/>
            <a:ext cx="2836729" cy="2900413"/>
            <a:chOff x="5952899" y="2800292"/>
            <a:chExt cx="2836729" cy="29004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28C6D06-EA9F-C144-BA7D-13B2022DD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357"/>
            <a:stretch/>
          </p:blipFill>
          <p:spPr>
            <a:xfrm>
              <a:off x="5952899" y="2800292"/>
              <a:ext cx="2559730" cy="290041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7868229-C36D-0F45-850C-BB66B53E0A65}"/>
                </a:ext>
              </a:extLst>
            </p:cNvPr>
            <p:cNvSpPr txBox="1"/>
            <p:nvPr/>
          </p:nvSpPr>
          <p:spPr>
            <a:xfrm rot="5400000">
              <a:off x="8363229" y="2949692"/>
              <a:ext cx="5757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err="1">
                  <a:latin typeface="HelveticaNeueLT Com 45 Lt" panose="020B0403020202020204" pitchFamily="34" charset="77"/>
                </a:rPr>
                <a:t>STScI</a:t>
              </a:r>
              <a:endParaRPr lang="en-GB" sz="1200">
                <a:latin typeface="HelveticaNeueLT Com 45 Lt" panose="020B0403020202020204" pitchFamily="34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2134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DA3B43E6-127D-E748-8EA6-74EFA396FDF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84213" y="-26690"/>
                <a:ext cx="7772400" cy="11430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 Summary</a:t>
                </a:r>
              </a:p>
            </p:txBody>
          </p:sp>
        </mc:Choice>
        <mc:Fallback xmlns="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DA3B43E6-127D-E748-8EA6-74EFA396FD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84213" y="-26690"/>
                <a:ext cx="7772400" cy="1143000"/>
              </a:xfrm>
              <a:blipFill>
                <a:blip r:embed="rId2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85C4CDE3-7900-E543-A44C-0D07315AC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99" y="825246"/>
            <a:ext cx="4957160" cy="58246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4BB436-0CA2-6D46-8DA3-E407C4D98036}"/>
              </a:ext>
            </a:extLst>
          </p:cNvPr>
          <p:cNvSpPr txBox="1"/>
          <p:nvPr/>
        </p:nvSpPr>
        <p:spPr>
          <a:xfrm>
            <a:off x="5412259" y="5509534"/>
            <a:ext cx="3368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>
                <a:latin typeface="HelveticaNeueLT Com 45 Lt" panose="020B0403020202020204" pitchFamily="34" charset="77"/>
              </a:rPr>
              <a:t>Bonvin</a:t>
            </a:r>
            <a:r>
              <a:rPr lang="en-GB" sz="1400" dirty="0">
                <a:latin typeface="HelveticaNeueLT Com 45 Lt" panose="020B0403020202020204" pitchFamily="34" charset="77"/>
              </a:rPr>
              <a:t> and </a:t>
            </a:r>
            <a:r>
              <a:rPr lang="en-GB" sz="1400" dirty="0" err="1">
                <a:latin typeface="HelveticaNeueLT Com 45 Lt" panose="020B0403020202020204" pitchFamily="34" charset="77"/>
              </a:rPr>
              <a:t>Millon</a:t>
            </a:r>
            <a:br>
              <a:rPr lang="en-GB" sz="1400" dirty="0">
                <a:latin typeface="HelveticaNeueLT Com 45 Lt" panose="020B0403020202020204" pitchFamily="34" charset="77"/>
              </a:rPr>
            </a:br>
            <a:r>
              <a:rPr lang="en-GB" sz="1400" dirty="0">
                <a:latin typeface="HelveticaNeueLT Com 45 Lt" panose="020B0403020202020204" pitchFamily="34" charset="77"/>
              </a:rPr>
              <a:t>https://</a:t>
            </a:r>
            <a:r>
              <a:rPr lang="en-GB" sz="1400" dirty="0" err="1">
                <a:latin typeface="HelveticaNeueLT Com 45 Lt" panose="020B0403020202020204" pitchFamily="34" charset="77"/>
              </a:rPr>
              <a:t>doi.org</a:t>
            </a:r>
            <a:r>
              <a:rPr lang="en-GB" sz="1400" dirty="0">
                <a:latin typeface="HelveticaNeueLT Com 45 Lt" panose="020B0403020202020204" pitchFamily="34" charset="77"/>
              </a:rPr>
              <a:t>/10.5281/zenodo.3635517</a:t>
            </a:r>
          </a:p>
        </p:txBody>
      </p:sp>
    </p:spTree>
    <p:extLst>
      <p:ext uri="{BB962C8B-B14F-4D97-AF65-F5344CB8AC3E}">
        <p14:creationId xmlns:p14="http://schemas.microsoft.com/office/powerpoint/2010/main" val="17480998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23">
            <a:extLst>
              <a:ext uri="{FF2B5EF4-FFF2-40B4-BE49-F238E27FC236}">
                <a16:creationId xmlns:a16="http://schemas.microsoft.com/office/drawing/2014/main" id="{EFEC7CF2-D0AE-3844-9232-7992AFEF2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/>
          </a:lstStyle>
          <a:p>
            <a:r>
              <a:rPr lang="en-US" dirty="0"/>
              <a:t>Type II Supernovae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21">
                <a:extLst>
                  <a:ext uri="{FF2B5EF4-FFF2-40B4-BE49-F238E27FC236}">
                    <a16:creationId xmlns:a16="http://schemas.microsoft.com/office/drawing/2014/main" id="{61BD4F3D-9EBD-BE41-9F32-89EF8FD285B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Core-collapse explosions of </a:t>
                </a:r>
                <a:br>
                  <a:rPr lang="en-GB" dirty="0"/>
                </a:br>
                <a:r>
                  <a:rPr lang="en-GB" dirty="0"/>
                  <a:t>massive, red-supergiant stars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pPr marL="478643" indent="-457200">
                  <a:spcBef>
                    <a:spcPts val="422"/>
                  </a:spcBef>
                  <a:spcAft>
                    <a:spcPts val="844"/>
                  </a:spcAft>
                </a:pPr>
                <a:r>
                  <a:rPr lang="en-GB" sz="2800">
                    <a:solidFill>
                      <a:schemeClr val="bg1"/>
                    </a:solidFill>
                  </a:rPr>
                  <a:t>Peak absolute </a:t>
                </a:r>
                <a:r>
                  <a:rPr lang="en-GB" sz="2800" dirty="0">
                    <a:solidFill>
                      <a:schemeClr val="bg1"/>
                    </a:solidFill>
                  </a:rPr>
                  <a:t>mags between -16 and -18 </a:t>
                </a:r>
                <a:endParaRPr lang="en-GB" sz="2800" i="1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 marL="400050" lvl="1" indent="0">
                  <a:spcBef>
                    <a:spcPts val="422"/>
                  </a:spcBef>
                  <a:spcAft>
                    <a:spcPts val="844"/>
                  </a:spcAft>
                  <a:buNone/>
                </a:pPr>
                <a14:m>
                  <m:oMath xmlns:m="http://schemas.openxmlformats.org/officeDocument/2006/math">
                    <m:r>
                      <a:rPr lang="en-GB" sz="2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→</m:t>
                    </m:r>
                  </m:oMath>
                </a14:m>
                <a:r>
                  <a:rPr lang="en-GB" sz="2400">
                    <a:solidFill>
                      <a:schemeClr val="bg1"/>
                    </a:solidFill>
                  </a:rPr>
                  <a:t> observable </a:t>
                </a:r>
                <a:r>
                  <a:rPr lang="en-GB" sz="2400">
                    <a:solidFill>
                      <a:schemeClr val="bg1"/>
                    </a:solidFill>
                    <a:latin typeface="HelveticaNeueLT Com 45 Lt" panose="020B0403020202020204" pitchFamily="34" charset="77"/>
                  </a:rPr>
                  <a:t>up to z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GB" sz="2400">
                    <a:solidFill>
                      <a:schemeClr val="bg1"/>
                    </a:solidFill>
                    <a:latin typeface="HelveticaNeueLT Com 45 Lt" panose="020B0403020202020204" pitchFamily="34" charset="77"/>
                  </a:rPr>
                  <a:t> 0.4</a:t>
                </a:r>
              </a:p>
              <a:p>
                <a:pPr>
                  <a:spcBef>
                    <a:spcPts val="422"/>
                  </a:spcBef>
                  <a:spcAft>
                    <a:spcPts val="844"/>
                  </a:spcAft>
                </a:pPr>
                <a:r>
                  <a:rPr lang="en-GB" sz="2800">
                    <a:solidFill>
                      <a:schemeClr val="bg1"/>
                    </a:solidFill>
                  </a:rPr>
                  <a:t>Most common type of SN by volume</a:t>
                </a:r>
              </a:p>
            </p:txBody>
          </p:sp>
        </mc:Choice>
        <mc:Fallback xmlns="">
          <p:sp>
            <p:nvSpPr>
              <p:cNvPr id="22" name="Content Placeholder 21">
                <a:extLst>
                  <a:ext uri="{FF2B5EF4-FFF2-40B4-BE49-F238E27FC236}">
                    <a16:creationId xmlns:a16="http://schemas.microsoft.com/office/drawing/2014/main" id="{61BD4F3D-9EBD-BE41-9F32-89EF8FD285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121" t="-1846" b="-25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166BC2C1-4719-DA4C-9B19-D4259CEFB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0"/>
            <a:ext cx="4468648" cy="249289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6B3231F-8545-5843-AF74-B47A1DCD3143}"/>
              </a:ext>
            </a:extLst>
          </p:cNvPr>
          <p:cNvGrpSpPr/>
          <p:nvPr/>
        </p:nvGrpSpPr>
        <p:grpSpPr>
          <a:xfrm>
            <a:off x="1007312" y="2643676"/>
            <a:ext cx="6512061" cy="2090408"/>
            <a:chOff x="1007312" y="2569534"/>
            <a:chExt cx="6512061" cy="2090408"/>
          </a:xfrm>
        </p:grpSpPr>
        <p:pic>
          <p:nvPicPr>
            <p:cNvPr id="25" name="Grafik 3">
              <a:extLst>
                <a:ext uri="{FF2B5EF4-FFF2-40B4-BE49-F238E27FC236}">
                  <a16:creationId xmlns:a16="http://schemas.microsoft.com/office/drawing/2014/main" id="{1CEDFD41-DC2C-E64B-9C5C-3D69339EE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312" y="2569534"/>
              <a:ext cx="6150393" cy="2090408"/>
            </a:xfrm>
            <a:prstGeom prst="rect">
              <a:avLst/>
            </a:prstGeom>
          </p:spPr>
        </p:pic>
        <p:sp>
          <p:nvSpPr>
            <p:cNvPr id="26" name="Textfeld 4">
              <a:extLst>
                <a:ext uri="{FF2B5EF4-FFF2-40B4-BE49-F238E27FC236}">
                  <a16:creationId xmlns:a16="http://schemas.microsoft.com/office/drawing/2014/main" id="{ECA4A12C-A333-714A-822A-E88155B8824B}"/>
                </a:ext>
              </a:extLst>
            </p:cNvPr>
            <p:cNvSpPr txBox="1"/>
            <p:nvPr/>
          </p:nvSpPr>
          <p:spPr>
            <a:xfrm rot="5400000">
              <a:off x="6353380" y="3415135"/>
              <a:ext cx="1980029" cy="351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87" dirty="0" err="1">
                  <a:solidFill>
                    <a:schemeClr val="bg1"/>
                  </a:solidFill>
                  <a:latin typeface="+mj-lt"/>
                </a:rPr>
                <a:t>Mattila</a:t>
              </a:r>
              <a:r>
                <a:rPr lang="de-DE" sz="1687" dirty="0">
                  <a:solidFill>
                    <a:schemeClr val="bg1"/>
                  </a:solidFill>
                  <a:latin typeface="+mj-lt"/>
                </a:rPr>
                <a:t> et al. 2010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26696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Physical parameters of core collapse SNe</a:t>
            </a:r>
          </a:p>
        </p:txBody>
      </p:sp>
      <p:pic>
        <p:nvPicPr>
          <p:cNvPr id="691204" name="Picture 4" descr="Elmhamdi_thesis_fig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532060"/>
            <a:ext cx="4621212" cy="3054350"/>
          </a:xfrm>
          <a:prstGeom prst="rect">
            <a:avLst/>
          </a:prstGeom>
          <a:noFill/>
        </p:spPr>
      </p:pic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Light curve shape and the velocity evolution can give an indication of the total explosion energy, the mass and the initial radius of the explosion</a:t>
            </a:r>
          </a:p>
        </p:txBody>
      </p:sp>
      <p:sp>
        <p:nvSpPr>
          <p:cNvPr id="691205" name="Text Box 5"/>
          <p:cNvSpPr txBox="1">
            <a:spLocks noChangeArrowheads="1"/>
          </p:cNvSpPr>
          <p:nvPr/>
        </p:nvSpPr>
        <p:spPr bwMode="auto">
          <a:xfrm>
            <a:off x="5307012" y="3614738"/>
            <a:ext cx="4191084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>
                <a:latin typeface="HelveticaNeueLT Com 45 Lt" pitchFamily="34" charset="0"/>
              </a:rPr>
              <a:t>Observables:</a:t>
            </a:r>
          </a:p>
          <a:p>
            <a:pPr marL="450850" lvl="1" indent="-184150">
              <a:buFontTx/>
              <a:buChar char="•"/>
            </a:pPr>
            <a:r>
              <a:rPr lang="en-GB">
                <a:solidFill>
                  <a:srgbClr val="CC0000"/>
                </a:solidFill>
                <a:latin typeface="HelveticaNeueLT Com 45 Lt" pitchFamily="34" charset="0"/>
              </a:rPr>
              <a:t>length of plateau phase </a:t>
            </a:r>
            <a:r>
              <a:rPr lang="el-GR">
                <a:solidFill>
                  <a:srgbClr val="CC0000"/>
                </a:solidFill>
                <a:latin typeface="HelveticaNeueLT Com 45 Lt" pitchFamily="34" charset="0"/>
                <a:cs typeface="Times New Roman" pitchFamily="18" charset="0"/>
              </a:rPr>
              <a:t>Δ</a:t>
            </a:r>
            <a:r>
              <a:rPr lang="en-US">
                <a:solidFill>
                  <a:srgbClr val="CC0000"/>
                </a:solidFill>
                <a:latin typeface="HelveticaNeueLT Com 45 Lt" pitchFamily="34" charset="0"/>
                <a:cs typeface="Times New Roman" pitchFamily="18" charset="0"/>
              </a:rPr>
              <a:t>t</a:t>
            </a:r>
          </a:p>
          <a:p>
            <a:pPr marL="450850" lvl="1" indent="-184150">
              <a:buFontTx/>
              <a:buChar char="•"/>
            </a:pPr>
            <a:r>
              <a:rPr lang="en-US">
                <a:solidFill>
                  <a:srgbClr val="CC0000"/>
                </a:solidFill>
                <a:latin typeface="HelveticaNeueLT Com 45 Lt" pitchFamily="34" charset="0"/>
                <a:cs typeface="Times New Roman" pitchFamily="18" charset="0"/>
              </a:rPr>
              <a:t>luminosity of the plateau L</a:t>
            </a:r>
            <a:r>
              <a:rPr lang="en-US" baseline="-25000">
                <a:solidFill>
                  <a:srgbClr val="CC0000"/>
                </a:solidFill>
                <a:latin typeface="HelveticaNeueLT Com 45 Lt" pitchFamily="34" charset="0"/>
                <a:cs typeface="Times New Roman" pitchFamily="18" charset="0"/>
              </a:rPr>
              <a:t>V</a:t>
            </a:r>
          </a:p>
          <a:p>
            <a:pPr marL="450850" lvl="1" indent="-184150">
              <a:buFontTx/>
              <a:buChar char="•"/>
            </a:pPr>
            <a:r>
              <a:rPr lang="en-US">
                <a:solidFill>
                  <a:srgbClr val="CC0000"/>
                </a:solidFill>
                <a:latin typeface="HelveticaNeueLT Com 45 Lt" pitchFamily="34" charset="0"/>
                <a:cs typeface="Times New Roman" pitchFamily="18" charset="0"/>
              </a:rPr>
              <a:t>velocity of the </a:t>
            </a:r>
            <a:r>
              <a:rPr lang="en-US" err="1">
                <a:solidFill>
                  <a:srgbClr val="CC0000"/>
                </a:solidFill>
                <a:latin typeface="HelveticaNeueLT Com 45 Lt" pitchFamily="34" charset="0"/>
                <a:cs typeface="Times New Roman" pitchFamily="18" charset="0"/>
              </a:rPr>
              <a:t>ejecta</a:t>
            </a:r>
            <a:r>
              <a:rPr lang="en-US">
                <a:solidFill>
                  <a:srgbClr val="CC0000"/>
                </a:solidFill>
                <a:latin typeface="HelveticaNeueLT Com 45 Lt" pitchFamily="34" charset="0"/>
                <a:cs typeface="Times New Roman" pitchFamily="18" charset="0"/>
              </a:rPr>
              <a:t> </a:t>
            </a:r>
            <a:r>
              <a:rPr lang="en-US" err="1">
                <a:solidFill>
                  <a:srgbClr val="CC0000"/>
                </a:solidFill>
                <a:latin typeface="HelveticaNeueLT Com 45 Lt" pitchFamily="34" charset="0"/>
                <a:cs typeface="Times New Roman" pitchFamily="18" charset="0"/>
              </a:rPr>
              <a:t>v</a:t>
            </a:r>
            <a:r>
              <a:rPr lang="en-US" baseline="-25000" err="1">
                <a:solidFill>
                  <a:srgbClr val="CC0000"/>
                </a:solidFill>
                <a:latin typeface="HelveticaNeueLT Com 45 Lt" pitchFamily="34" charset="0"/>
                <a:cs typeface="Times New Roman" pitchFamily="18" charset="0"/>
              </a:rPr>
              <a:t>ph</a:t>
            </a:r>
            <a:endParaRPr lang="en-US" baseline="-25000">
              <a:solidFill>
                <a:srgbClr val="CC0000"/>
              </a:solidFill>
              <a:latin typeface="HelveticaNeueLT Com 45 Lt" pitchFamily="34" charset="0"/>
              <a:cs typeface="Times New Roman" pitchFamily="18" charset="0"/>
            </a:endParaRPr>
          </a:p>
          <a:p>
            <a:pPr marL="450850" lvl="1" indent="-184150">
              <a:buFontTx/>
              <a:buChar char="•"/>
            </a:pPr>
            <a:endParaRPr lang="en-US" baseline="-25000">
              <a:solidFill>
                <a:srgbClr val="CC0000"/>
              </a:solidFill>
              <a:latin typeface="HelveticaNeueLT Com 45 Lt" pitchFamily="34" charset="0"/>
              <a:cs typeface="Times New Roman" pitchFamily="18" charset="0"/>
            </a:endParaRPr>
          </a:p>
          <a:p>
            <a:pPr marL="450850" lvl="1" indent="-184150">
              <a:buFontTx/>
              <a:buChar char="•"/>
            </a:pPr>
            <a:r>
              <a:rPr lang="en-US">
                <a:solidFill>
                  <a:srgbClr val="CC0000"/>
                </a:solidFill>
                <a:latin typeface="HelveticaNeueLT Com 45 Lt" pitchFamily="34" charset="0"/>
                <a:cs typeface="Times New Roman" pitchFamily="18" charset="0"/>
              </a:rPr>
              <a:t>E </a:t>
            </a:r>
            <a:r>
              <a:rPr lang="en-US">
                <a:solidFill>
                  <a:srgbClr val="CC0000"/>
                </a:solidFill>
                <a:latin typeface="HelveticaNeueLT Com 45 Lt" pitchFamily="34" charset="0"/>
                <a:cs typeface="Times New Roman" pitchFamily="18" charset="0"/>
                <a:sym typeface="Symbol" pitchFamily="18" charset="2"/>
              </a:rPr>
              <a:t></a:t>
            </a:r>
            <a:r>
              <a:rPr lang="el-GR">
                <a:solidFill>
                  <a:srgbClr val="CC0000"/>
                </a:solidFill>
                <a:latin typeface="HelveticaNeueLT Com 45 Lt" pitchFamily="34" charset="0"/>
                <a:cs typeface="Times New Roman" pitchFamily="18" charset="0"/>
                <a:sym typeface="Symbol" pitchFamily="18" charset="2"/>
              </a:rPr>
              <a:t>Δ</a:t>
            </a:r>
            <a:r>
              <a:rPr lang="en-US">
                <a:solidFill>
                  <a:srgbClr val="CC0000"/>
                </a:solidFill>
                <a:latin typeface="HelveticaNeueLT Com 45 Lt" pitchFamily="34" charset="0"/>
                <a:cs typeface="Times New Roman" pitchFamily="18" charset="0"/>
                <a:sym typeface="Symbol" pitchFamily="18" charset="2"/>
              </a:rPr>
              <a:t>t</a:t>
            </a:r>
            <a:r>
              <a:rPr lang="en-US" baseline="30000">
                <a:solidFill>
                  <a:srgbClr val="CC0000"/>
                </a:solidFill>
                <a:latin typeface="HelveticaNeueLT Com 45 Lt" pitchFamily="34" charset="0"/>
                <a:cs typeface="Times New Roman" pitchFamily="18" charset="0"/>
                <a:sym typeface="Symbol" pitchFamily="18" charset="2"/>
              </a:rPr>
              <a:t>4</a:t>
            </a:r>
            <a:r>
              <a:rPr lang="en-US">
                <a:solidFill>
                  <a:srgbClr val="CC0000"/>
                </a:solidFill>
                <a:latin typeface="HelveticaNeueLT Com 45 Lt" pitchFamily="34" charset="0"/>
                <a:cs typeface="Times New Roman" pitchFamily="18" charset="0"/>
                <a:sym typeface="Symbol" pitchFamily="18" charset="2"/>
              </a:rPr>
              <a:t>·v</a:t>
            </a:r>
            <a:r>
              <a:rPr lang="en-US" baseline="-25000">
                <a:solidFill>
                  <a:srgbClr val="CC0000"/>
                </a:solidFill>
                <a:latin typeface="HelveticaNeueLT Com 45 Lt" pitchFamily="34" charset="0"/>
                <a:cs typeface="Times New Roman" pitchFamily="18" charset="0"/>
                <a:sym typeface="Symbol" pitchFamily="18" charset="2"/>
              </a:rPr>
              <a:t>ph</a:t>
            </a:r>
            <a:r>
              <a:rPr lang="en-US" baseline="30000">
                <a:solidFill>
                  <a:srgbClr val="CC0000"/>
                </a:solidFill>
                <a:latin typeface="HelveticaNeueLT Com 45 Lt" pitchFamily="34" charset="0"/>
                <a:cs typeface="Times New Roman" pitchFamily="18" charset="0"/>
                <a:sym typeface="Symbol" pitchFamily="18" charset="2"/>
              </a:rPr>
              <a:t>5</a:t>
            </a:r>
            <a:r>
              <a:rPr lang="en-US">
                <a:solidFill>
                  <a:srgbClr val="CC0000"/>
                </a:solidFill>
                <a:latin typeface="HelveticaNeueLT Com 45 Lt" pitchFamily="34" charset="0"/>
                <a:cs typeface="Times New Roman" pitchFamily="18" charset="0"/>
                <a:sym typeface="Symbol" pitchFamily="18" charset="2"/>
              </a:rPr>
              <a:t>·L</a:t>
            </a:r>
            <a:r>
              <a:rPr lang="en-US" baseline="30000">
                <a:solidFill>
                  <a:srgbClr val="CC0000"/>
                </a:solidFill>
                <a:latin typeface="HelveticaNeueLT Com 45 Lt" pitchFamily="34" charset="0"/>
                <a:cs typeface="Times New Roman" pitchFamily="18" charset="0"/>
                <a:sym typeface="Symbol" pitchFamily="18" charset="2"/>
              </a:rPr>
              <a:t>-1</a:t>
            </a:r>
            <a:endParaRPr lang="en-US">
              <a:solidFill>
                <a:srgbClr val="CC0000"/>
              </a:solidFill>
              <a:latin typeface="HelveticaNeueLT Com 45 Lt" pitchFamily="34" charset="0"/>
              <a:cs typeface="Times New Roman" pitchFamily="18" charset="0"/>
              <a:sym typeface="Symbol" pitchFamily="18" charset="2"/>
            </a:endParaRPr>
          </a:p>
          <a:p>
            <a:pPr marL="450850" lvl="1" indent="-184150">
              <a:buFontTx/>
              <a:buChar char="•"/>
            </a:pPr>
            <a:r>
              <a:rPr lang="en-US">
                <a:solidFill>
                  <a:srgbClr val="CC0000"/>
                </a:solidFill>
                <a:latin typeface="HelveticaNeueLT Com 45 Lt" pitchFamily="34" charset="0"/>
                <a:cs typeface="Times New Roman" pitchFamily="18" charset="0"/>
                <a:sym typeface="Symbol" pitchFamily="18" charset="2"/>
              </a:rPr>
              <a:t>M</a:t>
            </a:r>
            <a:r>
              <a:rPr lang="el-GR">
                <a:solidFill>
                  <a:srgbClr val="CC0000"/>
                </a:solidFill>
                <a:latin typeface="HelveticaNeueLT Com 45 Lt" pitchFamily="34" charset="0"/>
                <a:sym typeface="Symbol" pitchFamily="18" charset="2"/>
              </a:rPr>
              <a:t>Δ</a:t>
            </a:r>
            <a:r>
              <a:rPr lang="en-US">
                <a:solidFill>
                  <a:srgbClr val="CC0000"/>
                </a:solidFill>
                <a:latin typeface="HelveticaNeueLT Com 45 Lt" pitchFamily="34" charset="0"/>
                <a:sym typeface="Symbol" pitchFamily="18" charset="2"/>
              </a:rPr>
              <a:t>t</a:t>
            </a:r>
            <a:r>
              <a:rPr lang="en-US" baseline="30000">
                <a:solidFill>
                  <a:srgbClr val="CC0000"/>
                </a:solidFill>
                <a:latin typeface="HelveticaNeueLT Com 45 Lt" pitchFamily="34" charset="0"/>
                <a:sym typeface="Symbol" pitchFamily="18" charset="2"/>
              </a:rPr>
              <a:t>4</a:t>
            </a:r>
            <a:r>
              <a:rPr lang="en-US">
                <a:solidFill>
                  <a:srgbClr val="CC0000"/>
                </a:solidFill>
                <a:latin typeface="HelveticaNeueLT Com 45 Lt" pitchFamily="34" charset="0"/>
                <a:sym typeface="Symbol" pitchFamily="18" charset="2"/>
              </a:rPr>
              <a:t>·v</a:t>
            </a:r>
            <a:r>
              <a:rPr lang="en-US" baseline="-25000">
                <a:solidFill>
                  <a:srgbClr val="CC0000"/>
                </a:solidFill>
                <a:latin typeface="HelveticaNeueLT Com 45 Lt" pitchFamily="34" charset="0"/>
                <a:sym typeface="Symbol" pitchFamily="18" charset="2"/>
              </a:rPr>
              <a:t>ph</a:t>
            </a:r>
            <a:r>
              <a:rPr lang="en-US" baseline="30000">
                <a:solidFill>
                  <a:srgbClr val="CC0000"/>
                </a:solidFill>
                <a:latin typeface="HelveticaNeueLT Com 45 Lt" pitchFamily="34" charset="0"/>
                <a:sym typeface="Symbol" pitchFamily="18" charset="2"/>
              </a:rPr>
              <a:t>3</a:t>
            </a:r>
            <a:r>
              <a:rPr lang="en-US">
                <a:solidFill>
                  <a:srgbClr val="CC0000"/>
                </a:solidFill>
                <a:latin typeface="HelveticaNeueLT Com 45 Lt" pitchFamily="34" charset="0"/>
                <a:sym typeface="Symbol" pitchFamily="18" charset="2"/>
              </a:rPr>
              <a:t>·L</a:t>
            </a:r>
            <a:r>
              <a:rPr lang="en-US" baseline="30000">
                <a:solidFill>
                  <a:srgbClr val="CC0000"/>
                </a:solidFill>
                <a:latin typeface="HelveticaNeueLT Com 45 Lt" pitchFamily="34" charset="0"/>
                <a:sym typeface="Symbol" pitchFamily="18" charset="2"/>
              </a:rPr>
              <a:t>-1</a:t>
            </a:r>
          </a:p>
          <a:p>
            <a:pPr marL="450850" lvl="1" indent="-184150">
              <a:buFontTx/>
              <a:buChar char="•"/>
            </a:pPr>
            <a:r>
              <a:rPr lang="en-US">
                <a:solidFill>
                  <a:srgbClr val="CC0000"/>
                </a:solidFill>
                <a:latin typeface="HelveticaNeueLT Com 45 Lt" pitchFamily="34" charset="0"/>
                <a:sym typeface="Symbol" pitchFamily="18" charset="2"/>
              </a:rPr>
              <a:t>R </a:t>
            </a:r>
            <a:r>
              <a:rPr lang="el-GR">
                <a:solidFill>
                  <a:srgbClr val="CC0000"/>
                </a:solidFill>
                <a:latin typeface="HelveticaNeueLT Com 45 Lt" pitchFamily="34" charset="0"/>
                <a:sym typeface="Symbol" pitchFamily="18" charset="2"/>
              </a:rPr>
              <a:t>Δ</a:t>
            </a:r>
            <a:r>
              <a:rPr lang="en-US">
                <a:solidFill>
                  <a:srgbClr val="CC0000"/>
                </a:solidFill>
                <a:latin typeface="HelveticaNeueLT Com 45 Lt" pitchFamily="34" charset="0"/>
                <a:sym typeface="Symbol" pitchFamily="18" charset="2"/>
              </a:rPr>
              <a:t>t</a:t>
            </a:r>
            <a:r>
              <a:rPr lang="en-US" baseline="30000">
                <a:solidFill>
                  <a:srgbClr val="CC0000"/>
                </a:solidFill>
                <a:latin typeface="HelveticaNeueLT Com 45 Lt" pitchFamily="34" charset="0"/>
                <a:sym typeface="Symbol" pitchFamily="18" charset="2"/>
              </a:rPr>
              <a:t>-2</a:t>
            </a:r>
            <a:r>
              <a:rPr lang="en-US">
                <a:solidFill>
                  <a:srgbClr val="CC0000"/>
                </a:solidFill>
                <a:latin typeface="HelveticaNeueLT Com 45 Lt" pitchFamily="34" charset="0"/>
                <a:sym typeface="Symbol" pitchFamily="18" charset="2"/>
              </a:rPr>
              <a:t>·v</a:t>
            </a:r>
            <a:r>
              <a:rPr lang="en-US" baseline="-25000">
                <a:solidFill>
                  <a:srgbClr val="CC0000"/>
                </a:solidFill>
                <a:latin typeface="HelveticaNeueLT Com 45 Lt" pitchFamily="34" charset="0"/>
                <a:sym typeface="Symbol" pitchFamily="18" charset="2"/>
              </a:rPr>
              <a:t>ph</a:t>
            </a:r>
            <a:r>
              <a:rPr lang="en-US" baseline="30000">
                <a:solidFill>
                  <a:srgbClr val="CC0000"/>
                </a:solidFill>
                <a:latin typeface="HelveticaNeueLT Com 45 Lt" pitchFamily="34" charset="0"/>
                <a:sym typeface="Symbol" pitchFamily="18" charset="2"/>
              </a:rPr>
              <a:t>-4</a:t>
            </a:r>
            <a:r>
              <a:rPr lang="en-US">
                <a:solidFill>
                  <a:srgbClr val="CC0000"/>
                </a:solidFill>
                <a:latin typeface="HelveticaNeueLT Com 45 Lt" pitchFamily="34" charset="0"/>
                <a:sym typeface="Symbol" pitchFamily="18" charset="2"/>
              </a:rPr>
              <a:t>·L</a:t>
            </a:r>
            <a:r>
              <a:rPr lang="en-US" baseline="30000">
                <a:solidFill>
                  <a:srgbClr val="CC0000"/>
                </a:solidFill>
                <a:latin typeface="HelveticaNeueLT Com 45 Lt" pitchFamily="34" charset="0"/>
                <a:sym typeface="Symbol" pitchFamily="18" charset="2"/>
              </a:rPr>
              <a:t>2</a:t>
            </a:r>
          </a:p>
          <a:p>
            <a:pPr marL="450850" lvl="1" indent="-184150"/>
            <a:endParaRPr lang="el-GR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4500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9875"/>
            <a:ext cx="8064896" cy="1143000"/>
          </a:xfrm>
        </p:spPr>
        <p:txBody>
          <a:bodyPr/>
          <a:lstStyle/>
          <a:p>
            <a:r>
              <a:rPr lang="en-US"/>
              <a:t>Expanding Photosphere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Modification of Baade-</a:t>
            </a:r>
            <a:r>
              <a:rPr lang="en-US" err="1"/>
              <a:t>Wesselink</a:t>
            </a:r>
            <a:r>
              <a:rPr lang="en-US"/>
              <a:t> method for variable stars</a:t>
            </a:r>
          </a:p>
          <a:p>
            <a:r>
              <a:rPr lang="en-US"/>
              <a:t>Assumes</a:t>
            </a:r>
          </a:p>
          <a:p>
            <a:pPr lvl="1"/>
            <a:r>
              <a:rPr lang="en-US"/>
              <a:t>Sharp photosphere </a:t>
            </a:r>
            <a:br>
              <a:rPr lang="en-US"/>
            </a:br>
            <a:r>
              <a:rPr lang="en-US">
                <a:sym typeface="Wingdings"/>
              </a:rPr>
              <a:t> thermal equilibrium</a:t>
            </a:r>
            <a:endParaRPr lang="en-US"/>
          </a:p>
          <a:p>
            <a:pPr lvl="1"/>
            <a:r>
              <a:rPr lang="en-US"/>
              <a:t>Spherical symmetry </a:t>
            </a:r>
            <a:br>
              <a:rPr lang="en-US"/>
            </a:br>
            <a:r>
              <a:rPr lang="en-US">
                <a:sym typeface="Wingdings"/>
              </a:rPr>
              <a:t> radial velocity</a:t>
            </a:r>
          </a:p>
          <a:p>
            <a:pPr lvl="1"/>
            <a:r>
              <a:rPr lang="en-US">
                <a:sym typeface="Wingdings"/>
              </a:rPr>
              <a:t>Free expansion</a:t>
            </a:r>
            <a:endParaRPr lang="en-US"/>
          </a:p>
          <a:p>
            <a:pPr lvl="1"/>
            <a:endParaRPr lang="en-US"/>
          </a:p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944396" y="2091517"/>
            <a:ext cx="3713677" cy="4401780"/>
            <a:chOff x="4932039" y="2276872"/>
            <a:chExt cx="3713677" cy="44017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32039" y="2276872"/>
              <a:ext cx="3713677" cy="403244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048566" y="6309320"/>
              <a:ext cx="24096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err="1">
                  <a:latin typeface="HelveticaNeueLT Com 45 Lt" charset="0"/>
                  <a:ea typeface="HelveticaNeueLT Com 45 Lt" charset="0"/>
                  <a:cs typeface="HelveticaNeueLT Com 45 Lt" charset="0"/>
                </a:rPr>
                <a:t>Kirshner</a:t>
              </a:r>
              <a:r>
                <a:rPr lang="en-US" sz="1800">
                  <a:latin typeface="HelveticaNeueLT Com 45 Lt" charset="0"/>
                  <a:ea typeface="HelveticaNeueLT Com 45 Lt" charset="0"/>
                  <a:cs typeface="HelveticaNeueLT Com 45 Lt" charset="0"/>
                </a:rPr>
                <a:t> &amp; Kwan 1974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91598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p-cygni schematic">
            <a:extLst>
              <a:ext uri="{FF2B5EF4-FFF2-40B4-BE49-F238E27FC236}">
                <a16:creationId xmlns:a16="http://schemas.microsoft.com/office/drawing/2014/main" id="{996159E6-3251-DE47-84BD-6B75573B8940}"/>
              </a:ext>
            </a:extLst>
          </p:cNvPr>
          <p:cNvGrpSpPr/>
          <p:nvPr/>
        </p:nvGrpSpPr>
        <p:grpSpPr>
          <a:xfrm>
            <a:off x="5031241" y="1172685"/>
            <a:ext cx="3815447" cy="5017354"/>
            <a:chOff x="7155543" y="2335637"/>
            <a:chExt cx="5426413" cy="7135792"/>
          </a:xfrm>
        </p:grpSpPr>
        <p:pic>
          <p:nvPicPr>
            <p:cNvPr id="10" name="Picture 9" descr="Diagram, schematic&#10;&#10;Description automatically generated">
              <a:extLst>
                <a:ext uri="{FF2B5EF4-FFF2-40B4-BE49-F238E27FC236}">
                  <a16:creationId xmlns:a16="http://schemas.microsoft.com/office/drawing/2014/main" id="{6958E6F4-4F96-AB48-BF97-39F6444D1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5543" y="2335637"/>
              <a:ext cx="5426413" cy="641763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05088B9-9AEE-CE46-8C43-28073013DEBC}"/>
                </a:ext>
              </a:extLst>
            </p:cNvPr>
            <p:cNvSpPr/>
            <p:nvPr/>
          </p:nvSpPr>
          <p:spPr>
            <a:xfrm>
              <a:off x="8487602" y="9063066"/>
              <a:ext cx="2786405" cy="4083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66" dirty="0">
                  <a:solidFill>
                    <a:srgbClr val="14171A"/>
                  </a:solidFill>
                  <a:latin typeface="+mj-lt"/>
                </a:rPr>
                <a:t>Image: </a:t>
              </a:r>
              <a:r>
                <a:rPr lang="en-GB" sz="1266" dirty="0" err="1">
                  <a:solidFill>
                    <a:srgbClr val="14171A"/>
                  </a:solidFill>
                  <a:latin typeface="+mj-lt"/>
                </a:rPr>
                <a:t>Héloïse</a:t>
              </a:r>
              <a:r>
                <a:rPr lang="en-GB" sz="1266" dirty="0">
                  <a:solidFill>
                    <a:srgbClr val="14171A"/>
                  </a:solidFill>
                  <a:latin typeface="+mj-lt"/>
                </a:rPr>
                <a:t> </a:t>
              </a:r>
              <a:r>
                <a:rPr lang="en-GB" sz="1266" dirty="0" err="1">
                  <a:solidFill>
                    <a:srgbClr val="14171A"/>
                  </a:solidFill>
                  <a:latin typeface="+mj-lt"/>
                </a:rPr>
                <a:t>Stevance</a:t>
              </a:r>
              <a:endParaRPr lang="en-US" sz="1266" dirty="0">
                <a:latin typeface="+mj-lt"/>
              </a:endParaRPr>
            </a:p>
          </p:txBody>
        </p:sp>
      </p:grpSp>
      <p:sp>
        <p:nvSpPr>
          <p:cNvPr id="23" name="Shape 161">
            <a:extLst>
              <a:ext uri="{FF2B5EF4-FFF2-40B4-BE49-F238E27FC236}">
                <a16:creationId xmlns:a16="http://schemas.microsoft.com/office/drawing/2014/main" id="{4AF53073-8C05-C346-8BD2-4173B31E0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/>
          </a:lstStyle>
          <a:p>
            <a:r>
              <a:rPr lang="en-US" dirty="0"/>
              <a:t>EPM: it’s all in the spectra</a:t>
            </a:r>
          </a:p>
        </p:txBody>
      </p:sp>
      <p:pic>
        <p:nvPicPr>
          <p:cNvPr id="30" name="p-cygni zoom" descr="A close up of a logo&#10;&#10;Description automatically generated">
            <a:extLst>
              <a:ext uri="{FF2B5EF4-FFF2-40B4-BE49-F238E27FC236}">
                <a16:creationId xmlns:a16="http://schemas.microsoft.com/office/drawing/2014/main" id="{C80548F8-B225-8944-81A3-255E39108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400"/>
            <a:ext cx="4827134" cy="4959687"/>
          </a:xfrm>
          <a:prstGeom prst="rect">
            <a:avLst/>
          </a:prstGeom>
        </p:spPr>
      </p:pic>
      <p:pic>
        <p:nvPicPr>
          <p:cNvPr id="32" name="sn spectrum" descr="A picture containing shape&#10;&#10;Description automatically generated">
            <a:extLst>
              <a:ext uri="{FF2B5EF4-FFF2-40B4-BE49-F238E27FC236}">
                <a16:creationId xmlns:a16="http://schemas.microsoft.com/office/drawing/2014/main" id="{04063E8A-277A-014D-8EE4-478085A8BB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9042"/>
            <a:ext cx="4827134" cy="495968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1464FBE-62CF-7D47-87BA-2FFA3C60A1F1}"/>
              </a:ext>
            </a:extLst>
          </p:cNvPr>
          <p:cNvGrpSpPr/>
          <p:nvPr/>
        </p:nvGrpSpPr>
        <p:grpSpPr>
          <a:xfrm>
            <a:off x="0" y="950400"/>
            <a:ext cx="5707233" cy="4959687"/>
            <a:chOff x="-4092413" y="871331"/>
            <a:chExt cx="5707233" cy="4959687"/>
          </a:xfrm>
        </p:grpSpPr>
        <p:pic>
          <p:nvPicPr>
            <p:cNvPr id="28" name="blackbody" descr="Diagram, schematic&#10;&#10;Description automatically generated">
              <a:extLst>
                <a:ext uri="{FF2B5EF4-FFF2-40B4-BE49-F238E27FC236}">
                  <a16:creationId xmlns:a16="http://schemas.microsoft.com/office/drawing/2014/main" id="{28839115-0B22-8144-893D-795E5EA3E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92413" y="871331"/>
              <a:ext cx="4827134" cy="495968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694D82D-7EF7-8941-95C0-2AF1DC3360E9}"/>
                </a:ext>
              </a:extLst>
            </p:cNvPr>
            <p:cNvSpPr txBox="1"/>
            <p:nvPr/>
          </p:nvSpPr>
          <p:spPr>
            <a:xfrm>
              <a:off x="716689" y="5461686"/>
              <a:ext cx="8981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HelveticaNeueLT Com 45 Lt" panose="020B0403020202020204" pitchFamily="34" charset="77"/>
                </a:rPr>
                <a:t>C. </a:t>
              </a:r>
              <a:r>
                <a:rPr lang="en-GB" dirty="0" err="1">
                  <a:latin typeface="HelveticaNeueLT Com 45 Lt" panose="020B0403020202020204" pitchFamily="34" charset="77"/>
                </a:rPr>
                <a:t>Vogl</a:t>
              </a:r>
              <a:endParaRPr lang="en-GB" dirty="0">
                <a:latin typeface="HelveticaNeueLT Com 45 Lt" panose="020B0403020202020204" pitchFamily="34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336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9875"/>
            <a:ext cx="8208912" cy="1143000"/>
          </a:xfrm>
        </p:spPr>
        <p:txBody>
          <a:bodyPr/>
          <a:lstStyle/>
          <a:p>
            <a:r>
              <a:rPr lang="en-US"/>
              <a:t>Expanding Photosphere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41784" y="1557338"/>
                <a:ext cx="8206680" cy="4114800"/>
              </a:xfrm>
            </p:spPr>
            <p:txBody>
              <a:bodyPr/>
              <a:lstStyle/>
              <a:p>
                <a:pPr marL="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  <a:cs typeface="Times New Roman" pitchFamily="18" charset="0"/>
                        </a:rPr>
                        <m:t>𝜃</m:t>
                      </m:r>
                      <m:r>
                        <a:rPr lang="en-US" i="1" smtClean="0">
                          <a:latin typeface="Cambria Math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𝐷</m:t>
                          </m:r>
                        </m:den>
                      </m:f>
                      <m:r>
                        <a:rPr lang="en-US" i="1">
                          <a:latin typeface="Cambria Math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  <m:t>𝜆</m:t>
                                  </m:r>
                                </m:sub>
                              </m:sSub>
                            </m:num>
                            <m:den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  <m:t>𝜁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  <m:t>𝜆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charset="0"/>
                                  <a:cs typeface="Times New Roman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charset="0"/>
                                      <a:cs typeface="Times New Roman" pitchFamily="18" charset="0"/>
                                    </a:rPr>
                                    <m:t>Λ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  <m:t>𝑇</m:t>
                                  </m:r>
                                </m:e>
                              </m:d>
                            </m:den>
                          </m:f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 </m:t>
                          </m:r>
                        </m:e>
                      </m:rad>
                      <m:r>
                        <a:rPr lang="en-US" i="1">
                          <a:latin typeface="Cambria Math" charset="0"/>
                          <a:cs typeface="Times New Roman" pitchFamily="18" charset="0"/>
                        </a:rPr>
                        <m:t>;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𝑅</m:t>
                          </m:r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𝑣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  <a:cs typeface="Times New Roman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charset="0"/>
                                  <a:cs typeface="Times New Roman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  <a:cs typeface="Times New Roman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; </m:t>
                          </m:r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𝜃</m:t>
                          </m:r>
                        </m:den>
                      </m:f>
                      <m:r>
                        <a:rPr lang="en-US" i="1">
                          <a:latin typeface="Cambria Math" charset="0"/>
                          <a:cs typeface="Times New Roman" pitchFamily="18" charset="0"/>
                        </a:rPr>
                        <m:t>(</m:t>
                      </m:r>
                      <m:r>
                        <a:rPr lang="en-US" i="1">
                          <a:latin typeface="Cambria Math" charset="0"/>
                          <a:cs typeface="Times New Roman" pitchFamily="18" charset="0"/>
                        </a:rPr>
                        <m:t>𝑡</m:t>
                      </m:r>
                      <m:r>
                        <a:rPr lang="en-US" i="1">
                          <a:latin typeface="Cambria Math" charset="0"/>
                          <a:cs typeface="Times New Roman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en-GB">
                  <a:cs typeface="Times New Roman" pitchFamily="18" charset="0"/>
                </a:endParaRPr>
              </a:p>
              <a:p>
                <a:r>
                  <a:rPr lang="en-US" i="1"/>
                  <a:t>R</a:t>
                </a:r>
                <a:r>
                  <a:rPr lang="en-US"/>
                  <a:t> from radial velocity</a:t>
                </a:r>
              </a:p>
              <a:p>
                <a:pPr lvl="1"/>
                <a:r>
                  <a:rPr lang="en-US"/>
                  <a:t>Requires lines formed close to the photosphere</a:t>
                </a:r>
              </a:p>
              <a:p>
                <a:r>
                  <a:rPr lang="en-US" i="1"/>
                  <a:t>D</a:t>
                </a:r>
                <a:r>
                  <a:rPr lang="en-US"/>
                  <a:t> from the surface brightness of the black body</a:t>
                </a:r>
              </a:p>
              <a:p>
                <a:pPr lvl="1"/>
                <a:r>
                  <a:rPr lang="en-US"/>
                  <a:t>Deviation from black body due to line opacities</a:t>
                </a:r>
              </a:p>
              <a:p>
                <a:pPr lvl="1"/>
                <a:r>
                  <a:rPr lang="en-US" b="0"/>
                  <a:t>Encompassed in the dilution factor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𝜁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1784" y="1557338"/>
                <a:ext cx="8206680" cy="4114800"/>
              </a:xfrm>
              <a:blipFill>
                <a:blip r:embed="rId2"/>
                <a:stretch>
                  <a:fillRect l="-1709" r="-1114" b="-30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3734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3CB62-114E-0D44-99B2-6FF3B2C6E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Expanding Photosphere Method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ABF46F4-3E44-7E4F-827A-ED0E86608CC9}"/>
              </a:ext>
            </a:extLst>
          </p:cNvPr>
          <p:cNvGrpSpPr/>
          <p:nvPr/>
        </p:nvGrpSpPr>
        <p:grpSpPr>
          <a:xfrm>
            <a:off x="84941" y="2263900"/>
            <a:ext cx="8707213" cy="3689692"/>
            <a:chOff x="84941" y="2263900"/>
            <a:chExt cx="8707213" cy="368969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7A52AF4-F541-C44C-B925-5A19C0CB389D}"/>
                </a:ext>
              </a:extLst>
            </p:cNvPr>
            <p:cNvGrpSpPr/>
            <p:nvPr/>
          </p:nvGrpSpPr>
          <p:grpSpPr>
            <a:xfrm>
              <a:off x="84941" y="2263900"/>
              <a:ext cx="8707213" cy="3360688"/>
              <a:chOff x="84941" y="2263900"/>
              <a:chExt cx="8707213" cy="3360688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2378A612-FCFC-9F48-839B-5405502DAA9E}"/>
                  </a:ext>
                </a:extLst>
              </p:cNvPr>
              <p:cNvGrpSpPr/>
              <p:nvPr/>
            </p:nvGrpSpPr>
            <p:grpSpPr>
              <a:xfrm>
                <a:off x="84941" y="2408238"/>
                <a:ext cx="8707213" cy="3216350"/>
                <a:chOff x="84941" y="2408238"/>
                <a:chExt cx="8707213" cy="3216350"/>
              </a:xfrm>
            </p:grpSpPr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91802301-C113-D641-942B-962F294D40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84941" y="2408238"/>
                  <a:ext cx="4291200" cy="3209953"/>
                </a:xfrm>
                <a:prstGeom prst="rect">
                  <a:avLst/>
                </a:prstGeom>
              </p:spPr>
            </p:pic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183392EF-61AC-C944-8ACB-F951C560C7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4472154" y="2408238"/>
                  <a:ext cx="4320000" cy="3216350"/>
                </a:xfrm>
                <a:prstGeom prst="rect">
                  <a:avLst/>
                </a:prstGeom>
              </p:spPr>
            </p:pic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124D027-CE2B-294F-B49E-7BC0D5FA6801}"/>
                  </a:ext>
                </a:extLst>
              </p:cNvPr>
              <p:cNvSpPr txBox="1"/>
              <p:nvPr/>
            </p:nvSpPr>
            <p:spPr>
              <a:xfrm>
                <a:off x="7329155" y="2263900"/>
                <a:ext cx="134684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>
                    <a:latin typeface="HelveticaNeueLT Com 45 Lt" panose="020B0403020202020204" pitchFamily="34" charset="77"/>
                  </a:rPr>
                  <a:t>Gall et al. 2018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F85BCFC-CC4E-B941-8274-A8846FF96A54}"/>
                </a:ext>
              </a:extLst>
            </p:cNvPr>
            <p:cNvSpPr txBox="1"/>
            <p:nvPr/>
          </p:nvSpPr>
          <p:spPr>
            <a:xfrm>
              <a:off x="6632154" y="5584260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>
                  <a:latin typeface="HelveticaNeueLT Com 45 Lt" panose="020B0403020202020204" pitchFamily="34" charset="77"/>
                </a:rPr>
                <a:t>t-t</a:t>
              </a:r>
              <a:r>
                <a:rPr lang="en-GB" baseline="-25000">
                  <a:latin typeface="HelveticaNeueLT Com 45 Lt" panose="020B0403020202020204" pitchFamily="34" charset="77"/>
                </a:rPr>
                <a:t>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46E93B1-92E6-E94E-A5A0-D80FB960E5C1}"/>
                </a:ext>
              </a:extLst>
            </p:cNvPr>
            <p:cNvSpPr txBox="1"/>
            <p:nvPr/>
          </p:nvSpPr>
          <p:spPr>
            <a:xfrm>
              <a:off x="2230541" y="5584260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>
                  <a:latin typeface="HelveticaNeueLT Com 45 Lt" panose="020B0403020202020204" pitchFamily="34" charset="77"/>
                </a:rPr>
                <a:t>t-t</a:t>
              </a:r>
              <a:r>
                <a:rPr lang="en-GB" baseline="-25000">
                  <a:latin typeface="HelveticaNeueLT Com 45 Lt" panose="020B0403020202020204" pitchFamily="34" charset="77"/>
                </a:rPr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2A9D85A-A064-A143-ABD8-EF3176C196B1}"/>
                    </a:ext>
                  </a:extLst>
                </p:cNvPr>
                <p:cNvSpPr txBox="1"/>
                <p:nvPr/>
              </p:nvSpPr>
              <p:spPr>
                <a:xfrm rot="16200000">
                  <a:off x="4383669" y="3063515"/>
                  <a:ext cx="45397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Θ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oMath>
                    </m:oMathPara>
                  </a14:m>
                  <a:endParaRPr lang="en-GB">
                    <a:latin typeface="HelveticaNeueLT Com 45 Lt" panose="020B0403020202020204" pitchFamily="34" charset="77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2A9D85A-A064-A143-ABD8-EF3176C196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4383669" y="3063515"/>
                  <a:ext cx="453970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2222" t="-5333" r="-37778" b="-9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2FCAC7D-343C-0A4E-96AD-65E00C810DC8}"/>
                    </a:ext>
                  </a:extLst>
                </p:cNvPr>
                <p:cNvSpPr txBox="1"/>
                <p:nvPr/>
              </p:nvSpPr>
              <p:spPr>
                <a:xfrm rot="16200000">
                  <a:off x="94403" y="3063515"/>
                  <a:ext cx="45397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Θ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oMath>
                    </m:oMathPara>
                  </a14:m>
                  <a:endParaRPr lang="en-GB">
                    <a:latin typeface="HelveticaNeueLT Com 45 Lt" panose="020B0403020202020204" pitchFamily="34" charset="77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2FCAC7D-343C-0A4E-96AD-65E00C810D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94403" y="3063515"/>
                  <a:ext cx="453970" cy="276999"/>
                </a:xfrm>
                <a:prstGeom prst="rect">
                  <a:avLst/>
                </a:prstGeom>
                <a:blipFill>
                  <a:blip r:embed="rId5"/>
                  <a:stretch>
                    <a:fillRect t="-5333" r="-37778" b="-9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FC42117-0482-D046-8F39-BEDE08B03B63}"/>
                  </a:ext>
                </a:extLst>
              </p:cNvPr>
              <p:cNvSpPr txBox="1"/>
              <p:nvPr/>
            </p:nvSpPr>
            <p:spPr>
              <a:xfrm>
                <a:off x="909410" y="1698168"/>
                <a:ext cx="1567352" cy="5657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FC42117-0482-D046-8F39-BEDE08B03B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410" y="1698168"/>
                <a:ext cx="1567352" cy="565732"/>
              </a:xfrm>
              <a:prstGeom prst="rect">
                <a:avLst/>
              </a:prstGeom>
              <a:blipFill>
                <a:blip r:embed="rId6"/>
                <a:stretch>
                  <a:fillRect l="-3226" t="-4348" r="-5645" b="-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25636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23CA8-9E05-2C4E-B666-577139F19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Preliminary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2BBCB-4CB8-3346-857C-5A824D823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Consistent results</a:t>
            </a:r>
          </a:p>
          <a:p>
            <a:pPr lvl="1"/>
            <a:r>
              <a:rPr lang="en-GB"/>
              <a:t>not independent as local calibration required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4C30E43-B561-3544-80C6-65F973691F2C}"/>
              </a:ext>
            </a:extLst>
          </p:cNvPr>
          <p:cNvGrpSpPr/>
          <p:nvPr/>
        </p:nvGrpSpPr>
        <p:grpSpPr>
          <a:xfrm>
            <a:off x="7848" y="2700820"/>
            <a:ext cx="9136152" cy="3584129"/>
            <a:chOff x="7848" y="2656216"/>
            <a:chExt cx="9136152" cy="358412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6BC6444-908C-E243-8F3D-617FEFBE1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48" y="2810105"/>
              <a:ext cx="9136152" cy="343024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AC3967E-6AA1-B148-AFAA-DB71DD91BD56}"/>
                </a:ext>
              </a:extLst>
            </p:cNvPr>
            <p:cNvSpPr txBox="1"/>
            <p:nvPr/>
          </p:nvSpPr>
          <p:spPr>
            <a:xfrm>
              <a:off x="7306853" y="2656216"/>
              <a:ext cx="13468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>
                  <a:latin typeface="HelveticaNeueLT Com 45 Lt" panose="020B0403020202020204" pitchFamily="34" charset="77"/>
                </a:rPr>
                <a:t>Gall et al. 2018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53180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52CDF-F3EF-2842-B9B4-9C5BC496C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Expanded Photosphere Method Reloaded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A9699-CBEB-8F4D-BED4-16828EC9A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Use individual atmospheric models for the spectral fits</a:t>
            </a:r>
          </a:p>
          <a:p>
            <a:pPr lvl="1"/>
            <a:r>
              <a:rPr lang="en-US"/>
              <a:t>use of the TARDIS radiation transport model</a:t>
            </a:r>
          </a:p>
          <a:p>
            <a:pPr lvl="1"/>
            <a:r>
              <a:rPr lang="en-US"/>
              <a:t>absolute flux emitted</a:t>
            </a:r>
          </a:p>
          <a:p>
            <a:r>
              <a:rPr lang="en-US"/>
              <a:t>Accurate explosion date</a:t>
            </a:r>
          </a:p>
          <a:p>
            <a:pPr lvl="1"/>
            <a:r>
              <a:rPr lang="en-US"/>
              <a:t>accurate zero point</a:t>
            </a:r>
          </a:p>
          <a:p>
            <a:r>
              <a:rPr lang="en-US"/>
              <a:t>At least 5 epochs per supernova</a:t>
            </a:r>
          </a:p>
        </p:txBody>
      </p:sp>
    </p:spTree>
    <p:extLst>
      <p:ext uri="{BB962C8B-B14F-4D97-AF65-F5344CB8AC3E}">
        <p14:creationId xmlns:p14="http://schemas.microsoft.com/office/powerpoint/2010/main" val="8148900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4E63B-39DE-A14C-B9DC-22E96E3AB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19" y="460980"/>
            <a:ext cx="4050681" cy="1143000"/>
          </a:xfrm>
        </p:spPr>
        <p:txBody>
          <a:bodyPr/>
          <a:lstStyle/>
          <a:p>
            <a:pPr algn="l"/>
            <a:r>
              <a:rPr lang="en-US"/>
              <a:t>Atmosphere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93B8A-3A32-FF48-9DFB-2BF1BB424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319" y="2598233"/>
            <a:ext cx="3529361" cy="3332549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TARDIS fits for different epochs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E9024B1-E809-F344-8269-C166913F206A}"/>
              </a:ext>
            </a:extLst>
          </p:cNvPr>
          <p:cNvGrpSpPr/>
          <p:nvPr/>
        </p:nvGrpSpPr>
        <p:grpSpPr>
          <a:xfrm>
            <a:off x="3271492" y="158986"/>
            <a:ext cx="5614930" cy="6540028"/>
            <a:chOff x="3271492" y="158986"/>
            <a:chExt cx="5614930" cy="654002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91F09E7-72D4-AE40-A95A-81875FFDF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77718" y="158986"/>
              <a:ext cx="5008704" cy="654002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8AB94D2-9C68-A74F-876A-D93327FAEF04}"/>
                </a:ext>
              </a:extLst>
            </p:cNvPr>
            <p:cNvSpPr txBox="1"/>
            <p:nvPr/>
          </p:nvSpPr>
          <p:spPr>
            <a:xfrm>
              <a:off x="3271492" y="5807067"/>
              <a:ext cx="15583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Vogl</a:t>
              </a:r>
              <a:r>
                <a:rPr lang="en-US" sz="1600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 et al. 2020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3296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6A885-FFF6-894F-B832-8C4D516F0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554" y="149656"/>
            <a:ext cx="8021715" cy="1143000"/>
          </a:xfrm>
        </p:spPr>
        <p:txBody>
          <a:bodyPr/>
          <a:lstStyle/>
          <a:p>
            <a:r>
              <a:rPr lang="en-GB"/>
              <a:t>Leading Theory of the Universe</a:t>
            </a:r>
          </a:p>
        </p:txBody>
      </p:sp>
      <p:pic>
        <p:nvPicPr>
          <p:cNvPr id="4" name="Picture 2" descr="Uyuni_Einstein2">
            <a:extLst>
              <a:ext uri="{FF2B5EF4-FFF2-40B4-BE49-F238E27FC236}">
                <a16:creationId xmlns:a16="http://schemas.microsoft.com/office/drawing/2014/main" id="{AF224BB7-8647-6747-BC7D-529C90F85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7324" t="9190" r="13072" b="11212"/>
          <a:stretch>
            <a:fillRect/>
          </a:stretch>
        </p:blipFill>
        <p:spPr bwMode="auto">
          <a:xfrm>
            <a:off x="1107627" y="1156729"/>
            <a:ext cx="6925571" cy="51941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21326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0FB2F-D3C2-6346-A1DB-9C79C4197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Distance Determination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6F8522-2AE8-AA44-B8F5-A362E4D855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/>
                  <a:t>Slope is inverse distance: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Θ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6F8522-2AE8-AA44-B8F5-A362E4D855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4FF73C67-4A18-BC4E-8FA4-7BBF76135406}"/>
              </a:ext>
            </a:extLst>
          </p:cNvPr>
          <p:cNvGrpSpPr/>
          <p:nvPr/>
        </p:nvGrpSpPr>
        <p:grpSpPr>
          <a:xfrm>
            <a:off x="453674" y="2450592"/>
            <a:ext cx="8236651" cy="3898138"/>
            <a:chOff x="453674" y="2450592"/>
            <a:chExt cx="8236651" cy="389813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A9B204-A8EB-014D-98C7-3AFED9A0B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3674" y="2450592"/>
              <a:ext cx="8236651" cy="389813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9D16816-945D-214D-9FDE-9FC94DE881A3}"/>
                </a:ext>
              </a:extLst>
            </p:cNvPr>
            <p:cNvSpPr txBox="1"/>
            <p:nvPr/>
          </p:nvSpPr>
          <p:spPr>
            <a:xfrm>
              <a:off x="7131950" y="2778818"/>
              <a:ext cx="15583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Vogl</a:t>
              </a:r>
              <a:r>
                <a:rPr lang="en-US" sz="1600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 et al. 2020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80963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2A25C-E1BE-1440-81C1-D0F717917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adH0cc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C873C-0B39-3344-83D0-E4F06FB68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466" y="1568489"/>
            <a:ext cx="8619893" cy="4114800"/>
          </a:xfrm>
        </p:spPr>
        <p:txBody>
          <a:bodyPr/>
          <a:lstStyle/>
          <a:p>
            <a:pPr marL="0" indent="0">
              <a:buNone/>
            </a:pPr>
            <a:r>
              <a:rPr lang="en-GB" sz="2400" i="1" dirty="0"/>
              <a:t>“a</a:t>
            </a:r>
            <a:r>
              <a:rPr lang="en-GB" sz="2400" dirty="0"/>
              <a:t>ccurate </a:t>
            </a:r>
            <a:r>
              <a:rPr lang="en-GB" sz="2400" i="1" dirty="0"/>
              <a:t>d</a:t>
            </a:r>
            <a:r>
              <a:rPr lang="en-GB" sz="2400" dirty="0"/>
              <a:t>etermination of </a:t>
            </a:r>
            <a:r>
              <a:rPr lang="en-GB" sz="2400" i="1" dirty="0"/>
              <a:t>H0</a:t>
            </a:r>
            <a:r>
              <a:rPr lang="en-GB" sz="2400" dirty="0"/>
              <a:t> with </a:t>
            </a:r>
            <a:r>
              <a:rPr lang="en-GB" sz="2400" i="1" dirty="0"/>
              <a:t>c</a:t>
            </a:r>
            <a:r>
              <a:rPr lang="en-GB" sz="2400" dirty="0"/>
              <a:t>ore-</a:t>
            </a:r>
            <a:r>
              <a:rPr lang="en-GB" sz="2400" i="1" dirty="0"/>
              <a:t>c</a:t>
            </a:r>
            <a:r>
              <a:rPr lang="en-GB" sz="2400" dirty="0"/>
              <a:t>ollapse supernovae”</a:t>
            </a:r>
          </a:p>
          <a:p>
            <a:pPr marL="0" indent="0">
              <a:buNone/>
            </a:pPr>
            <a:r>
              <a:rPr lang="en-GB" sz="2000" dirty="0"/>
              <a:t>(</a:t>
            </a:r>
            <a:r>
              <a:rPr lang="en-GB" sz="2000" dirty="0" err="1"/>
              <a:t>Flörs</a:t>
            </a:r>
            <a:r>
              <a:rPr lang="en-GB" sz="2000" dirty="0"/>
              <a:t>, </a:t>
            </a:r>
            <a:r>
              <a:rPr lang="en-GB" sz="2000" dirty="0" err="1"/>
              <a:t>Hillebrandt</a:t>
            </a:r>
            <a:r>
              <a:rPr lang="en-GB" sz="2000" dirty="0"/>
              <a:t>, Kotak, Smartt, </a:t>
            </a:r>
            <a:r>
              <a:rPr lang="en-GB" sz="2000" dirty="0" err="1"/>
              <a:t>Spyromilio</a:t>
            </a:r>
            <a:r>
              <a:rPr lang="en-GB" sz="2000" dirty="0"/>
              <a:t>, </a:t>
            </a:r>
            <a:r>
              <a:rPr lang="en-GB" sz="2000" dirty="0" err="1"/>
              <a:t>Suyu</a:t>
            </a:r>
            <a:r>
              <a:rPr lang="en-GB" sz="2000" dirty="0"/>
              <a:t>, Taubenberger, </a:t>
            </a:r>
            <a:r>
              <a:rPr lang="en-GB" sz="2000" dirty="0" err="1"/>
              <a:t>Vogl</a:t>
            </a:r>
            <a:r>
              <a:rPr lang="en-GB" sz="2000" dirty="0"/>
              <a:t>)</a:t>
            </a:r>
          </a:p>
          <a:p>
            <a:r>
              <a:rPr lang="en-GB" sz="2400" dirty="0"/>
              <a:t>Use the Expanding Photosphere Method to ~30 Type II supernovae in the Hubble flow (0.03&lt;z&lt;0.1)</a:t>
            </a:r>
          </a:p>
          <a:p>
            <a:r>
              <a:rPr lang="en-GB" sz="2400" dirty="0"/>
              <a:t>Independent of distance ladder</a:t>
            </a:r>
          </a:p>
          <a:p>
            <a:pPr lvl="1"/>
            <a:r>
              <a:rPr lang="en-GB" sz="2000" dirty="0">
                <a:solidFill>
                  <a:srgbClr val="FF0000"/>
                </a:solidFill>
              </a:rPr>
              <a:t>no parallaxes, no Cepheids, no Type </a:t>
            </a:r>
            <a:r>
              <a:rPr lang="en-GB" sz="2000" dirty="0" err="1">
                <a:solidFill>
                  <a:srgbClr val="FF0000"/>
                </a:solidFill>
              </a:rPr>
              <a:t>Ia</a:t>
            </a:r>
            <a:r>
              <a:rPr lang="en-GB" sz="2000" dirty="0">
                <a:solidFill>
                  <a:srgbClr val="FF0000"/>
                </a:solidFill>
              </a:rPr>
              <a:t> supernovae</a:t>
            </a:r>
          </a:p>
          <a:p>
            <a:r>
              <a:rPr lang="en-GB" sz="2400" dirty="0"/>
              <a:t>FORS2 Large Programme over 3 semesters </a:t>
            </a:r>
          </a:p>
          <a:p>
            <a:pPr lvl="1"/>
            <a:r>
              <a:rPr lang="en-GB" sz="2000" dirty="0"/>
              <a:t>6 epochs spectroscopy and photometry per supernova</a:t>
            </a:r>
          </a:p>
          <a:p>
            <a:r>
              <a:rPr lang="en-GB" sz="2400" dirty="0" err="1"/>
              <a:t>SNFactory</a:t>
            </a:r>
            <a:r>
              <a:rPr lang="en-GB" sz="2400" dirty="0"/>
              <a:t> data</a:t>
            </a:r>
          </a:p>
          <a:p>
            <a:pPr lvl="1"/>
            <a:r>
              <a:rPr lang="en-GB" sz="2000" dirty="0"/>
              <a:t>about 15 </a:t>
            </a:r>
            <a:r>
              <a:rPr lang="en-GB" sz="2000" dirty="0" err="1"/>
              <a:t>SNe</a:t>
            </a:r>
            <a:r>
              <a:rPr lang="en-GB" sz="2000" dirty="0"/>
              <a:t> with 0.01&lt;z&lt;0.05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C4E1D3-140B-504D-BF90-52342A107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27" y="264299"/>
            <a:ext cx="1148576" cy="114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770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3CEA7B3-3DC6-4F48-9A17-F83AE095A20B}"/>
              </a:ext>
            </a:extLst>
          </p:cNvPr>
          <p:cNvGrpSpPr/>
          <p:nvPr/>
        </p:nvGrpSpPr>
        <p:grpSpPr>
          <a:xfrm>
            <a:off x="4491773" y="264299"/>
            <a:ext cx="4816315" cy="6322896"/>
            <a:chOff x="4458320" y="264299"/>
            <a:chExt cx="4816315" cy="632289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1E83C51-F09C-1E41-891E-6D45D56DE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58320" y="264299"/>
              <a:ext cx="4816315" cy="632289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D9DEAE9-86D3-A54E-9EBB-C5BF0B6B5B79}"/>
                </a:ext>
              </a:extLst>
            </p:cNvPr>
            <p:cNvSpPr txBox="1"/>
            <p:nvPr/>
          </p:nvSpPr>
          <p:spPr>
            <a:xfrm>
              <a:off x="7532462" y="5672138"/>
              <a:ext cx="13339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C. </a:t>
              </a:r>
              <a:r>
                <a:rPr lang="en-US" sz="1600" err="1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Vogl</a:t>
              </a:r>
              <a:r>
                <a:rPr lang="en-US" sz="160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 2020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44721B8-EA4A-EE46-869D-95409A5C9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269875"/>
            <a:ext cx="5136724" cy="1143000"/>
          </a:xfrm>
        </p:spPr>
        <p:txBody>
          <a:bodyPr/>
          <a:lstStyle/>
          <a:p>
            <a:r>
              <a:rPr lang="en-US" dirty="0"/>
              <a:t>adH0cc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067889-D410-114E-A2D1-18AD055D1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57338"/>
            <a:ext cx="4220737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Critical observables</a:t>
            </a:r>
          </a:p>
          <a:p>
            <a:pPr lvl="1"/>
            <a:r>
              <a:rPr lang="en-US" dirty="0"/>
              <a:t>time of explosion</a:t>
            </a:r>
          </a:p>
          <a:p>
            <a:pPr lvl="1"/>
            <a:r>
              <a:rPr lang="en-US" dirty="0"/>
              <a:t>spectral coverage</a:t>
            </a:r>
          </a:p>
          <a:p>
            <a:pPr lvl="2"/>
            <a:r>
              <a:rPr lang="en-US" dirty="0"/>
              <a:t>before max until </a:t>
            </a:r>
            <a:br>
              <a:rPr lang="en-US" dirty="0"/>
            </a:br>
            <a:r>
              <a:rPr lang="en-US" dirty="0"/>
              <a:t>well into the plateau</a:t>
            </a:r>
          </a:p>
          <a:p>
            <a:pPr lvl="1"/>
            <a:r>
              <a:rPr lang="en-US" dirty="0"/>
              <a:t>photometry</a:t>
            </a:r>
          </a:p>
          <a:p>
            <a:pPr lvl="2"/>
            <a:r>
              <a:rPr lang="en-US" dirty="0"/>
              <a:t>simultaneously to spectroscopy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532887-50F8-8D4C-8DD1-D3537EDC7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27" y="264299"/>
            <a:ext cx="1148576" cy="114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256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61">
            <a:extLst>
              <a:ext uri="{FF2B5EF4-FFF2-40B4-BE49-F238E27FC236}">
                <a16:creationId xmlns:a16="http://schemas.microsoft.com/office/drawing/2014/main" id="{C39C4C0C-B3AE-6242-89E8-F7D19ABB75F4}"/>
              </a:ext>
            </a:extLst>
          </p:cNvPr>
          <p:cNvSpPr txBox="1">
            <a:spLocks/>
          </p:cNvSpPr>
          <p:nvPr/>
        </p:nvSpPr>
        <p:spPr>
          <a:xfrm>
            <a:off x="669727" y="-76349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norm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ctr" hangingPunct="1"/>
            <a:r>
              <a:rPr lang="en-US" sz="4400" dirty="0">
                <a:solidFill>
                  <a:schemeClr val="bg1"/>
                </a:solidFill>
                <a:latin typeface="HelveticaNeueLT Com 45 Lt" panose="020B0403020202020204" pitchFamily="34" charset="77"/>
              </a:rPr>
              <a:t>VLT– status</a:t>
            </a:r>
            <a:endParaRPr lang="en-US" sz="4400" dirty="0">
              <a:solidFill>
                <a:schemeClr val="bg1"/>
              </a:solidFill>
              <a:latin typeface="HelveticaNeueLT Com 45 Lt" panose="020B0403020202020204" pitchFamily="34" charset="77"/>
              <a:ea typeface="+mj-ea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F7016D06-EC88-414B-B457-F18C21A6063D}"/>
              </a:ext>
            </a:extLst>
          </p:cNvPr>
          <p:cNvGraphicFramePr/>
          <p:nvPr/>
        </p:nvGraphicFramePr>
        <p:xfrm>
          <a:off x="-1171575" y="1270027"/>
          <a:ext cx="7544026" cy="54005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C3E07C60-61E5-AC4A-80CA-5EE191D555A4}"/>
              </a:ext>
            </a:extLst>
          </p:cNvPr>
          <p:cNvSpPr/>
          <p:nvPr/>
        </p:nvSpPr>
        <p:spPr>
          <a:xfrm>
            <a:off x="6828579" y="6572251"/>
            <a:ext cx="2726187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25" dirty="0">
                <a:solidFill>
                  <a:schemeClr val="bg1"/>
                </a:solidFill>
                <a:latin typeface="+mj-lt"/>
              </a:rPr>
              <a:t>Image: ESO/Y. </a:t>
            </a:r>
            <a:r>
              <a:rPr lang="de-DE" sz="1125" dirty="0" err="1">
                <a:solidFill>
                  <a:schemeClr val="bg1"/>
                </a:solidFill>
                <a:latin typeface="+mj-lt"/>
              </a:rPr>
              <a:t>Beletsky</a:t>
            </a:r>
            <a:endParaRPr lang="de-DE" sz="1125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2BC1FF4-1B77-B24D-9762-69A89231AC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757" y="891527"/>
            <a:ext cx="1359683" cy="1272762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D5B5F6AA-769C-964A-B622-864D270381DF}"/>
              </a:ext>
            </a:extLst>
          </p:cNvPr>
          <p:cNvGrpSpPr/>
          <p:nvPr/>
        </p:nvGrpSpPr>
        <p:grpSpPr>
          <a:xfrm>
            <a:off x="4230446" y="1473376"/>
            <a:ext cx="3774156" cy="4514783"/>
            <a:chOff x="1155032" y="2087976"/>
            <a:chExt cx="5367688" cy="642102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01FCDC5-2F02-F74C-BE9B-94F06D903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500" y="2087976"/>
              <a:ext cx="4046220" cy="5755586"/>
            </a:xfrm>
            <a:prstGeom prst="rect">
              <a:avLst/>
            </a:prstGeom>
          </p:spPr>
        </p:pic>
        <p:cxnSp>
          <p:nvCxnSpPr>
            <p:cNvPr id="21" name="Elbow Connector 20">
              <a:extLst>
                <a:ext uri="{FF2B5EF4-FFF2-40B4-BE49-F238E27FC236}">
                  <a16:creationId xmlns:a16="http://schemas.microsoft.com/office/drawing/2014/main" id="{5CC391D7-441C-4E43-8FC5-9E7980F95B90}"/>
                </a:ext>
              </a:extLst>
            </p:cNvPr>
            <p:cNvCxnSpPr>
              <a:cxnSpLocks/>
              <a:endCxn id="17" idx="2"/>
            </p:cNvCxnSpPr>
            <p:nvPr/>
          </p:nvCxnSpPr>
          <p:spPr>
            <a:xfrm flipV="1">
              <a:off x="1155032" y="7843562"/>
              <a:ext cx="3344578" cy="665438"/>
            </a:xfrm>
            <a:prstGeom prst="bentConnector2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106862B-F9CA-564D-BDE5-6150269ABEFD}"/>
              </a:ext>
            </a:extLst>
          </p:cNvPr>
          <p:cNvSpPr txBox="1"/>
          <p:nvPr/>
        </p:nvSpPr>
        <p:spPr>
          <a:xfrm>
            <a:off x="7918618" y="516392"/>
            <a:ext cx="831960" cy="3751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n-US" sz="1969" dirty="0">
                <a:solidFill>
                  <a:schemeClr val="bg1"/>
                </a:solidFill>
                <a:sym typeface="Helvetica Light"/>
              </a:rPr>
              <a:t>FORS2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BEAC3D-5C26-6F46-8F68-3CF281EB3470}"/>
              </a:ext>
            </a:extLst>
          </p:cNvPr>
          <p:cNvSpPr txBox="1"/>
          <p:nvPr/>
        </p:nvSpPr>
        <p:spPr>
          <a:xfrm>
            <a:off x="5159603" y="6202919"/>
            <a:ext cx="1587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HelveticaNeueLT Com 45 Lt" panose="020B0403020202020204" pitchFamily="34" charset="77"/>
              </a:rPr>
              <a:t>C. </a:t>
            </a:r>
            <a:r>
              <a:rPr lang="en-GB" dirty="0" err="1">
                <a:solidFill>
                  <a:schemeClr val="bg1"/>
                </a:solidFill>
                <a:latin typeface="HelveticaNeueLT Com 45 Lt" panose="020B0403020202020204" pitchFamily="34" charset="77"/>
              </a:rPr>
              <a:t>Vogl</a:t>
            </a:r>
            <a:r>
              <a:rPr lang="en-GB" dirty="0">
                <a:solidFill>
                  <a:schemeClr val="bg1"/>
                </a:solidFill>
                <a:latin typeface="HelveticaNeueLT Com 45 Lt" panose="020B0403020202020204" pitchFamily="34" charset="77"/>
              </a:rPr>
              <a:t> (2020)</a:t>
            </a:r>
          </a:p>
        </p:txBody>
      </p:sp>
    </p:spTree>
    <p:extLst>
      <p:ext uri="{BB962C8B-B14F-4D97-AF65-F5344CB8AC3E}">
        <p14:creationId xmlns:p14="http://schemas.microsoft.com/office/powerpoint/2010/main" val="19304816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Hubble constant sets absolute scale </a:t>
            </a:r>
            <a:br>
              <a:rPr lang="en-US"/>
            </a:br>
            <a:r>
              <a:rPr lang="en-US"/>
              <a:t>(and age) of the universe</a:t>
            </a:r>
          </a:p>
          <a:p>
            <a:pPr lvl="1"/>
            <a:r>
              <a:rPr lang="en-US"/>
              <a:t>Past conflicts resolved</a:t>
            </a:r>
          </a:p>
          <a:p>
            <a:pPr lvl="2"/>
            <a:r>
              <a:rPr lang="en-US"/>
              <a:t>Age of Universe is bigger than age of </a:t>
            </a:r>
            <a:br>
              <a:rPr lang="en-US"/>
            </a:br>
            <a:r>
              <a:rPr lang="en-US"/>
              <a:t>the Earth</a:t>
            </a:r>
          </a:p>
          <a:p>
            <a:pPr lvl="3"/>
            <a:r>
              <a:rPr lang="en-US"/>
              <a:t>recognition of different stellar populations</a:t>
            </a:r>
          </a:p>
          <a:p>
            <a:pPr lvl="2"/>
            <a:r>
              <a:rPr lang="en-US"/>
              <a:t>Age of Universe bigger than oldest stars</a:t>
            </a:r>
          </a:p>
          <a:p>
            <a:pPr lvl="3"/>
            <a:r>
              <a:rPr lang="en-US"/>
              <a:t>cosmological constant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FE608A-BD74-6143-9B77-BED1D4E15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037" y="2431192"/>
            <a:ext cx="1704589" cy="199561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844633A-8052-B749-80D7-1F4BDE5F25DA}"/>
              </a:ext>
            </a:extLst>
          </p:cNvPr>
          <p:cNvGrpSpPr/>
          <p:nvPr/>
        </p:nvGrpSpPr>
        <p:grpSpPr>
          <a:xfrm>
            <a:off x="5048131" y="4744272"/>
            <a:ext cx="3133134" cy="1424678"/>
            <a:chOff x="5048131" y="4744272"/>
            <a:chExt cx="3133134" cy="142467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4AAC14F6-0456-E349-B71C-B0B6224022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48131" y="4744272"/>
              <a:ext cx="1042555" cy="1424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C2AB5A95-CF38-B343-B644-96C0F0F8B0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96155" y="4744272"/>
              <a:ext cx="1042555" cy="1424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01B5738F-3157-7340-9F56-E887F5EEBC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138710" y="4744272"/>
              <a:ext cx="1042555" cy="1424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329480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D7AAA-50D0-0C44-8B49-0149C780E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0106CB-8A4E-1649-87C1-DA3EBC4A98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1322555"/>
                <a:ext cx="7772400" cy="41148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dirty="0"/>
                  <a:t>Current discrepancy of 4 to 5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GB" dirty="0"/>
                  <a:t> between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 measured locally (</a:t>
                </a:r>
                <a:r>
                  <a:rPr lang="en-GB" dirty="0">
                    <a:solidFill>
                      <a:schemeClr val="accent2"/>
                    </a:solidFill>
                  </a:rPr>
                  <a:t>distance ladder</a:t>
                </a:r>
                <a:r>
                  <a:rPr lang="en-GB" dirty="0"/>
                  <a:t>) and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 measured at z=1100 (</a:t>
                </a:r>
                <a:r>
                  <a:rPr lang="en-GB" dirty="0">
                    <a:solidFill>
                      <a:srgbClr val="FF0000"/>
                    </a:solidFill>
                  </a:rPr>
                  <a:t>CMB</a:t>
                </a:r>
                <a:r>
                  <a:rPr lang="en-GB" dirty="0"/>
                  <a:t>)</a:t>
                </a:r>
              </a:p>
              <a:p>
                <a:pPr marL="0" indent="0">
                  <a:buNone/>
                </a:pPr>
                <a:r>
                  <a:rPr lang="en-GB" dirty="0"/>
                  <a:t>Significance?</a:t>
                </a:r>
              </a:p>
              <a:p>
                <a:pPr lvl="1"/>
                <a:r>
                  <a:rPr lang="en-GB" dirty="0"/>
                  <a:t>systematics based on Cepheid calibration</a:t>
                </a:r>
              </a:p>
              <a:p>
                <a:pPr marL="0" indent="0">
                  <a:buNone/>
                </a:pPr>
                <a:r>
                  <a:rPr lang="en-GB" dirty="0"/>
                  <a:t>Extreme accuracy required</a:t>
                </a:r>
              </a:p>
              <a:p>
                <a:pPr marL="0" indent="0">
                  <a:buNone/>
                </a:pPr>
                <a:r>
                  <a:rPr lang="en-GB" dirty="0"/>
                  <a:t>Independent measurements needed</a:t>
                </a:r>
              </a:p>
              <a:p>
                <a:pPr lvl="1"/>
                <a:r>
                  <a:rPr lang="en-GB" dirty="0"/>
                  <a:t>	Expanding Photosphere Method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0106CB-8A4E-1649-87C1-DA3EBC4A98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322555"/>
                <a:ext cx="7772400" cy="4114800"/>
              </a:xfrm>
              <a:blipFill>
                <a:blip r:embed="rId2"/>
                <a:stretch>
                  <a:fillRect l="-2121" t="-2154" b="-107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3586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Dealing with an </a:t>
            </a:r>
            <a:br>
              <a:rPr lang="en-GB"/>
            </a:br>
            <a:r>
              <a:rPr lang="en-GB"/>
              <a:t>expanding Universe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/>
                  <a:t>Cosmic Distances </a:t>
                </a:r>
              </a:p>
              <a:p>
                <a:pPr marL="0" indent="0">
                  <a:buNone/>
                </a:pPr>
                <a:r>
                  <a:rPr lang="en-GB"/>
                  <a:t>Separate the observed distances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i="1"/>
                  <a:t> </a:t>
                </a:r>
                <a:r>
                  <a:rPr lang="en-GB"/>
                  <a:t>into the expansion factor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/>
                  <a:t> and the fixed part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i="1"/>
                  <a:t> </a:t>
                </a:r>
                <a:r>
                  <a:rPr lang="en-GB"/>
                  <a:t>(called </a:t>
                </a:r>
                <a:r>
                  <a:rPr lang="en-GB" i="1"/>
                  <a:t>comoving</a:t>
                </a:r>
                <a:r>
                  <a:rPr lang="en-GB"/>
                  <a:t> distance)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039" t="-1926" r="-25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1776576" y="4215425"/>
            <a:ext cx="6253329" cy="2010264"/>
            <a:chOff x="1569838" y="3977905"/>
            <a:chExt cx="6253329" cy="2010264"/>
          </a:xfrm>
        </p:grpSpPr>
        <p:pic>
          <p:nvPicPr>
            <p:cNvPr id="5" name="Picture 4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9838" y="3977905"/>
              <a:ext cx="6253329" cy="20102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1835470" y="4816215"/>
              <a:ext cx="2643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FF0000"/>
                  </a:solidFill>
                  <a:latin typeface="HelveticaNeueLT Com 55 Roman"/>
                  <a:cs typeface="HelveticaNeueLT Com 55 Roman"/>
                </a:rPr>
                <a:t>x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656456" y="5147827"/>
              <a:ext cx="2643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FF0000"/>
                  </a:solidFill>
                  <a:latin typeface="HelveticaNeueLT Com 55 Roman"/>
                  <a:cs typeface="HelveticaNeueLT Com 55 Roman"/>
                </a:rPr>
                <a:t>x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451015" y="4315147"/>
              <a:ext cx="653473" cy="3698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975525" y="4339111"/>
              <a:ext cx="653473" cy="3698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058902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4213" y="269875"/>
            <a:ext cx="5372030" cy="1143000"/>
          </a:xfrm>
        </p:spPr>
        <p:txBody>
          <a:bodyPr/>
          <a:lstStyle/>
          <a:p>
            <a:r>
              <a:rPr lang="en-GB" err="1"/>
              <a:t>Friedmann</a:t>
            </a:r>
            <a:r>
              <a:rPr lang="en-GB"/>
              <a:t>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/>
                  <a:t>Time evolution of the scale </a:t>
                </a:r>
                <a:br>
                  <a:rPr lang="en-GB"/>
                </a:br>
                <a:r>
                  <a:rPr lang="en-GB"/>
                  <a:t>factor is described through </a:t>
                </a:r>
                <a:br>
                  <a:rPr lang="en-GB"/>
                </a:br>
                <a:r>
                  <a:rPr lang="en-GB"/>
                  <a:t>the time part of the Einstein equations</a:t>
                </a:r>
              </a:p>
              <a:p>
                <a:pPr marL="0" indent="0">
                  <a:buNone/>
                </a:pPr>
                <a:r>
                  <a:rPr lang="en-GB"/>
                  <a:t>Assume a metric for a homogeneous and isotropic universe and a perfect fluid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GB"/>
              </a:p>
              <a:p>
                <a:endParaRPr lang="en-GB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039" t="-1926" r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C031934-B6A9-0348-AF29-1E5CB6021B0B}"/>
                  </a:ext>
                </a:extLst>
              </p:cNvPr>
              <p:cNvSpPr/>
              <p:nvPr/>
            </p:nvSpPr>
            <p:spPr>
              <a:xfrm>
                <a:off x="766124" y="5300662"/>
                <a:ext cx="2952667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C031934-B6A9-0348-AF29-1E5CB6021B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124" y="5300662"/>
                <a:ext cx="2952667" cy="1126975"/>
              </a:xfrm>
              <a:prstGeom prst="rect">
                <a:avLst/>
              </a:prstGeom>
              <a:blipFill>
                <a:blip r:embed="rId3"/>
                <a:stretch>
                  <a:fillRect b="-33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4DDE52F-A314-6F4A-83FE-2845C81F3FB2}"/>
                  </a:ext>
                </a:extLst>
              </p:cNvPr>
              <p:cNvSpPr/>
              <p:nvPr/>
            </p:nvSpPr>
            <p:spPr>
              <a:xfrm>
                <a:off x="5543424" y="5300662"/>
                <a:ext cx="2684453" cy="11991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4DDE52F-A314-6F4A-83FE-2845C81F3F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3424" y="5300662"/>
                <a:ext cx="2684453" cy="1199174"/>
              </a:xfrm>
              <a:prstGeom prst="rect">
                <a:avLst/>
              </a:prstGeom>
              <a:blipFill>
                <a:blip r:embed="rId4"/>
                <a:stretch>
                  <a:fillRect b="-31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 descr="Uyuni_Einstein2">
            <a:extLst>
              <a:ext uri="{FF2B5EF4-FFF2-40B4-BE49-F238E27FC236}">
                <a16:creationId xmlns:a16="http://schemas.microsoft.com/office/drawing/2014/main" id="{E16CDB4A-B510-0B48-8D03-46B7BC48B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7324" t="9190" r="13072" b="11212"/>
          <a:stretch>
            <a:fillRect/>
          </a:stretch>
        </p:blipFill>
        <p:spPr bwMode="auto">
          <a:xfrm>
            <a:off x="5951201" y="269875"/>
            <a:ext cx="2926705" cy="21950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7184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Friedmann</a:t>
            </a:r>
            <a:r>
              <a:rPr lang="en-GB"/>
              <a:t>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43536" y="1237786"/>
                <a:ext cx="8711254" cy="41148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sz="2800" dirty="0"/>
                  <a:t>Put the various densities into the Friedmann equation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̇"/>
                                  <m:ctrlPr>
                                    <a:rPr lang="en-GB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𝑣𝑎𝑐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dirty="0"/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GB" sz="2800" dirty="0"/>
                  <a:t>Use the critical density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𝑐𝑟𝑖𝑡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2⋅10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−29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GB" sz="2800" dirty="0"/>
                  <a:t> </a:t>
                </a:r>
                <a:br>
                  <a:rPr lang="en-GB" sz="2800" dirty="0"/>
                </a:br>
                <a:r>
                  <a:rPr lang="en-GB" sz="2800" dirty="0"/>
                  <a:t>(flat universe), define the ratio to the critical density </a:t>
                </a:r>
                <a:br>
                  <a:rPr lang="en-GB" sz="28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𝑐𝑟𝑖𝑡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800" dirty="0"/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GB" dirty="0"/>
                  <a:t>Most compact form of Friedmann equation</a:t>
                </a:r>
              </a:p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𝑣𝑎𝑐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</a:p>
              <a:p>
                <a:pPr marL="0" indent="0">
                  <a:lnSpc>
                    <a:spcPct val="120000"/>
                  </a:lnSpc>
                  <a:spcBef>
                    <a:spcPts val="168"/>
                  </a:spcBef>
                  <a:buNone/>
                </a:pPr>
                <a:r>
                  <a:rPr lang="en-GB" dirty="0"/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3536" y="1237786"/>
                <a:ext cx="8711254" cy="4114800"/>
              </a:xfrm>
              <a:blipFill>
                <a:blip r:embed="rId2"/>
                <a:stretch>
                  <a:fillRect l="-1747" t="-1538" b="-3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2922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Dependence on Scale Parameter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1378258"/>
                <a:ext cx="7772400" cy="4114800"/>
              </a:xfrm>
            </p:spPr>
            <p:txBody>
              <a:bodyPr/>
              <a:lstStyle/>
              <a:p>
                <a:pPr marL="0" indent="0">
                  <a:lnSpc>
                    <a:spcPct val="90000"/>
                  </a:lnSpc>
                  <a:buNone/>
                </a:pPr>
                <a:r>
                  <a:rPr lang="en-GB"/>
                  <a:t>For the different contents there were different dependencies for the scale parameter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𝑣𝑎𝑐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𝑐𝑜𝑛𝑠𝑡</m:t>
                      </m:r>
                    </m:oMath>
                  </m:oMathPara>
                </a14:m>
                <a:endParaRPr lang="en-GB"/>
              </a:p>
              <a:p>
                <a:pPr marL="0" indent="0">
                  <a:buNone/>
                </a:pPr>
                <a:r>
                  <a:rPr lang="en-GB"/>
                  <a:t>Combining this with the critical densities we can write the density as</a:t>
                </a:r>
                <a:br>
                  <a:rPr lang="en-GB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br>
                  <a:rPr lang="en-GB"/>
                </a:br>
                <a:r>
                  <a:rPr lang="en-GB"/>
                  <a:t>and the Friedmann equation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378258"/>
                <a:ext cx="7772400" cy="4114800"/>
              </a:xfrm>
              <a:blipFill>
                <a:blip r:embed="rId2"/>
                <a:stretch>
                  <a:fillRect l="-1958" t="-2769" b="-150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1158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/>
                  <a:t>History of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GB" i="1" baseline="-25000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GB" baseline="-2500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1224829"/>
            <a:ext cx="777240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en-US"/>
              <a:t>Expansion rate by G. </a:t>
            </a:r>
            <a:r>
              <a:rPr lang="en-US" err="1"/>
              <a:t>Lemaître</a:t>
            </a:r>
            <a:r>
              <a:rPr lang="en-US"/>
              <a:t> (1927)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F97015-9BE1-B241-826C-31B2C5791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3950" y="1993179"/>
            <a:ext cx="6445625" cy="3346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BFEC42-DF1E-5247-AC3A-5F29A31F39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3600" y="5633172"/>
            <a:ext cx="6443999" cy="41307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4D9A626-57E0-1242-AEFE-588670C915DA}"/>
              </a:ext>
            </a:extLst>
          </p:cNvPr>
          <p:cNvGrpSpPr/>
          <p:nvPr/>
        </p:nvGrpSpPr>
        <p:grpSpPr>
          <a:xfrm>
            <a:off x="1262743" y="5261129"/>
            <a:ext cx="6701182" cy="849386"/>
            <a:chOff x="1262743" y="5261129"/>
            <a:chExt cx="6701182" cy="84938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BB2BE9F-1F60-BB41-8CD2-59C73DBB6326}"/>
                </a:ext>
              </a:extLst>
            </p:cNvPr>
            <p:cNvSpPr/>
            <p:nvPr/>
          </p:nvSpPr>
          <p:spPr>
            <a:xfrm>
              <a:off x="1262743" y="5551715"/>
              <a:ext cx="6625771" cy="5588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5D6CB0-6DF1-E44A-A319-C922E1AD0DD7}"/>
                </a:ext>
              </a:extLst>
            </p:cNvPr>
            <p:cNvSpPr txBox="1"/>
            <p:nvPr/>
          </p:nvSpPr>
          <p:spPr>
            <a:xfrm>
              <a:off x="7046686" y="5261129"/>
              <a:ext cx="9172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>
                  <a:solidFill>
                    <a:srgbClr val="FF0000"/>
                  </a:solidFill>
                  <a:latin typeface="HelveticaNeueLT Com 45 Lt" panose="020B0403020202020204" pitchFamily="34" charset="77"/>
                </a:rPr>
                <a:t>Footnote!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5803150"/>
      </p:ext>
    </p:extLst>
  </p:cSld>
  <p:clrMapOvr>
    <a:masterClrMapping/>
  </p:clrMapOvr>
</p:sld>
</file>

<file path=ppt/theme/theme1.xml><?xml version="1.0" encoding="utf-8"?>
<a:theme xmlns:a="http://schemas.openxmlformats.org/drawingml/2006/main" name="2_Bruno lectures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rebuchet M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runo lectures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rebuchet M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7634</TotalTime>
  <Words>1394</Words>
  <Application>Microsoft Macintosh PowerPoint</Application>
  <PresentationFormat>On-screen Show (4:3)</PresentationFormat>
  <Paragraphs>274</Paragraphs>
  <Slides>45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Calibri</vt:lpstr>
      <vt:lpstr>Cambria Math</vt:lpstr>
      <vt:lpstr>Helvetica Neue</vt:lpstr>
      <vt:lpstr>Helvetica Neue Light</vt:lpstr>
      <vt:lpstr>HelveticaNeueLT Com 45 Lt</vt:lpstr>
      <vt:lpstr>HelveticaNeueLT Com 55 Roman</vt:lpstr>
      <vt:lpstr>Times New Roman</vt:lpstr>
      <vt:lpstr>Trebuchet MS</vt:lpstr>
      <vt:lpstr>2_Bruno lectures</vt:lpstr>
      <vt:lpstr>1_Bruno lectures</vt:lpstr>
      <vt:lpstr>Equation</vt:lpstr>
      <vt:lpstr>The Hubble Constant and the never-ending story of the expansion rate of the Universe</vt:lpstr>
      <vt:lpstr>Great Debate: What is the size of the Universe?</vt:lpstr>
      <vt:lpstr>Background</vt:lpstr>
      <vt:lpstr>Leading Theory of the Universe</vt:lpstr>
      <vt:lpstr>Dealing with an  expanding Universe</vt:lpstr>
      <vt:lpstr>Friedmann Equation</vt:lpstr>
      <vt:lpstr>Friedmann Equation</vt:lpstr>
      <vt:lpstr>Dependence on Scale Parameter </vt:lpstr>
      <vt:lpstr>History of H0</vt:lpstr>
      <vt:lpstr>Intermezzo Age of the Universe</vt:lpstr>
      <vt:lpstr>History of H_0</vt:lpstr>
      <vt:lpstr>History of H_0</vt:lpstr>
      <vt:lpstr>History of H_0</vt:lpstr>
      <vt:lpstr>Extragalactic Distances</vt:lpstr>
      <vt:lpstr>Extragalactic Distances</vt:lpstr>
      <vt:lpstr>Local Flows</vt:lpstr>
      <vt:lpstr>Measuring H_0</vt:lpstr>
      <vt:lpstr>Hubble Constant</vt:lpstr>
      <vt:lpstr>Classical Distance Ladder</vt:lpstr>
      <vt:lpstr>Classical Distance Ladder</vt:lpstr>
      <vt:lpstr>Hubble Constant</vt:lpstr>
      <vt:lpstr>Hubble Constant</vt:lpstr>
      <vt:lpstr>H_0 with Supernovae</vt:lpstr>
      <vt:lpstr>SN Classification</vt:lpstr>
      <vt:lpstr>Type Ia Supernovae</vt:lpstr>
      <vt:lpstr>Hubble Constant</vt:lpstr>
      <vt:lpstr>SNe Ia Hubble Diagram (NIR)</vt:lpstr>
      <vt:lpstr>Problem solved?</vt:lpstr>
      <vt:lpstr>Gravitational Lenses</vt:lpstr>
      <vt:lpstr>H_0 Summary</vt:lpstr>
      <vt:lpstr>Type II Supernovae</vt:lpstr>
      <vt:lpstr>Physical parameters of core collapse SNe</vt:lpstr>
      <vt:lpstr>Expanding Photosphere Method</vt:lpstr>
      <vt:lpstr>EPM: it’s all in the spectra</vt:lpstr>
      <vt:lpstr>Expanding Photosphere Method</vt:lpstr>
      <vt:lpstr>Expanding Photosphere Method</vt:lpstr>
      <vt:lpstr>Preliminary Results</vt:lpstr>
      <vt:lpstr>Expanded Photosphere Method Reloaded</vt:lpstr>
      <vt:lpstr>Atmosphere Models</vt:lpstr>
      <vt:lpstr>Distance Determination</vt:lpstr>
      <vt:lpstr>adH0cc</vt:lpstr>
      <vt:lpstr>adH0cc</vt:lpstr>
      <vt:lpstr>PowerPoint Presentation</vt:lpstr>
      <vt:lpstr>Conclusions</vt:lpstr>
      <vt:lpstr>Conclusions</vt:lpstr>
    </vt:vector>
  </TitlesOfParts>
  <Company>ESO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Cosmology</dc:title>
  <dc:creator>Bruno Leibundgut</dc:creator>
  <cp:lastModifiedBy>Bruno Leibundgut</cp:lastModifiedBy>
  <cp:revision>25</cp:revision>
  <cp:lastPrinted>2018-09-03T12:54:25Z</cp:lastPrinted>
  <dcterms:created xsi:type="dcterms:W3CDTF">2014-10-03T21:41:30Z</dcterms:created>
  <dcterms:modified xsi:type="dcterms:W3CDTF">2021-01-30T17:37:59Z</dcterms:modified>
</cp:coreProperties>
</file>