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72" r:id="rId2"/>
  </p:sldMasterIdLst>
  <p:notesMasterIdLst>
    <p:notesMasterId r:id="rId69"/>
  </p:notesMasterIdLst>
  <p:handoutMasterIdLst>
    <p:handoutMasterId r:id="rId70"/>
  </p:handoutMasterIdLst>
  <p:sldIdLst>
    <p:sldId id="257" r:id="rId3"/>
    <p:sldId id="506" r:id="rId4"/>
    <p:sldId id="324" r:id="rId5"/>
    <p:sldId id="261" r:id="rId6"/>
    <p:sldId id="264" r:id="rId7"/>
    <p:sldId id="265" r:id="rId8"/>
    <p:sldId id="266" r:id="rId9"/>
    <p:sldId id="263" r:id="rId10"/>
    <p:sldId id="271" r:id="rId11"/>
    <p:sldId id="293" r:id="rId12"/>
    <p:sldId id="322" r:id="rId13"/>
    <p:sldId id="329" r:id="rId14"/>
    <p:sldId id="336" r:id="rId15"/>
    <p:sldId id="337" r:id="rId16"/>
    <p:sldId id="330" r:id="rId17"/>
    <p:sldId id="276" r:id="rId18"/>
    <p:sldId id="290" r:id="rId19"/>
    <p:sldId id="346" r:id="rId20"/>
    <p:sldId id="347" r:id="rId21"/>
    <p:sldId id="340" r:id="rId22"/>
    <p:sldId id="339" r:id="rId23"/>
    <p:sldId id="332" r:id="rId24"/>
    <p:sldId id="331" r:id="rId25"/>
    <p:sldId id="511" r:id="rId26"/>
    <p:sldId id="334" r:id="rId27"/>
    <p:sldId id="335" r:id="rId28"/>
    <p:sldId id="356" r:id="rId29"/>
    <p:sldId id="409" r:id="rId30"/>
    <p:sldId id="406" r:id="rId31"/>
    <p:sldId id="407" r:id="rId32"/>
    <p:sldId id="408" r:id="rId33"/>
    <p:sldId id="508" r:id="rId34"/>
    <p:sldId id="509" r:id="rId35"/>
    <p:sldId id="338" r:id="rId36"/>
    <p:sldId id="510" r:id="rId37"/>
    <p:sldId id="399" r:id="rId38"/>
    <p:sldId id="396" r:id="rId39"/>
    <p:sldId id="351" r:id="rId40"/>
    <p:sldId id="384" r:id="rId41"/>
    <p:sldId id="348" r:id="rId42"/>
    <p:sldId id="349" r:id="rId43"/>
    <p:sldId id="350" r:id="rId44"/>
    <p:sldId id="353" r:id="rId45"/>
    <p:sldId id="354" r:id="rId46"/>
    <p:sldId id="358" r:id="rId47"/>
    <p:sldId id="361" r:id="rId48"/>
    <p:sldId id="362" r:id="rId49"/>
    <p:sldId id="488" r:id="rId50"/>
    <p:sldId id="311" r:id="rId51"/>
    <p:sldId id="365" r:id="rId52"/>
    <p:sldId id="366" r:id="rId53"/>
    <p:sldId id="491" r:id="rId54"/>
    <p:sldId id="503" r:id="rId55"/>
    <p:sldId id="492" r:id="rId56"/>
    <p:sldId id="367" r:id="rId57"/>
    <p:sldId id="403" r:id="rId58"/>
    <p:sldId id="514" r:id="rId59"/>
    <p:sldId id="371" r:id="rId60"/>
    <p:sldId id="372" r:id="rId61"/>
    <p:sldId id="259" r:id="rId62"/>
    <p:sldId id="374" r:id="rId63"/>
    <p:sldId id="412" r:id="rId64"/>
    <p:sldId id="376" r:id="rId65"/>
    <p:sldId id="377" r:id="rId66"/>
    <p:sldId id="378" r:id="rId67"/>
    <p:sldId id="379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442"/>
    <p:restoredTop sz="93649"/>
  </p:normalViewPr>
  <p:slideViewPr>
    <p:cSldViewPr snapToGrid="0" snapToObjects="1">
      <p:cViewPr varScale="1">
        <p:scale>
          <a:sx n="89" d="100"/>
          <a:sy n="89" d="100"/>
        </p:scale>
        <p:origin x="10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1D71A-69E6-3442-8B6D-284306E86B63}" type="datetimeFigureOut">
              <a:rPr lang="en-US" smtClean="0"/>
              <a:t>9/23/18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4794D-CA7C-AC47-A404-0DA93E4AB6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39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A118B-F0BF-D943-91FB-6E6D455D307C}" type="datetimeFigureOut">
              <a:rPr lang="en-US" smtClean="0"/>
              <a:t>9/23/18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DACC-2919-F544-A6D6-9833F017EA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875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EDACC-2919-F544-A6D6-9833F017EA3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86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3CC7C-A72F-4F9C-9CDD-FFB96AEA4ADE}" type="slidenum">
              <a:rPr lang="en-GB"/>
              <a:pPr/>
              <a:t>10</a:t>
            </a:fld>
            <a:endParaRPr lang="en-GB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4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442A8-E641-1642-BE27-4ECB41A6350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368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04317-FC15-4485-A744-44491E9499F4}" type="slidenum">
              <a:rPr lang="en-GB"/>
              <a:pPr/>
              <a:t>57</a:t>
            </a:fld>
            <a:endParaRPr lang="en-GB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457A85-EAB1-4F02-A93A-41D6F42531F2}" type="slidenum">
              <a:rPr lang="en-GB"/>
              <a:pPr/>
              <a:t>66</a:t>
            </a:fld>
            <a:endParaRPr lang="en-GB"/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13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46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7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7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486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799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971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737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3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1553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447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14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3329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8965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4581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72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69875"/>
            <a:ext cx="1943100" cy="5402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269875"/>
            <a:ext cx="5678487" cy="5402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028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4694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9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51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8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432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62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426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8945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ESO Knowledge Exchange Series – 24 September 2018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rgbClr val="000000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1667900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rgbClr val="000000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rgbClr val="000000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rgbClr val="000000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2698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7" name="Rectangle 4"/>
          <p:cNvSpPr txBox="1">
            <a:spLocks noChangeArrowheads="1"/>
          </p:cNvSpPr>
          <p:nvPr userDrawn="1"/>
        </p:nvSpPr>
        <p:spPr bwMode="auto">
          <a:xfrm>
            <a:off x="685799" y="6525344"/>
            <a:ext cx="3794761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chemeClr val="tx1"/>
                </a:solidFill>
                <a:latin typeface="HelveticaNeueLT Com 45 Lt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ESO Knowledge Exchange Series – 24 September 2018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 userDrawn="1"/>
        </p:nvSpPr>
        <p:spPr bwMode="auto">
          <a:xfrm>
            <a:off x="5561013" y="6525344"/>
            <a:ext cx="2895600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50" b="0" i="0" kern="1200">
                <a:solidFill>
                  <a:schemeClr val="tx1"/>
                </a:solidFill>
                <a:latin typeface="HelveticaNeueLT Com 45 Lt"/>
                <a:ea typeface="+mn-ea"/>
                <a:cs typeface="HelveticaNeueLT Com 45 Lt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GB" dirty="0">
                <a:solidFill>
                  <a:schemeClr val="bg1"/>
                </a:solidFill>
              </a:rPr>
              <a:t>Bruno Leibundgut</a:t>
            </a:r>
          </a:p>
        </p:txBody>
      </p:sp>
    </p:spTree>
    <p:extLst>
      <p:ext uri="{BB962C8B-B14F-4D97-AF65-F5344CB8AC3E}">
        <p14:creationId xmlns:p14="http://schemas.microsoft.com/office/powerpoint/2010/main" val="266154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NeueLT Com 45 Lt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rgbClr val="2E2F5E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b="0">
          <a:solidFill>
            <a:schemeClr val="bg1"/>
          </a:solidFill>
          <a:latin typeface="HelveticaNeueLT Com 45 Lt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>
          <a:solidFill>
            <a:schemeClr val="bg1"/>
          </a:solidFill>
          <a:latin typeface="HelveticaNeueLT Com 45 Lt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b="0">
          <a:solidFill>
            <a:schemeClr val="bg1"/>
          </a:solidFill>
          <a:latin typeface="HelveticaNeueLT Com 45 Lt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HelveticaNeueLT Com 45 Lt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HelveticaNeueLT Com 45 Lt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19.jpeg"/><Relationship Id="rId7" Type="http://schemas.openxmlformats.org/officeDocument/2006/relationships/image" Target="../media/image35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image" Target="../media/image63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6.gif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e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Cosmology with Supernovae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400" dirty="0"/>
              <a:t>Bruno Leibundgut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5006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Uyuni_Einstein2"/>
          <p:cNvPicPr>
            <a:picLocks noChangeAspect="1" noChangeArrowheads="1"/>
          </p:cNvPicPr>
          <p:nvPr/>
        </p:nvPicPr>
        <p:blipFill>
          <a:blip r:embed="rId3" cstate="print"/>
          <a:srcRect l="7324" t="9190" r="13072" b="1121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9845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Recap Einstein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57338"/>
                <a:ext cx="7772400" cy="4968006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GB" dirty="0"/>
                  <a:t>Gravity is the dominant force in the universe </a:t>
                </a:r>
                <a:r>
                  <a:rPr lang="en-GB" dirty="0">
                    <a:sym typeface="Wingdings"/>
                  </a:rPr>
                  <a:t> General Relativity</a:t>
                </a:r>
              </a:p>
              <a:p>
                <a:r>
                  <a:rPr lang="en-GB" dirty="0">
                    <a:sym typeface="Wingdings"/>
                  </a:rPr>
                  <a:t>Need the most general form of the metric  transformations between coordinate systems</a:t>
                </a:r>
              </a:p>
              <a:p>
                <a:pPr lvl="1"/>
                <a:r>
                  <a:rPr lang="en-GB" dirty="0">
                    <a:sym typeface="Wingdings"/>
                  </a:rPr>
                  <a:t>find ‘invariant’ parameters</a:t>
                </a:r>
              </a:p>
              <a:p>
                <a:r>
                  <a:rPr lang="en-GB" dirty="0">
                    <a:sym typeface="Wingdings"/>
                  </a:rPr>
                  <a:t>Equation of motion for a force-free particle (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GB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  <a:sym typeface="Wingdings"/>
                      </a:rPr>
                      <m:t>=0</m:t>
                    </m:r>
                  </m:oMath>
                </a14:m>
                <a:r>
                  <a:rPr lang="en-GB" dirty="0">
                    <a:sym typeface="Wingdings"/>
                  </a:rPr>
                  <a:t>)  in GR leads to affine connections  </a:t>
                </a:r>
                <a:r>
                  <a:rPr lang="en-GB" dirty="0" err="1">
                    <a:sym typeface="Wingdings"/>
                  </a:rPr>
                  <a:t>Christoffel</a:t>
                </a:r>
                <a:r>
                  <a:rPr lang="en-GB" dirty="0">
                    <a:sym typeface="Wingdings"/>
                  </a:rPr>
                  <a:t> symbols</a:t>
                </a:r>
              </a:p>
              <a:p>
                <a:r>
                  <a:rPr lang="en-GB" dirty="0">
                    <a:sym typeface="Wingdings"/>
                  </a:rPr>
                  <a:t>Putting this together with the geometry and the energy content  Einstein Equations</a:t>
                </a: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57338"/>
                <a:ext cx="7772400" cy="4968006"/>
              </a:xfrm>
              <a:blipFill rotWithShape="0">
                <a:blip r:embed="rId2"/>
                <a:stretch>
                  <a:fillRect l="-1333" t="-2209" r="-2039" b="-3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083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err="1"/>
              <a:t>Lemaître</a:t>
            </a:r>
            <a:r>
              <a:rPr lang="en-GB" sz="4000" dirty="0"/>
              <a:t> Robertson Walker Metric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1278669"/>
                <a:ext cx="7772400" cy="4114800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GB" dirty="0">
                    <a:solidFill>
                      <a:srgbClr val="FF0000"/>
                    </a:solidFill>
                  </a:rPr>
                  <a:t>Assumes homogeneity and isotropy</a:t>
                </a:r>
              </a:p>
              <a:p>
                <a:pPr marL="0" indent="0">
                  <a:buNone/>
                </a:pPr>
                <a:r>
                  <a:rPr lang="en-GB" dirty="0"/>
                  <a:t>Line element in polar metric has angular and radial components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=−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𝜃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𝜙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US" sz="2000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charset="0"/>
                            </a:rPr>
                            <m:t>00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=−1;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𝑟𝑟</m:t>
                          </m:r>
                        </m:sub>
                      </m:sSub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;</m:t>
                      </m:r>
                    </m:oMath>
                  </m:oMathPara>
                </a14:m>
                <a:endParaRPr lang="en-US" sz="2000" b="0" i="1" dirty="0"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𝜃𝜃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charset="0"/>
                      </a:rPr>
                      <m:t>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     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charset="0"/>
                          </a:rPr>
                          <m:t>g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𝜙𝜙</m:t>
                        </m:r>
                      </m:sub>
                    </m:sSub>
                    <m:r>
                      <a:rPr lang="en-US" sz="2000" b="0" i="1" smtClean="0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𝑎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𝜃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GB" dirty="0"/>
                  <a:t> 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1278669"/>
                <a:ext cx="7772400" cy="4114800"/>
              </a:xfrm>
              <a:blipFill>
                <a:blip r:embed="rId2"/>
                <a:stretch>
                  <a:fillRect l="-1958" t="-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512884" y="3788229"/>
            <a:ext cx="2716716" cy="2690140"/>
            <a:chOff x="6179457" y="3637643"/>
            <a:chExt cx="2783114" cy="2851604"/>
          </a:xfrm>
        </p:grpSpPr>
        <p:grpSp>
          <p:nvGrpSpPr>
            <p:cNvPr id="10" name="Group 9"/>
            <p:cNvGrpSpPr/>
            <p:nvPr/>
          </p:nvGrpSpPr>
          <p:grpSpPr>
            <a:xfrm>
              <a:off x="6179457" y="3637643"/>
              <a:ext cx="2783114" cy="2851604"/>
              <a:chOff x="6179457" y="3637643"/>
              <a:chExt cx="2783114" cy="2851604"/>
            </a:xfrm>
          </p:grpSpPr>
          <p:pic>
            <p:nvPicPr>
              <p:cNvPr id="7" name="Picture 6"/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9457" y="3637643"/>
                <a:ext cx="2783114" cy="285160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932417" y="5785372"/>
                <a:ext cx="2998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 err="1">
                    <a:latin typeface="Helvetica Neue"/>
                    <a:cs typeface="Helvetica Neue"/>
                  </a:rPr>
                  <a:t>θ</a:t>
                </a:r>
                <a:endParaRPr lang="en-GB" i="1" dirty="0">
                  <a:latin typeface="Helvetica Neue"/>
                  <a:cs typeface="Helvetica Neue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232293" y="5302806"/>
              <a:ext cx="421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latin typeface="Helvetica Neue"/>
                  <a:cs typeface="Helvetica Neue"/>
                </a:rPr>
                <a:t>Φ</a:t>
              </a:r>
              <a:endParaRPr lang="en-GB" i="1" dirty="0">
                <a:latin typeface="Helvetica Neue"/>
                <a:cs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520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 ray coming towards us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No angular dependence, hence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𝑐𝑑𝑡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=±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𝑎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𝑡</m:t>
                      </m:r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𝑑𝑥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1−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𝑘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GB" sz="2800" dirty="0"/>
              </a:p>
              <a:p>
                <a:pPr marL="0" indent="0">
                  <a:buNone/>
                </a:pPr>
                <a:r>
                  <a:rPr lang="en-GB" dirty="0"/>
                  <a:t>and integrated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𝑠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𝑎</m:t>
                      </m:r>
                      <m:nary>
                        <m:naryPr>
                          <m:ctrlPr>
                            <a:rPr lang="is-I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sup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𝑑𝑥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1−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𝑘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  <m:r>
                            <a:rPr lang="en-US" sz="2400" b="0" i="1" smtClean="0">
                              <a:latin typeface="Cambria Math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𝑎𝑆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with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cs-CZ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cs-CZ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arcsin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        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=1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                        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=0</m:t>
                              </m:r>
                            </m:e>
                            <m:e>
                              <m:func>
                                <m:func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charset="0"/>
                                    </a:rPr>
                                    <m:t>arcsinh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 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=−1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b="-105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4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Strange Consequences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57338"/>
                <a:ext cx="7772400" cy="496800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dirty="0"/>
                  <a:t>k=1</a:t>
                </a:r>
              </a:p>
              <a:p>
                <a:pPr lvl="1"/>
                <a:r>
                  <a:rPr lang="en-GB" dirty="0"/>
                  <a:t>closed universe</a:t>
                </a:r>
              </a:p>
              <a:p>
                <a:pPr lvl="1"/>
                <a:r>
                  <a:rPr lang="en-GB" dirty="0"/>
                  <a:t>distances increase and then decrease again with increasing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charset="0"/>
                      </a:rPr>
                      <m:t>𝑥</m:t>
                    </m:r>
                  </m:oMath>
                </a14:m>
                <a:endParaRPr lang="en-GB" dirty="0"/>
              </a:p>
              <a:p>
                <a:r>
                  <a:rPr lang="en-GB" dirty="0"/>
                  <a:t>k=0</a:t>
                </a:r>
              </a:p>
              <a:p>
                <a:pPr lvl="1"/>
                <a:r>
                  <a:rPr lang="en-GB" dirty="0"/>
                  <a:t>‘critical’ universe</a:t>
                </a:r>
              </a:p>
              <a:p>
                <a:pPr lvl="1"/>
                <a:r>
                  <a:rPr lang="en-GB" dirty="0"/>
                  <a:t>expands forever</a:t>
                </a:r>
              </a:p>
              <a:p>
                <a:r>
                  <a:rPr lang="en-GB" dirty="0"/>
                  <a:t>k=-1</a:t>
                </a:r>
              </a:p>
              <a:p>
                <a:pPr lvl="1"/>
                <a:r>
                  <a:rPr lang="en-GB" dirty="0"/>
                  <a:t>open universe</a:t>
                </a:r>
              </a:p>
              <a:p>
                <a:pPr lvl="1"/>
                <a:r>
                  <a:rPr lang="en-GB" dirty="0"/>
                  <a:t>expands forever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57338"/>
                <a:ext cx="7772400" cy="4968006"/>
              </a:xfrm>
              <a:blipFill>
                <a:blip r:embed="rId2"/>
                <a:stretch>
                  <a:fillRect l="-1958" t="-2296" r="-9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4604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Energy-Momentum Tensor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Use the form for the ‘perfect fluid’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sSup>
                                  <m:sSup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br>
                  <a:rPr lang="en-GB" dirty="0"/>
                </a:b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958" t="-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76" name="Equation" r:id="rId4" imgW="114300" imgH="165100" progId="Equation.3">
                  <p:embed/>
                </p:oleObj>
              </mc:Choice>
              <mc:Fallback>
                <p:oleObj name="Equation" r:id="rId4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Uyuni_Einstein2">
            <a:extLst>
              <a:ext uri="{FF2B5EF4-FFF2-40B4-BE49-F238E27FC236}">
                <a16:creationId xmlns:a16="http://schemas.microsoft.com/office/drawing/2014/main" id="{86EB1C8C-9470-8C48-82E3-D7F39699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7324" t="9190" r="13072" b="11212"/>
          <a:stretch>
            <a:fillRect/>
          </a:stretch>
        </p:blipFill>
        <p:spPr bwMode="auto">
          <a:xfrm>
            <a:off x="223462" y="3783919"/>
            <a:ext cx="3481639" cy="2611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1555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Einstein’s Field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The (time) evolution of the scale factor depends only on the time-time component of the Einstein equation: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  <a:p>
                <a:pPr lvl="1"/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GB" i="1" baseline="-25000" dirty="0" smtClean="0">
                        <a:latin typeface="Cambria Math" panose="02040503050406030204" pitchFamily="18" charset="0"/>
                      </a:rPr>
                      <m:t>00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Lucida Grande"/>
                        <a:cs typeface="HelveticaNeueLT Com 45 Lt"/>
                      </a:rPr>
                      <m:t>𝜌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Lucida Grande"/>
                        <a:cs typeface="HelveticaNeueLT Com 45 Lt"/>
                      </a:rPr>
                      <m:t>𝑐</m:t>
                    </m:r>
                    <m:r>
                      <a:rPr lang="en-GB" i="1" baseline="30000" dirty="0" smtClean="0">
                        <a:latin typeface="Cambria Math" panose="02040503050406030204" pitchFamily="18" charset="0"/>
                        <a:ea typeface="Lucida Grande"/>
                        <a:cs typeface="HelveticaNeueLT Com 45 Lt"/>
                      </a:rPr>
                      <m:t>2</m:t>
                    </m:r>
                    <m:r>
                      <a:rPr lang="en-GB" i="1" dirty="0" smtClean="0">
                        <a:latin typeface="Cambria Math" panose="02040503050406030204" pitchFamily="18" charset="0"/>
                        <a:ea typeface="Lucida Grande"/>
                        <a:cs typeface="Lucida Grande"/>
                      </a:rPr>
                      <m:t> </m:t>
                    </m:r>
                  </m:oMath>
                </a14:m>
                <a:r>
                  <a:rPr lang="en-GB" i="1" dirty="0">
                    <a:ea typeface="Lucida Grande"/>
                    <a:cs typeface="Lucida Grande"/>
                  </a:rPr>
                  <a:t>(energy density)</a:t>
                </a:r>
              </a:p>
              <a:p>
                <a:pPr lvl="1"/>
                <a:r>
                  <a:rPr lang="en-GB" dirty="0"/>
                  <a:t>time part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acc>
                                  <m:accPr>
                                    <m:chr m:val="̇"/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i="1" dirty="0"/>
              </a:p>
              <a:p>
                <a:pPr lvl="1"/>
                <a:endParaRPr lang="en-GB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r="-13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9485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Friedmann</a:t>
            </a:r>
            <a:r>
              <a:rPr lang="en-GB" dirty="0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Time evolution of the scale factor is described through the time part of the Einstein equations</a:t>
                </a:r>
              </a:p>
              <a:p>
                <a:pPr marL="0" indent="0">
                  <a:buNone/>
                </a:pPr>
                <a:r>
                  <a:rPr lang="en-GB" dirty="0"/>
                  <a:t>Assume a metric for a homogeneous and isotropic universe (metric is diagonal in polar coordinates) and a perfect fluid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b="-1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591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Friedmann</a:t>
            </a:r>
            <a:r>
              <a:rPr lang="en-GB" dirty="0"/>
              <a:t>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261" y="1557338"/>
                <a:ext cx="8609870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800" dirty="0"/>
                  <a:t>Put the various densities into the </a:t>
                </a:r>
                <a:r>
                  <a:rPr lang="en-GB" sz="2800" dirty="0" err="1"/>
                  <a:t>Friedmann</a:t>
                </a:r>
                <a:r>
                  <a:rPr lang="en-GB" sz="2800" dirty="0"/>
                  <a:t> equation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̇"/>
                                  <m:ctrlPr>
                                    <a:rPr lang="en-GB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𝑣𝑎𝑐</m:t>
                              </m:r>
                            </m:sub>
                          </m:sSub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sz="2800" dirty="0"/>
                  <a:t>Use the critical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𝑐𝑟𝑖𝑡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bSup>
                          <m:sSub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2⋅10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−29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GB" sz="2800" dirty="0"/>
                  <a:t> (flat universe), define the ratio to the critical density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𝑐𝑟𝑖𝑡</m:t>
                            </m:r>
                          </m:sub>
                        </m:sSub>
                      </m:den>
                    </m:f>
                  </m:oMath>
                </a14:m>
                <a:endParaRPr lang="en-GB" sz="2800" dirty="0"/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dirty="0"/>
                  <a:t>Most compact form of Friedmann equation</a:t>
                </a:r>
              </a:p>
              <a:p>
                <a:pPr marL="0" indent="0" algn="ctr">
                  <a:lnSpc>
                    <a:spcPct val="12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  <a:p>
                <a:pPr marL="0" indent="0">
                  <a:lnSpc>
                    <a:spcPct val="120000"/>
                  </a:lnSpc>
                  <a:buNone/>
                </a:pPr>
                <a:r>
                  <a:rPr lang="en-GB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261" y="1557338"/>
                <a:ext cx="8609870" cy="4114800"/>
              </a:xfrm>
              <a:blipFill>
                <a:blip r:embed="rId2"/>
                <a:stretch>
                  <a:fillRect l="-1767" t="-1538" b="-2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3645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Dependence on Scale Parameter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378258"/>
                <a:ext cx="7772400" cy="4114800"/>
              </a:xfrm>
            </p:spPr>
            <p:txBody>
              <a:bodyPr/>
              <a:lstStyle/>
              <a:p>
                <a:pPr marL="0" indent="0">
                  <a:lnSpc>
                    <a:spcPct val="90000"/>
                  </a:lnSpc>
                  <a:buNone/>
                </a:pPr>
                <a:r>
                  <a:rPr lang="en-GB" dirty="0"/>
                  <a:t>For the different contents there were different dependencies for the scale parameter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𝑐𝑜𝑛𝑠𝑡</m:t>
                      </m:r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Combining this with the critical densities we can write the density as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br>
                  <a:rPr lang="en-GB" dirty="0"/>
                </a:br>
                <a:r>
                  <a:rPr lang="en-GB" dirty="0"/>
                  <a:t>and the Friedmann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378258"/>
                <a:ext cx="7772400" cy="4114800"/>
              </a:xfrm>
              <a:blipFill>
                <a:blip r:embed="rId2"/>
                <a:stretch>
                  <a:fillRect l="-1958" t="-2769" b="-15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5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Cosmology with Supernovae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1224829"/>
                <a:ext cx="7772400" cy="4114800"/>
              </a:xfrm>
            </p:spPr>
            <p:txBody>
              <a:bodyPr/>
              <a:lstStyle/>
              <a:p>
                <a:r>
                  <a:rPr lang="en-US" dirty="0"/>
                  <a:t>Fundamentals</a:t>
                </a:r>
              </a:p>
              <a:p>
                <a:pPr lvl="1"/>
                <a:r>
                  <a:rPr lang="en-US" dirty="0"/>
                  <a:t>Observables</a:t>
                </a:r>
              </a:p>
              <a:p>
                <a:pPr lvl="1"/>
                <a:r>
                  <a:rPr lang="en-US" dirty="0"/>
                  <a:t>Theory</a:t>
                </a:r>
              </a:p>
              <a:p>
                <a:r>
                  <a:rPr lang="en-US" dirty="0"/>
                  <a:t>Supernovae as distance indicators</a:t>
                </a:r>
              </a:p>
              <a:p>
                <a:pPr lvl="1"/>
                <a:r>
                  <a:rPr lang="en-US" dirty="0"/>
                  <a:t>Tests of General Relativity</a:t>
                </a:r>
              </a:p>
              <a:p>
                <a:pPr lvl="2"/>
                <a:r>
                  <a:rPr lang="en-US" dirty="0"/>
                  <a:t>Time dilation</a:t>
                </a:r>
              </a:p>
              <a:p>
                <a:pPr lvl="2"/>
                <a:r>
                  <a:rPr lang="en-US" dirty="0"/>
                  <a:t>Distance duality</a:t>
                </a:r>
              </a:p>
              <a:p>
                <a:pPr lvl="1"/>
                <a:r>
                  <a:rPr lang="en-US" dirty="0"/>
                  <a:t>Hubble Constant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aseline="-25000" dirty="0"/>
              </a:p>
              <a:p>
                <a:pPr lvl="1"/>
                <a:r>
                  <a:rPr lang="en-US" dirty="0"/>
                  <a:t>Mapping the expansion history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aseline="-25000" dirty="0"/>
              </a:p>
              <a:p>
                <a:pPr lvl="1"/>
                <a:endParaRPr lang="en-US" baseline="-25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1224829"/>
                <a:ext cx="7772400" cy="4114800"/>
              </a:xfrm>
              <a:blipFill>
                <a:blip r:embed="rId2"/>
                <a:stretch>
                  <a:fillRect l="-1958" t="-1852" b="-160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803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Redshift is directly related to the ratio of the scales between emission and absorption of a photon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This is remarkably simple as a measurement in a spectrum tells the scale changes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167" y="3090495"/>
            <a:ext cx="5462302" cy="174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53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Cosmological Redshift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557338"/>
                <a:ext cx="7933414" cy="4114800"/>
              </a:xfrm>
            </p:spPr>
            <p:txBody>
              <a:bodyPr/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GB" dirty="0"/>
                  <a:t>For two different times we get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GB" dirty="0"/>
              </a:p>
              <a:p>
                <a:pPr lvl="1">
                  <a:lnSpc>
                    <a:spcPct val="110000"/>
                  </a:lnSpc>
                </a:pPr>
                <a:r>
                  <a:rPr lang="en-GB" dirty="0"/>
                  <a:t>i.e. the time scales with the scale parameter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GB" dirty="0"/>
                  <a:t>If the time intervals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𝑑𝑡</m:t>
                    </m:r>
                  </m:oMath>
                </a14:m>
                <a:r>
                  <a:rPr lang="en-GB" dirty="0"/>
                  <a:t> are interpreted as oscillation periods, e.g. of a photon, then</a:t>
                </a:r>
              </a:p>
              <a:p>
                <a:pPr marL="0" indent="0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GB" sz="2800" dirty="0"/>
              </a:p>
              <a:p>
                <a:pPr marL="0" indent="0">
                  <a:lnSpc>
                    <a:spcPct val="110000"/>
                  </a:lnSpc>
                  <a:buNone/>
                </a:pPr>
                <a:r>
                  <a:rPr lang="en-GB" dirty="0"/>
                  <a:t>with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GB" dirty="0"/>
                  <a:t> as the redshift between the two times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557338"/>
                <a:ext cx="7933414" cy="4114800"/>
              </a:xfrm>
              <a:blipFill>
                <a:blip r:embed="rId2"/>
                <a:stretch>
                  <a:fillRect l="-1917" t="-1538" r="-1118" b="-23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549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Energy-Momentum Tensor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The time (00) component of the Einstein equations is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̈"/>
                              <m:ctrlPr>
                                <a:rPr lang="bg-BG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𝑎</m:t>
                          </m:r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𝐺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𝜌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+3</m:t>
                      </m:r>
                      <m:r>
                        <a:rPr lang="en-US" b="0" i="1" smtClean="0"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As long as pressure and density are positive the universe decelerates 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</m:acc>
                    <m:r>
                      <a:rPr lang="en-US" b="0" i="1" smtClean="0">
                        <a:latin typeface="Cambria Math" charset="0"/>
                      </a:rPr>
                      <m:t>&lt;0</m:t>
                    </m:r>
                  </m:oMath>
                </a14:m>
                <a:r>
                  <a:rPr lang="en-GB" dirty="0"/>
                  <a:t>.</a:t>
                </a:r>
              </a:p>
              <a:p>
                <a:r>
                  <a:rPr lang="en-GB" dirty="0"/>
                  <a:t>Acceleration requires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𝜌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charset="0"/>
                      </a:rPr>
                      <m:t>+3</m:t>
                    </m:r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</a:rPr>
                      <m:t>&lt;0</m:t>
                    </m:r>
                  </m:oMath>
                </a14:m>
                <a:r>
                  <a:rPr lang="en-GB" dirty="0"/>
                  <a:t> 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𝜔</m:t>
                    </m:r>
                    <m:r>
                      <a:rPr lang="en-US" b="0" i="1" smtClean="0">
                        <a:latin typeface="Cambria Math" charset="0"/>
                      </a:rPr>
                      <m:t>&lt;−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. 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90" t="-1926" b="-8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306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Energy-Momentum Tensor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 general form is an equation of state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𝜔𝜌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.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charset="0"/>
                      </a:rPr>
                      <m:t>𝜔</m:t>
                    </m:r>
                  </m:oMath>
                </a14:m>
                <a:r>
                  <a:rPr lang="en-GB" dirty="0"/>
                  <a:t> is the equation of state parameter.</a:t>
                </a:r>
              </a:p>
              <a:p>
                <a:r>
                  <a:rPr lang="en-GB" dirty="0"/>
                  <a:t>Inserting this into the conservation equation gives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g-BG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bg-BG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𝜌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𝜌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=−3(1+</m:t>
                    </m:r>
                    <m:r>
                      <a:rPr lang="en-US" b="0" i="1" smtClean="0">
                        <a:latin typeface="Cambria Math" charset="0"/>
                      </a:rPr>
                      <m:t>𝜔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  <m:f>
                      <m:fPr>
                        <m:ctrlPr>
                          <a:rPr lang="bg-BG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̇"/>
                            <m:ctrlPr>
                              <a:rPr lang="bg-BG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</m:acc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GB" dirty="0"/>
                  <a:t>           which integrates to</a:t>
                </a:r>
                <a:br>
                  <a:rPr lang="en-GB" dirty="0"/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𝜌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=−3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1+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𝜔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latin typeface="Cambria Math" charset="0"/>
                      </a:rPr>
                      <m:t>𝑐𝑜𝑛𝑠𝑡</m:t>
                    </m:r>
                    <m:r>
                      <a:rPr lang="en-US" b="0" i="1" smtClean="0">
                        <a:latin typeface="Cambria Math" charset="0"/>
                      </a:rPr>
                      <m:t>.</m:t>
                    </m:r>
                  </m:oMath>
                </a14:m>
                <a:r>
                  <a:rPr lang="en-GB" dirty="0"/>
                  <a:t>                               </a:t>
                </a:r>
              </a:p>
              <a:p>
                <a:r>
                  <a:rPr lang="en-GB" dirty="0" err="1"/>
                  <a:t>Exponentiating</a:t>
                </a:r>
                <a:r>
                  <a:rPr lang="en-GB" dirty="0"/>
                  <a:t> yields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𝜌</m:t>
                    </m:r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−3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𝜔</m:t>
                            </m:r>
                          </m:e>
                        </m:d>
                      </m:sup>
                    </m:sSup>
                  </m:oMath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90" t="-1926" r="-33961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575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The pressure in matter is negligible compared to the mass content </a:t>
                </a:r>
                <a:br>
                  <a:rPr lang="en-GB" dirty="0"/>
                </a:br>
                <a:r>
                  <a:rPr lang="en-GB" dirty="0"/>
                  <a:t>(think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𝑚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𝑐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) and hence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𝜔</m:t>
                    </m:r>
                    <m:r>
                      <a:rPr lang="en-US" b="0" i="1" smtClean="0">
                        <a:latin typeface="Cambria Math" charset="0"/>
                      </a:rPr>
                      <m:t>=0</m:t>
                    </m:r>
                  </m:oMath>
                </a14:m>
                <a:endParaRPr lang="en-GB" i="1" dirty="0"/>
              </a:p>
              <a:p>
                <a:r>
                  <a:rPr lang="en-GB" dirty="0"/>
                  <a:t>Thus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−3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Inserting this in the Friedmann equation for a flat universe (k=0) provides the time dependence of the scale factor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∝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r="-979" b="-267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059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Radiation decreases with the volume </a:t>
                </a:r>
                <a:br>
                  <a:rPr lang="en-GB" dirty="0"/>
                </a:br>
                <a:r>
                  <a:rPr lang="en-GB" dirty="0"/>
                  <a:t>(i.e. number of photons), but has one additional factor due to the redshift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𝜔</m:t>
                    </m:r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dirty="0"/>
                  <a:t>and hence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−4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The time dependence here is now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𝑡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104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Vacuum energy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A special case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𝑐𝑜𝑛𝑠𝑡</m:t>
                    </m:r>
                    <m:r>
                      <a:rPr lang="en-US" b="0" i="1" smtClean="0">
                        <a:latin typeface="Cambria Math" charset="0"/>
                      </a:rPr>
                      <m:t>.</m:t>
                    </m:r>
                  </m:oMath>
                </a14:m>
                <a:endParaRPr lang="en-GB" dirty="0"/>
              </a:p>
              <a:p>
                <a:r>
                  <a:rPr lang="en-GB" dirty="0"/>
                  <a:t>In this case the density is associated to the vacuum</a:t>
                </a:r>
              </a:p>
              <a:p>
                <a:r>
                  <a:rPr lang="en-GB" dirty="0"/>
                  <a:t>Now the scale factor grows exponentially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𝐻𝑡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r="-8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4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6" name="Rectangle 6"/>
          <p:cNvSpPr>
            <a:spLocks noGrp="1" noChangeArrowheads="1"/>
          </p:cNvSpPr>
          <p:nvPr>
            <p:ph type="title"/>
          </p:nvPr>
        </p:nvSpPr>
        <p:spPr>
          <a:xfrm>
            <a:off x="520700" y="269875"/>
            <a:ext cx="8077200" cy="1143000"/>
          </a:xfrm>
        </p:spPr>
        <p:txBody>
          <a:bodyPr/>
          <a:lstStyle/>
          <a:p>
            <a:r>
              <a:rPr lang="en-GB" sz="3600" dirty="0"/>
              <a:t>With the equation of state parameter </a:t>
            </a:r>
            <a:r>
              <a:rPr lang="en-GB" sz="3600" dirty="0">
                <a:sym typeface="Symbol" charset="0"/>
              </a:rPr>
              <a:t></a:t>
            </a:r>
            <a:endParaRPr lang="en-GB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202" name="Rectangle 2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General luminosity distance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1+</m:t>
                              </m:r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𝑧</m:t>
                              </m:r>
                            </m:e>
                          </m:d>
                          <m:r>
                            <a:rPr lang="en-US" sz="1800" b="0" i="1" smtClean="0">
                              <a:latin typeface="Cambria Math" charset="0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0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 b="0" i="0" smtClean="0">
                                              <a:latin typeface="Cambria Math" charset="0"/>
                                            </a:rPr>
                                            <m:t>Ω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rad>
                            </m:sub>
                          </m:sSub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𝑆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 b="0" i="0" smtClean="0">
                                          <a:latin typeface="Cambria Math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  <m:nary>
                            <m:naryPr>
                              <m:limLoc m:val="undOvr"/>
                              <m:ctrlPr>
                                <a:rPr lang="is-I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sz="1800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b="0" i="1" smtClean="0">
                                  <a:latin typeface="Cambria Math" charset="0"/>
                                </a:rPr>
                                <m:t>𝑧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pt-BR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1800" b="0" i="0" smtClean="0">
                                              <a:latin typeface="Cambria Math" charset="0"/>
                                            </a:rPr>
                                            <m:t>Ω</m:t>
                                          </m:r>
                                        </m:e>
                                        <m:sub>
                                          <m:r>
                                            <a:rPr lang="en-US" sz="1800" b="0" i="1" smtClean="0">
                                              <a:latin typeface="Cambria Math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sSup>
                                        <m:sSupPr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800" b="0" i="1" smtClean="0">
                                                  <a:latin typeface="Cambria Math" charset="0"/>
                                                </a:rPr>
                                                <m:t>1+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800" b="0" i="1" smtClean="0">
                                                      <a:latin typeface="Cambria Math" charset="0"/>
                                                    </a:rPr>
                                                    <m:t>𝑧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800" b="0" i="1" smtClean="0">
                                                      <a:latin typeface="Cambria Math" charset="0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800" b="0" i="1" smtClean="0">
                                              <a:latin typeface="Cambria Math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+</m:t>
                                      </m:r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US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1800" b="0" i="1" smtClean="0">
                                              <a:latin typeface="Cambria Math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800" b="0" i="0" smtClean="0">
                                                  <a:latin typeface="Cambria Math" charset="0"/>
                                                </a:rPr>
                                                <m:t>Ω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b="0" i="1" smtClean="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p>
                                            <m:sSupPr>
                                              <m:ctrlPr>
                                                <a:rPr lang="en-US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b="0" i="1" smtClean="0">
                                                      <a:latin typeface="Cambria Math" charset="0"/>
                                                    </a:rPr>
                                                    <m:t>1+</m:t>
                                                  </m:r>
                                                  <m:sSup>
                                                    <m:sSupPr>
                                                      <m:ctrlPr>
                                                        <a:rPr lang="en-US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pPr>
                                                    <m:e>
                                                      <m:r>
                                                        <a:rPr lang="en-US" sz="1800" b="0" i="1" smtClean="0">
                                                          <a:latin typeface="Cambria Math" charset="0"/>
                                                        </a:rPr>
                                                        <m:t>𝑧</m:t>
                                                      </m:r>
                                                    </m:e>
                                                    <m:sup>
                                                      <m:r>
                                                        <a:rPr lang="en-US" sz="1800" b="0" i="1" smtClean="0">
                                                          <a:latin typeface="Cambria Math" charset="0"/>
                                                        </a:rPr>
                                                        <m:t>′</m:t>
                                                      </m:r>
                                                    </m:sup>
                                                  </m:sSup>
                                                </m:e>
                                              </m:d>
                                            </m:e>
                                            <m:sup>
                                              <m:r>
                                                <a:rPr lang="en-US" sz="1800" b="0" i="1" smtClean="0">
                                                  <a:latin typeface="Cambria Math" charset="0"/>
                                                </a:rPr>
                                                <m:t>3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18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1800" b="0" i="1" smtClean="0">
                                                      <a:latin typeface="Cambria Math" charset="0"/>
                                                    </a:rPr>
                                                    <m:t>1+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lang="en-US" sz="1800" b="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lang="en-US" sz="1800" b="0" i="1" smtClean="0">
                                                          <a:latin typeface="Cambria Math" charset="0"/>
                                                        </a:rPr>
                                                        <m:t>𝜔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lang="en-US" sz="1800" b="0" i="1" smtClean="0">
                                                          <a:latin typeface="Cambria Math" charset="0"/>
                                                        </a:rPr>
                                                        <m:t>𝑖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sup>
                                          </m:sSup>
                                        </m:e>
                                      </m:nary>
                                    </m:e>
                                  </m:d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800" b="0" i="1" smtClean="0">
                                          <a:latin typeface="Cambria Math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nary>
                          <m:r>
                            <a:rPr lang="en-US" sz="1800" b="0" i="1" smtClean="0">
                              <a:latin typeface="Cambria Math" charset="0"/>
                            </a:rPr>
                            <m:t>𝑑𝑧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pPr lvl="1"/>
                <a:r>
                  <a:rPr lang="en-GB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=1−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GB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dirty="0"/>
              </a:p>
              <a:p>
                <a:pPr lvl="3"/>
                <a:endParaRPr lang="en-GB" dirty="0">
                  <a:sym typeface="Symbol" charset="0"/>
                </a:endParaRPr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charset="0"/>
                            <a:sym typeface="Symbol" charset="0"/>
                          </a:rPr>
                          <m:t></m:t>
                        </m:r>
                      </m:e>
                      <m:sub>
                        <m:r>
                          <a:rPr lang="en-GB" i="1" dirty="0" smtClean="0">
                            <a:latin typeface="Cambria Math" charset="0"/>
                            <a:sym typeface="Symbol" charset="0"/>
                          </a:rPr>
                          <m:t>𝑀</m:t>
                        </m:r>
                      </m:sub>
                    </m:sSub>
                    <m:r>
                      <a:rPr lang="en-GB" i="1" dirty="0" smtClean="0">
                        <a:latin typeface="Cambria Math" charset="0"/>
                        <a:sym typeface="Symbol" charset="0"/>
                      </a:rPr>
                      <m:t>=</m:t>
                    </m:r>
                    <m:r>
                      <a:rPr lang="en-GB" i="1" dirty="0" smtClean="0">
                        <a:latin typeface="Cambria Math" charset="0"/>
                      </a:rPr>
                      <m:t> 0 </m:t>
                    </m:r>
                  </m:oMath>
                </a14:m>
                <a:r>
                  <a:rPr lang="en-GB" dirty="0"/>
                  <a:t>(matter) </a:t>
                </a:r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charset="0"/>
                            <a:sym typeface="Symbol" charset="0"/>
                          </a:rPr>
                          <m:t>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  <m:t>𝛾</m:t>
                        </m:r>
                      </m:sub>
                    </m:sSub>
                    <m:r>
                      <a:rPr lang="en-GB" i="1" dirty="0" smtClean="0">
                        <a:latin typeface="Cambria Math" charset="0"/>
                        <a:sym typeface="Symbol" charset="0"/>
                      </a:rPr>
                      <m:t>=</m:t>
                    </m:r>
                    <m:r>
                      <a:rPr lang="en-GB" i="1" dirty="0" smtClean="0">
                        <a:latin typeface="Cambria Math" charset="0"/>
                      </a:rPr>
                      <m:t> </m:t>
                    </m:r>
                    <m:r>
                      <a:rPr lang="en-GB" i="1" dirty="0" smtClean="0">
                        <a:latin typeface="Cambria Math" charset="0"/>
                        <a:sym typeface="Bookshelf Symbol 2" charset="0"/>
                      </a:rPr>
                      <m:t>⅓</m:t>
                    </m:r>
                    <m:r>
                      <a:rPr lang="en-GB" i="1" dirty="0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GB" dirty="0"/>
                  <a:t>(radiation) </a:t>
                </a:r>
              </a:p>
              <a:p>
                <a:pPr lvl="1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sym typeface="Symbol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charset="0"/>
                            <a:sym typeface="Symbol" charset="0"/>
                          </a:rPr>
                          <m:t></m:t>
                        </m:r>
                      </m:e>
                      <m:sub>
                        <m:r>
                          <a:rPr lang="en-GB" i="1" dirty="0" smtClean="0">
                            <a:latin typeface="Cambria Math" charset="0"/>
                            <a:sym typeface="Symbol" charset="0"/>
                          </a:rPr>
                          <m:t></m:t>
                        </m:r>
                      </m:sub>
                    </m:sSub>
                    <m:r>
                      <a:rPr lang="en-GB" i="1" dirty="0" smtClean="0">
                        <a:latin typeface="Cambria Math" charset="0"/>
                        <a:sym typeface="Symbol" charset="0"/>
                      </a:rPr>
                      <m:t>=</m:t>
                    </m:r>
                    <m:r>
                      <a:rPr lang="en-GB" i="1" dirty="0" smtClean="0">
                        <a:latin typeface="Cambria Math" charset="0"/>
                      </a:rPr>
                      <m:t> −1 </m:t>
                    </m:r>
                  </m:oMath>
                </a14:m>
                <a:r>
                  <a:rPr lang="en-GB" dirty="0"/>
                  <a:t>(cosmological constant)</a:t>
                </a:r>
              </a:p>
            </p:txBody>
          </p:sp>
        </mc:Choice>
        <mc:Fallback xmlns="">
          <p:sp>
            <p:nvSpPr>
              <p:cNvPr id="307202" name="Rectang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958" t="-10154" b="-5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0725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A580B-6B37-3645-9AD5-825BD7A7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Synopsis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46B31-A330-5644-B13C-40EF0E343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189203"/>
            <a:ext cx="7772400" cy="4114800"/>
          </a:xfrm>
        </p:spPr>
        <p:txBody>
          <a:bodyPr/>
          <a:lstStyle/>
          <a:p>
            <a:r>
              <a:rPr lang="en-GB" dirty="0"/>
              <a:t>Gravity </a:t>
            </a:r>
            <a:r>
              <a:rPr lang="en-GB" dirty="0">
                <a:sym typeface="Wingdings" pitchFamily="2" charset="2"/>
              </a:rPr>
              <a:t> Einstein Equations</a:t>
            </a:r>
          </a:p>
          <a:p>
            <a:pPr lvl="1"/>
            <a:r>
              <a:rPr lang="en-GB" dirty="0">
                <a:sym typeface="Wingdings" pitchFamily="2" charset="2"/>
              </a:rPr>
              <a:t>’Contents’  Energy-momentum tensor</a:t>
            </a:r>
          </a:p>
          <a:p>
            <a:pPr lvl="2"/>
            <a:r>
              <a:rPr lang="en-GB" dirty="0">
                <a:sym typeface="Wingdings" pitchFamily="2" charset="2"/>
              </a:rPr>
              <a:t>perfect fluid, density, pressure</a:t>
            </a:r>
          </a:p>
          <a:p>
            <a:pPr lvl="2"/>
            <a:r>
              <a:rPr lang="en-GB" dirty="0">
                <a:sym typeface="Wingdings" pitchFamily="2" charset="2"/>
              </a:rPr>
              <a:t>dependence on different contents </a:t>
            </a:r>
          </a:p>
          <a:p>
            <a:pPr lvl="3"/>
            <a:r>
              <a:rPr lang="en-GB" dirty="0">
                <a:sym typeface="Wingdings" pitchFamily="2" charset="2"/>
              </a:rPr>
              <a:t>matter, radiation, vacuum, curvature</a:t>
            </a:r>
          </a:p>
          <a:p>
            <a:pPr lvl="1"/>
            <a:r>
              <a:rPr lang="en-GB" dirty="0">
                <a:sym typeface="Wingdings" pitchFamily="2" charset="2"/>
              </a:rPr>
              <a:t>FRW metric (isotropy, homogeneity)  different curvature models</a:t>
            </a:r>
          </a:p>
          <a:p>
            <a:r>
              <a:rPr lang="en-GB" dirty="0">
                <a:sym typeface="Wingdings" pitchFamily="2" charset="2"/>
              </a:rPr>
              <a:t>Time evolution  Friedmann Equation</a:t>
            </a:r>
          </a:p>
          <a:p>
            <a:pPr lvl="1"/>
            <a:r>
              <a:rPr lang="en-GB" dirty="0">
                <a:sym typeface="Wingdings" pitchFamily="2" charset="2"/>
              </a:rPr>
              <a:t>Hubble constant</a:t>
            </a:r>
          </a:p>
          <a:p>
            <a:r>
              <a:rPr lang="en-GB" dirty="0"/>
              <a:t>Redshift </a:t>
            </a:r>
            <a:r>
              <a:rPr lang="en-GB" dirty="0">
                <a:sym typeface="Wingdings" pitchFamily="2" charset="2"/>
              </a:rPr>
              <a:t> related to scale factor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6444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13231"/>
            <a:ext cx="7772400" cy="1143000"/>
          </a:xfrm>
        </p:spPr>
        <p:txBody>
          <a:bodyPr/>
          <a:lstStyle/>
          <a:p>
            <a:r>
              <a:rPr lang="en-GB" dirty="0" err="1"/>
              <a:t>Lookback</a:t>
            </a:r>
            <a:r>
              <a:rPr lang="en-GB" dirty="0"/>
              <a:t> Time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087134"/>
                <a:ext cx="7772400" cy="4114800"/>
              </a:xfrm>
            </p:spPr>
            <p:txBody>
              <a:bodyPr/>
              <a:lstStyle/>
              <a:p>
                <a:pPr marL="0" indent="0">
                  <a:spcBef>
                    <a:spcPts val="168"/>
                  </a:spcBef>
                  <a:buNone/>
                </a:pPr>
                <a:r>
                  <a:rPr lang="en-GB" dirty="0"/>
                  <a:t>Consider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a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dt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e>
                                <m:sub>
                                  <m:r>
                                    <a:rPr lang="en-US" sz="2000" b="0" i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ln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den>
                          </m:f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z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dz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dt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spcBef>
                    <a:spcPts val="168"/>
                  </a:spcBef>
                  <a:buNone/>
                </a:pPr>
                <a:r>
                  <a:rPr lang="en-GB" dirty="0"/>
                  <a:t>Inserting into the Friedmann equation we find the equation for the time interval</a:t>
                </a:r>
                <a:br>
                  <a:rPr lang="en-GB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br>
                  <a:rPr lang="en-GB" dirty="0"/>
                </a:br>
                <a:r>
                  <a:rPr lang="en-GB" dirty="0"/>
                  <a:t>and integrating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limLoc m:val="undOvr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𝑑𝑧</m:t>
                              </m:r>
                            </m:num>
                            <m:den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𝑀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600" b="0" i="0" smtClean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GB" dirty="0"/>
              </a:p>
              <a:p>
                <a:pPr marL="0" indent="0" algn="ctr">
                  <a:spcBef>
                    <a:spcPts val="72"/>
                  </a:spcBef>
                  <a:buNone/>
                </a:pPr>
                <a:r>
                  <a:rPr lang="en-GB" sz="2800" dirty="0"/>
                  <a:t>Age in a matter dominated universe (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sz="2400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GB" sz="2400" i="1" dirty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GB" sz="2800" dirty="0"/>
                  <a:t>)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𝑑𝑧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5/2</m:t>
                                </m:r>
                              </m:sup>
                            </m:sSup>
                          </m:den>
                        </m:f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en-GB" sz="2000" dirty="0"/>
                  <a:t>  </a:t>
                </a:r>
                <a:r>
                  <a:rPr lang="en-GB" sz="2400" dirty="0"/>
                  <a:t>and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087134"/>
                <a:ext cx="7772400" cy="4114800"/>
              </a:xfrm>
              <a:blipFill>
                <a:blip r:embed="rId2"/>
                <a:stretch>
                  <a:fillRect l="-1958" t="-1846" r="-489" b="-51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384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Separate the observed distances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i="1" dirty="0"/>
                  <a:t> </a:t>
                </a:r>
                <a:r>
                  <a:rPr lang="en-GB" dirty="0"/>
                  <a:t>into the expansion factor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and the fixed part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i="1" dirty="0"/>
                  <a:t> </a:t>
                </a:r>
                <a:r>
                  <a:rPr lang="en-GB" dirty="0"/>
                  <a:t>(called </a:t>
                </a:r>
                <a:r>
                  <a:rPr lang="en-GB" i="1" dirty="0"/>
                  <a:t>comoving</a:t>
                </a:r>
                <a:r>
                  <a:rPr lang="en-GB" dirty="0"/>
                  <a:t> distance)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r="-1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1776576" y="3806337"/>
            <a:ext cx="6253329" cy="2010264"/>
            <a:chOff x="1569838" y="3977905"/>
            <a:chExt cx="6253329" cy="2010264"/>
          </a:xfrm>
        </p:grpSpPr>
        <p:pic>
          <p:nvPicPr>
            <p:cNvPr id="5" name="Picture 4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838" y="3977905"/>
              <a:ext cx="6253329" cy="201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835470" y="4828915"/>
              <a:ext cx="264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HelveticaNeueLT Com 55 Roman"/>
                  <a:cs typeface="HelveticaNeueLT Com 55 Roman"/>
                </a:rPr>
                <a:t>x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56456" y="5163702"/>
              <a:ext cx="2643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FF0000"/>
                  </a:solidFill>
                  <a:latin typeface="HelveticaNeueLT Com 55 Roman"/>
                  <a:cs typeface="HelveticaNeueLT Com 55 Roman"/>
                </a:rPr>
                <a:t>x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51015" y="4315147"/>
              <a:ext cx="653473" cy="369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6975525" y="4339111"/>
              <a:ext cx="653473" cy="3698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71363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799" y="1144265"/>
                <a:ext cx="8057273" cy="4114800"/>
              </a:xfrm>
            </p:spPr>
            <p:txBody>
              <a:bodyPr/>
              <a:lstStyle/>
              <a:p>
                <a:pPr marL="0" indent="0">
                  <a:lnSpc>
                    <a:spcPct val="110000"/>
                  </a:lnSpc>
                  <a:spcBef>
                    <a:spcPts val="168"/>
                  </a:spcBef>
                  <a:buNone/>
                </a:pPr>
                <a:r>
                  <a:rPr lang="en-GB" dirty="0"/>
                  <a:t>We can now also express the luminosity distance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28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1+</m:t>
                        </m:r>
                        <m:r>
                          <a:rPr lang="en-US" sz="2800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/>
                  <a:t> in these terms</a:t>
                </a:r>
              </a:p>
              <a:p>
                <a:pPr lvl="1">
                  <a:lnSpc>
                    <a:spcPct val="110000"/>
                  </a:lnSpc>
                  <a:spcBef>
                    <a:spcPts val="168"/>
                  </a:spcBef>
                </a:pPr>
                <a:r>
                  <a:rPr lang="en-GB" dirty="0"/>
                  <a:t>from the metric for a light ray coming towards us we have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𝑑𝑟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𝑐𝑑𝑡</m:t>
                        </m:r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</m:e>
                        </m:d>
                      </m:den>
                    </m:f>
                  </m:oMath>
                </a14:m>
                <a:r>
                  <a:rPr lang="en-GB" dirty="0"/>
                  <a:t> which turns into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US" sz="2400" b="0" i="0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charset="0"/>
                          </a:rPr>
                          <m:t>c</m:t>
                        </m:r>
                      </m:den>
                    </m:f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𝑑𝑥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1−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𝑘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1+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𝑑𝑡</m:t>
                    </m:r>
                    <m:r>
                      <a:rPr lang="en-US" sz="2400" b="0" i="1" smtClean="0">
                        <a:latin typeface="Cambria Math" charset="0"/>
                      </a:rPr>
                      <m:t>  </m:t>
                    </m:r>
                  </m:oMath>
                </a14:m>
                <a:endParaRPr lang="en-GB" dirty="0"/>
              </a:p>
              <a:p>
                <a:pPr lvl="1">
                  <a:lnSpc>
                    <a:spcPct val="110000"/>
                  </a:lnSpc>
                  <a:spcBef>
                    <a:spcPts val="168"/>
                  </a:spcBef>
                </a:pPr>
                <a:r>
                  <a:rPr lang="en-GB" dirty="0"/>
                  <a:t>after integration we have (using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charset="0"/>
                      </a:rPr>
                      <m:t>𝑑𝑡</m:t>
                    </m:r>
                  </m:oMath>
                </a14:m>
                <a:r>
                  <a:rPr lang="en-GB" dirty="0"/>
                  <a:t> from above)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𝑐</m:t>
                        </m:r>
                      </m:den>
                    </m:f>
                    <m:nary>
                      <m:naryPr>
                        <m:ctrlPr>
                          <a:rPr lang="is-I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𝑑𝑥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1−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𝑘</m:t>
                                </m:r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</m:den>
                        </m:f>
                        <m:r>
                          <a:rPr lang="en-US" sz="2000" b="0" i="1" smtClean="0">
                            <a:latin typeface="Cambria Math" charset="0"/>
                          </a:rPr>
                          <m:t>=</m:t>
                        </m:r>
                      </m:e>
                    </m:nary>
                    <m:nary>
                      <m:naryPr>
                        <m:ctrlPr>
                          <a:rPr lang="is-I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000" b="0" i="1" smtClean="0">
                            <a:latin typeface="Cambria Math" charset="0"/>
                          </a:rPr>
                          <m:t>0</m:t>
                        </m:r>
                      </m:sub>
                      <m:sup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p>
                      <m:e>
                        <m:f>
                          <m:f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charset="0"/>
                              </a:rPr>
                              <m:t>𝑑𝑧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𝐻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  <m:rad>
                              <m:radPr>
                                <m:degHide m:val="on"/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𝑚𝑎𝑡𝑡𝑒𝑟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1+</m:t>
                                        </m:r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3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𝑟𝑎𝑑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1+</m:t>
                                        </m:r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4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charset="0"/>
                                      </a:rPr>
                                      <m:t>Λ</m:t>
                                    </m:r>
                                  </m:sub>
                                </m:sSub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 i="0" smtClean="0">
                                        <a:latin typeface="Cambria Math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1+</m:t>
                                        </m:r>
                                        <m:r>
                                          <a:rPr lang="en-US" sz="2000" b="0" i="1" smtClean="0"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rad>
                            <m:r>
                              <a:rPr lang="en-US" sz="2000" b="0" i="1" smtClean="0">
                                <a:latin typeface="Cambria Math" charset="0"/>
                              </a:rPr>
                              <m:t>  </m:t>
                            </m:r>
                          </m:den>
                        </m:f>
                      </m:e>
                    </m:nary>
                  </m:oMath>
                </a14:m>
                <a:endParaRPr lang="en-GB" dirty="0"/>
              </a:p>
              <a:p>
                <a:pPr lvl="1">
                  <a:lnSpc>
                    <a:spcPct val="110000"/>
                  </a:lnSpc>
                  <a:spcBef>
                    <a:spcPts val="168"/>
                  </a:spcBef>
                </a:pPr>
                <a:r>
                  <a:rPr lang="en-GB" dirty="0"/>
                  <a:t>solutions of the left side are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en-US" sz="1600" b="0" i="1" smtClean="0">
                            <a:latin typeface="Cambria Math" charset="0"/>
                          </a:rPr>
                          <m:t>𝑐</m:t>
                        </m:r>
                      </m:den>
                    </m:f>
                    <m:r>
                      <a:rPr lang="en-US" sz="1600" b="0" i="1" smtClean="0">
                        <a:latin typeface="Cambria Math" charset="0"/>
                      </a:rPr>
                      <m:t>×</m:t>
                    </m:r>
                    <m:d>
                      <m:dPr>
                        <m:begChr m:val="{"/>
                        <m:endChr m:val=""/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charset="0"/>
                                      </a:rPr>
                                      <m:t>arcsin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charset="0"/>
                                              </a:rPr>
                                              <m:t>𝑘</m:t>
                                            </m:r>
                                          </m:e>
                                        </m:rad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</m:den>
                            </m:f>
                            <m:r>
                              <a:rPr lang="en-US" sz="1600" b="0" i="1" smtClean="0">
                                <a:latin typeface="Cambria Math" charset="0"/>
                              </a:rPr>
                              <m:t>                  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&gt;0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600" b="0" i="1" smtClean="0">
                                <a:latin typeface="Cambria Math" charset="0"/>
                              </a:rPr>
                              <m:t>                                   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=0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charset="0"/>
                                      </a:rPr>
                                      <m:t>arcsinh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charset="0"/>
                                              </a:rPr>
                                              <m:t>𝑘</m:t>
                                            </m:r>
                                          </m:e>
                                        </m:rad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e>
                                </m:rad>
                              </m:den>
                            </m:f>
                            <m:r>
                              <a:rPr lang="en-US" sz="1600" b="0" i="1" smtClean="0">
                                <a:latin typeface="Cambria Math" charset="0"/>
                              </a:rPr>
                              <m:t>             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799" y="1144265"/>
                <a:ext cx="8057273" cy="4114800"/>
              </a:xfrm>
              <a:blipFill>
                <a:blip r:embed="rId2"/>
                <a:stretch>
                  <a:fillRect l="-1890" t="-1538" r="-2677" b="-28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4253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Luminosity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8765" y="1557338"/>
                <a:ext cx="8205848" cy="4114800"/>
              </a:xfrm>
            </p:spPr>
            <p:txBody>
              <a:bodyPr/>
              <a:lstStyle/>
              <a:p>
                <a:pPr marL="0" indent="0">
                  <a:lnSpc>
                    <a:spcPct val="110000"/>
                  </a:lnSpc>
                  <a:buNone/>
                </a:pPr>
                <a:r>
                  <a:rPr lang="en-GB" dirty="0"/>
                  <a:t>Putting this together with the appropriate trigonometric functions gives</a:t>
                </a:r>
                <a:br>
                  <a:rPr lang="en-GB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charset="0"/>
                          </a:rPr>
                          <m:t>D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𝐿</m:t>
                        </m:r>
                      </m:sub>
                    </m:sSub>
                    <m:r>
                      <a:rPr lang="en-US" sz="18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18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charset="0"/>
                          </a:rPr>
                          <m:t>1+</m:t>
                        </m:r>
                        <m:r>
                          <a:rPr lang="en-US" sz="1800" b="0" i="1" smtClean="0">
                            <a:latin typeface="Cambria Math" charset="0"/>
                          </a:rPr>
                          <m:t>𝑧</m:t>
                        </m:r>
                      </m:e>
                    </m:d>
                    <m:r>
                      <a:rPr lang="en-US" sz="18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charset="0"/>
                          </a:rPr>
                          <m:t>𝑐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1+</m:t>
                            </m:r>
                            <m:r>
                              <a:rPr lang="en-US" sz="1800" b="0" i="1" smtClean="0">
                                <a:latin typeface="Cambria Math" charset="0"/>
                              </a:rPr>
                              <m:t>𝑧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 smtClean="0">
                                <a:latin typeface="Cambria Math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rad>
                      </m:den>
                    </m:f>
                    <m:r>
                      <a:rPr lang="en-US" sz="18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1800" b="0" i="0" smtClean="0">
                                        <a:latin typeface="Cambria Math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rad>
                        <m:nary>
                          <m:naryPr>
                            <m:ctrlPr>
                              <a:rPr lang="is-IS" sz="18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1800" i="1">
                                <a:latin typeface="Cambria Math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charset="0"/>
                              </a:rPr>
                              <m:t>𝑧</m:t>
                            </m:r>
                          </m:sup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latin typeface="Cambria Math" charset="0"/>
                                  </a:rPr>
                                  <m:t>𝑑</m:t>
                                </m:r>
                                <m:sSup>
                                  <m:sSup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800" i="1"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800" b="0" i="1" smtClean="0">
                                        <a:latin typeface="Cambria Math" charset="0"/>
                                      </a:rPr>
                                      <m:t>′</m:t>
                                    </m:r>
                                  </m:sup>
                                </m:sSup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charset="0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800" i="1">
                                                <a:latin typeface="Cambria Math" charset="0"/>
                                              </a:rPr>
                                              <m:t>1+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800" i="1">
                                                    <a:latin typeface="Cambria Math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800" b="0" i="1" smtClean="0">
                                                    <a:latin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en-US" sz="1800" i="1">
                                        <a:latin typeface="Cambria Math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charset="0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a:rPr lang="en-US" sz="1800" b="0" i="1" smtClean="0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800" i="1">
                                                <a:latin typeface="Cambria Math" charset="0"/>
                                              </a:rPr>
                                              <m:t>1+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800" i="1">
                                                    <a:latin typeface="Cambria Math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800" b="0" i="1" smtClean="0">
                                                    <a:latin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  <m:r>
                                      <a:rPr lang="en-US" sz="1800" i="1">
                                        <a:latin typeface="Cambria Math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charset="0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charset="0"/>
                                          </a:rPr>
                                          <m:t>Λ</m:t>
                                        </m:r>
                                      </m:sub>
                                    </m:sSub>
                                    <m:r>
                                      <a:rPr lang="en-US" sz="1800" i="1">
                                        <a:latin typeface="Cambria Math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800">
                                            <a:latin typeface="Cambria Math" charset="0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800" i="1">
                                                <a:latin typeface="Cambria Math" charset="0"/>
                                              </a:rPr>
                                              <m:t>1+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800" i="1">
                                                    <a:latin typeface="Cambria Math" charset="0"/>
                                                  </a:rPr>
                                                  <m:t>𝑧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1800" b="0" i="1" smtClean="0">
                                                    <a:latin typeface="Cambria Math" charset="0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p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1800" i="1">
                                            <a:latin typeface="Cambria Math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  <m:r>
                                  <a:rPr lang="en-US" sz="1800" i="1">
                                    <a:latin typeface="Cambria Math" charset="0"/>
                                  </a:rPr>
                                  <m:t>  </m:t>
                                </m:r>
                              </m:den>
                            </m:f>
                          </m:e>
                        </m:nary>
                      </m:e>
                    </m:d>
                  </m:oMath>
                </a14:m>
                <a:r>
                  <a:rPr lang="en-GB" dirty="0"/>
                  <a:t> </a:t>
                </a:r>
                <a:br>
                  <a:rPr lang="en-GB" dirty="0"/>
                </a:br>
                <a:r>
                  <a:rPr lang="en-GB" sz="2400" dirty="0"/>
                  <a:t>with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charset="0"/>
                      </a:rPr>
                      <m:t>𝑆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en-US" sz="1600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cs-CZ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cs-CZ" sz="16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unc>
                              <m:func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charset="0"/>
                                  </a:rPr>
                                  <m:t>sin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1600" b="0" i="1" smtClean="0">
                                <a:latin typeface="Cambria Math" charset="0"/>
                              </a:rPr>
                              <m:t>        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&gt;0</m:t>
                            </m:r>
                          </m:e>
                          <m:e>
                            <m:r>
                              <a:rPr lang="en-US" sz="1600" b="0" i="1" smtClean="0">
                                <a:latin typeface="Cambria Math" charset="0"/>
                              </a:rPr>
                              <m:t>𝑦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                  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=0</m:t>
                            </m:r>
                          </m:e>
                          <m:e>
                            <m:func>
                              <m:func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latin typeface="Cambria Math" charset="0"/>
                                  </a:rPr>
                                  <m:t>sinh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1600" b="0" i="1" smtClean="0">
                                <a:latin typeface="Cambria Math" charset="0"/>
                              </a:rPr>
                              <m:t>     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𝑘</m:t>
                            </m:r>
                            <m:r>
                              <a:rPr lang="en-US" sz="1600" b="0" i="1" smtClean="0">
                                <a:latin typeface="Cambria Math" charset="0"/>
                              </a:rPr>
                              <m:t>&lt;0</m:t>
                            </m:r>
                          </m:e>
                        </m:eqArr>
                      </m:e>
                    </m:d>
                  </m:oMath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Luminosity distance as a function of today’s measurements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charset="0"/>
                      </a:rPr>
                      <m:t>𝐻</m:t>
                    </m:r>
                    <m:r>
                      <a:rPr lang="en-GB" i="1" baseline="-25000" dirty="0" smtClean="0">
                        <a:latin typeface="Cambria Math" charset="0"/>
                      </a:rPr>
                      <m:t>0</m:t>
                    </m:r>
                  </m:oMath>
                </a14:m>
                <a:r>
                  <a:rPr lang="en-GB" i="1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i="0" dirty="0" smtClean="0">
                        <a:latin typeface="Cambria Math" charset="0"/>
                      </a:rPr>
                      <m:t>Ω</m:t>
                    </m:r>
                    <m:r>
                      <a:rPr lang="en-GB" i="1" dirty="0" smtClean="0">
                        <a:latin typeface="Cambria Math" charset="0"/>
                      </a:rPr>
                      <m:t>’</m:t>
                    </m:r>
                    <m:r>
                      <a:rPr lang="en-GB" i="1" dirty="0" smtClean="0">
                        <a:latin typeface="Cambria Math" charset="0"/>
                      </a:rPr>
                      <m:t>𝑠</m:t>
                    </m:r>
                  </m:oMath>
                </a14:m>
                <a:r>
                  <a:rPr lang="en-GB" i="1" dirty="0"/>
                  <a:t>)</a:t>
                </a:r>
                <a:r>
                  <a:rPr lang="en-GB" dirty="0"/>
                  <a:t> and the redshift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charset="0"/>
                      </a:rPr>
                      <m:t>𝑧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8765" y="1557338"/>
                <a:ext cx="8205848" cy="4114800"/>
              </a:xfrm>
              <a:blipFill>
                <a:blip r:embed="rId2"/>
                <a:stretch>
                  <a:fillRect l="-4173" t="-5538" b="-4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8112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Luminosity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24050"/>
                <a:ext cx="7772400" cy="4114800"/>
              </a:xfrm>
            </p:spPr>
            <p:txBody>
              <a:bodyPr/>
              <a:lstStyle/>
              <a:p>
                <a:pPr lvl="1">
                  <a:lnSpc>
                    <a:spcPct val="120000"/>
                  </a:lnSpc>
                </a:pPr>
                <a:r>
                  <a:rPr lang="en-GB" dirty="0"/>
                  <a:t>The rate of the photon arrivals is reduced by a factor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𝑎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</a:rPr>
                          <m:t>1+</m:t>
                        </m:r>
                        <m:r>
                          <a:rPr lang="en-US" sz="2400" b="0" i="1" smtClean="0">
                            <a:latin typeface="Cambria Math" charset="0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dirty="0"/>
                  <a:t> and the energy of the photons (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charset="0"/>
                      </a:rPr>
                      <m:t>𝐸</m:t>
                    </m:r>
                    <m:r>
                      <a:rPr lang="en-GB" i="1" dirty="0" smtClean="0">
                        <a:latin typeface="Cambria Math" charset="0"/>
                      </a:rPr>
                      <m:t>=</m:t>
                    </m:r>
                    <m:r>
                      <a:rPr lang="en-GB" i="1" dirty="0" err="1" smtClean="0">
                        <a:latin typeface="Cambria Math" charset="0"/>
                      </a:rPr>
                      <m:t>h</m:t>
                    </m:r>
                    <m:r>
                      <a:rPr lang="en-GB" i="1" dirty="0" err="1" smtClean="0">
                        <a:latin typeface="Cambria Math" charset="0"/>
                        <a:ea typeface="Lucida Grande"/>
                        <a:cs typeface="Lucida Grande"/>
                      </a:rPr>
                      <m:t>𝜈</m:t>
                    </m:r>
                  </m:oMath>
                </a14:m>
                <a:r>
                  <a:rPr lang="en-GB" dirty="0">
                    <a:ea typeface="Lucida Grande"/>
                    <a:cs typeface="Lucida Grande"/>
                  </a:rPr>
                  <a:t>) is also reduced by a factor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charset="0"/>
                        <a:ea typeface="Lucida Grande"/>
                        <a:cs typeface="Lucida Grande"/>
                      </a:rPr>
                      <m:t>(</m:t>
                    </m:r>
                    <m:r>
                      <a:rPr lang="en-GB" i="1" dirty="0" smtClean="0">
                        <a:latin typeface="Cambria Math" charset="0"/>
                        <a:ea typeface="Lucida Grande"/>
                        <a:cs typeface="Lucida Grande"/>
                      </a:rPr>
                      <m:t>1+</m:t>
                    </m:r>
                    <m:r>
                      <a:rPr lang="en-GB" i="1" dirty="0" smtClean="0">
                        <a:latin typeface="Cambria Math" charset="0"/>
                        <a:ea typeface="Lucida Grande"/>
                        <a:cs typeface="Lucida Grande"/>
                      </a:rPr>
                      <m:t>𝑧</m:t>
                    </m:r>
                    <m:r>
                      <a:rPr lang="en-US" b="0" i="1" dirty="0" smtClean="0">
                        <a:latin typeface="Cambria Math" charset="0"/>
                        <a:ea typeface="Lucida Grande"/>
                        <a:cs typeface="Lucida Grande"/>
                      </a:rPr>
                      <m:t>)</m:t>
                    </m:r>
                  </m:oMath>
                </a14:m>
                <a:r>
                  <a:rPr lang="en-GB" dirty="0">
                    <a:ea typeface="Lucida Grande"/>
                    <a:cs typeface="Lucida Grande"/>
                  </a:rPr>
                  <a:t> (remember luminosity </a:t>
                </a:r>
                <a:r>
                  <a:rPr lang="en-GB" i="1" dirty="0">
                    <a:latin typeface="+mn-lt"/>
                    <a:ea typeface="Lucida Grande"/>
                    <a:cs typeface="Lucida Grande"/>
                  </a:rPr>
                  <a:t>L</a:t>
                </a:r>
                <a:r>
                  <a:rPr lang="en-GB" dirty="0">
                    <a:ea typeface="Lucida Grande"/>
                    <a:cs typeface="Lucida Grande"/>
                  </a:rPr>
                  <a:t> is energy per time)</a:t>
                </a:r>
                <a:endParaRPr lang="en-US" b="0" i="1" dirty="0">
                  <a:latin typeface="Cambria Math" charset="0"/>
                  <a:ea typeface="Lucida Grande"/>
                  <a:cs typeface="Lucida Grande"/>
                </a:endParaRPr>
              </a:p>
              <a:p>
                <a:pPr marL="457200" lvl="1" indent="0">
                  <a:lnSpc>
                    <a:spcPct val="12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ea typeface="Lucida Grande"/>
                          <a:cs typeface="Lucida Grande"/>
                        </a:rPr>
                        <m:t>𝑙</m:t>
                      </m:r>
                      <m:r>
                        <a:rPr lang="en-US" sz="2400" b="0" i="1" smtClean="0">
                          <a:latin typeface="Cambria Math" charset="0"/>
                          <a:ea typeface="Lucida Grande"/>
                          <a:cs typeface="Lucida Grande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Lucida Grande"/>
                              <a:cs typeface="Lucida Grande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ea typeface="Lucida Grande"/>
                              <a:cs typeface="Lucida Grande"/>
                            </a:rPr>
                            <m:t>𝐿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  <a:ea typeface="Lucida Grande"/>
                              <a:cs typeface="Lucida Grande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charset="0"/>
                              <a:ea typeface="Lucida Grande"/>
                              <a:cs typeface="Lucida Grande"/>
                            </a:rPr>
                            <m:t>𝜋</m:t>
                          </m:r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Lucida Grande"/>
                                  <a:cs typeface="Lucida Grande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Lucida Grande"/>
                                  <a:cs typeface="Lucida Grande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  <a:ea typeface="Lucida Grande"/>
                                  <a:cs typeface="Lucida Grande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Lucida Grande"/>
                                  <a:cs typeface="Lucida Grande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Lucida Grande"/>
                                  <a:cs typeface="Lucida Grande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  <a:ea typeface="Lucida Grande"/>
                                  <a:cs typeface="Lucida Grande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Lucida Grande"/>
                                  <a:cs typeface="Lucida Grande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Lucida Grande"/>
                                  <a:cs typeface="Lucida Grande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Lucida Grande"/>
                                      <a:cs typeface="Lucida Grande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Lucida Grande"/>
                                      <a:cs typeface="Lucida Grande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Lucida Grande"/>
                                      <a:cs typeface="Lucida Grande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Lucida Grande"/>
                                  <a:cs typeface="Lucida Grande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Lucida Grande"/>
                                      <a:cs typeface="Lucida Grande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Lucida Grande"/>
                                      <a:cs typeface="Lucida Grande"/>
                                    </a:rPr>
                                    <m:t>1+</m:t>
                                  </m:r>
                                  <m:r>
                                    <a:rPr lang="en-US" sz="2400" b="0" i="1" smtClean="0">
                                      <a:latin typeface="Cambria Math" charset="0"/>
                                      <a:ea typeface="Lucida Grande"/>
                                      <a:cs typeface="Lucida Grande"/>
                                    </a:rPr>
                                    <m:t>𝑧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  <a:ea typeface="Lucida Grande"/>
                                  <a:cs typeface="Lucida Grande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>
                  <a:ea typeface="Lucida Grande"/>
                  <a:cs typeface="Lucida Grande"/>
                </a:endParaRPr>
              </a:p>
              <a:p>
                <a:pPr lvl="1">
                  <a:lnSpc>
                    <a:spcPct val="120000"/>
                  </a:lnSpc>
                </a:pPr>
                <a:r>
                  <a:rPr lang="en-GB" dirty="0">
                    <a:ea typeface="Lucida Grande"/>
                    <a:cs typeface="Lucida Grande"/>
                  </a:rPr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Lucida Grande"/>
                            <a:cs typeface="Lucida Grande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𝐿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Lucida Grande"/>
                        <a:cs typeface="Lucida Grande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Lucida Grande"/>
                            <a:cs typeface="Lucida Grande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  <a:ea typeface="Lucida Grande"/>
                        <a:cs typeface="Lucida Grande"/>
                      </a:rPr>
                      <m:t>𝑎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Lucida Grande"/>
                            <a:cs typeface="Lucida Grande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Lucida Grande"/>
                                <a:cs typeface="Lucida Grande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Lucida Grande"/>
                                <a:cs typeface="Lucida Grande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Lucida Grande"/>
                                <a:cs typeface="Lucida Grande"/>
                              </a:rPr>
                              <m:t>0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Lucida Grande"/>
                            <a:cs typeface="Lucida Grande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1+</m:t>
                        </m:r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>
                    <a:ea typeface="Lucida Grande"/>
                    <a:cs typeface="Lucida Grande"/>
                  </a:rPr>
                  <a:t> and we recover the equation for the luminosity distance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Lucida Grande"/>
                        <a:cs typeface="Lucida Grande"/>
                      </a:rPr>
                      <m:t>𝑙</m:t>
                    </m:r>
                    <m:r>
                      <a:rPr lang="en-US" sz="2400" b="0" i="1" smtClean="0">
                        <a:latin typeface="Cambria Math" charset="0"/>
                        <a:ea typeface="Lucida Grande"/>
                        <a:cs typeface="Lucida Grande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Lucida Grande"/>
                            <a:cs typeface="Lucida Grande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𝐿</m:t>
                        </m:r>
                      </m:num>
                      <m:den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4</m:t>
                        </m:r>
                        <m:r>
                          <a:rPr lang="en-US" sz="2400" b="0" i="1" smtClean="0">
                            <a:latin typeface="Cambria Math" charset="0"/>
                            <a:ea typeface="Lucida Grande"/>
                            <a:cs typeface="Lucida Grande"/>
                          </a:rPr>
                          <m:t>𝜋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Lucida Grande"/>
                                <a:cs typeface="Lucida Grande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Lucida Grande"/>
                                <a:cs typeface="Lucida Grande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Lucida Grande"/>
                                <a:cs typeface="Lucida Grande"/>
                              </a:rPr>
                              <m:t>𝐿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Lucida Grande"/>
                                <a:cs typeface="Lucida Grande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endParaRPr lang="en-GB" dirty="0">
                  <a:ea typeface="Lucida Grande"/>
                  <a:cs typeface="Lucida Grande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24050"/>
                <a:ext cx="7772400" cy="4114800"/>
              </a:xfrm>
              <a:blipFill rotWithShape="0">
                <a:blip r:embed="rId2"/>
                <a:stretch>
                  <a:fillRect r="-2588" b="-2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13303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Angular size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1">
                  <a:lnSpc>
                    <a:spcPct val="110000"/>
                  </a:lnSpc>
                </a:pPr>
                <a:r>
                  <a:rPr lang="en-GB" dirty="0"/>
                  <a:t>A different method is to measure the angle of a distant object of known size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𝑙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𝜃</m:t>
                        </m:r>
                      </m:den>
                    </m:f>
                  </m:oMath>
                </a14:m>
                <a:endParaRPr lang="en-GB" dirty="0"/>
              </a:p>
              <a:p>
                <a:pPr marL="457200" lvl="1" indent="0">
                  <a:lnSpc>
                    <a:spcPct val="110000"/>
                  </a:lnSpc>
                  <a:buNone/>
                </a:pPr>
                <a:r>
                  <a:rPr lang="en-GB" sz="2400" dirty="0"/>
                  <a:t>(here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charset="0"/>
                      </a:rPr>
                      <m:t>𝑙</m:t>
                    </m:r>
                  </m:oMath>
                </a14:m>
                <a:r>
                  <a:rPr lang="en-GB" sz="2400" dirty="0"/>
                  <a:t> is the size of the object;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GB" sz="2400" dirty="0"/>
                  <a:t> the observed angle)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en-GB" dirty="0"/>
                  <a:t>Inspection of the metric (here we only need the </a:t>
                </a:r>
                <a:r>
                  <a:rPr lang="en-GB" i="1" dirty="0" err="1"/>
                  <a:t>g</a:t>
                </a:r>
                <a:r>
                  <a:rPr lang="en-GB" i="1" baseline="-25000" dirty="0" err="1">
                    <a:latin typeface="Lucida Grande"/>
                    <a:ea typeface="Lucida Grande"/>
                    <a:cs typeface="Lucida Grande"/>
                  </a:rPr>
                  <a:t>θθ</a:t>
                </a:r>
                <a: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  <a:t> part), which gives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𝑙</m:t>
                    </m:r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𝜃</m:t>
                    </m:r>
                  </m:oMath>
                </a14:m>
                <a:b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</a:br>
                <a: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  <a:t>and inserting this in the equation above yields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𝑎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  <a:t> and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𝑎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Lucida Grande"/>
                                    <a:cs typeface="HelveticaNeueLT Com 45 Lt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𝑎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Lucida Grande"/>
                                    <a:cs typeface="HelveticaNeueLT Com 45 Lt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1+</m:t>
                        </m:r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𝑧</m:t>
                        </m:r>
                      </m:den>
                    </m:f>
                  </m:oMath>
                </a14:m>
                <a: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  <a:t> </a:t>
                </a:r>
                <a:b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</a:br>
                <a: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  <a:t>we find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𝐿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𝐴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  <a:ea typeface="Lucida Grande"/>
                        <a:cs typeface="HelveticaNeueLT Com 45 Lt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Lucida Grande"/>
                            <a:cs typeface="HelveticaNeueLT Com 45 Lt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1+</m:t>
                            </m:r>
                            <m:r>
                              <a:rPr lang="en-US" b="0" i="1" smtClean="0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𝑧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charset="0"/>
                            <a:ea typeface="Lucida Grande"/>
                            <a:cs typeface="HelveticaNeueLT Com 45 Lt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baseline="-25000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296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67852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Distance Duality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This is quite remarkable for high redshifts</a:t>
                </a:r>
              </a:p>
              <a:p>
                <a:pPr lvl="1"/>
                <a:r>
                  <a:rPr lang="en-GB" dirty="0"/>
                  <a:t>the physical distances differ for the same redshift!</a:t>
                </a:r>
              </a:p>
              <a:p>
                <a:pPr lvl="1"/>
                <a:r>
                  <a:rPr lang="en-GB" dirty="0"/>
                  <a:t>an object for which we could measure the angular size distance and the </a:t>
                </a:r>
                <a:br>
                  <a:rPr lang="en-GB" dirty="0"/>
                </a:br>
                <a:r>
                  <a:rPr lang="en-GB" dirty="0"/>
                  <a:t>luminosity distance would give </a:t>
                </a:r>
                <a:br>
                  <a:rPr lang="en-GB" dirty="0"/>
                </a:br>
                <a:r>
                  <a:rPr lang="en-GB" dirty="0"/>
                  <a:t>a different number of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𝑀𝑝𝑐</m:t>
                    </m:r>
                  </m:oMath>
                </a14:m>
                <a:r>
                  <a:rPr lang="en-GB" dirty="0"/>
                  <a:t>!</a:t>
                </a:r>
              </a:p>
              <a:p>
                <a:pPr lvl="1"/>
                <a:r>
                  <a:rPr lang="en-GB" dirty="0"/>
                  <a:t>a direct consequence of </a:t>
                </a:r>
                <a:br>
                  <a:rPr lang="en-GB" dirty="0"/>
                </a:br>
                <a:r>
                  <a:rPr lang="en-GB" dirty="0"/>
                  <a:t>general relativity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b="-7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4648200" y="3614738"/>
            <a:ext cx="4312259" cy="2658814"/>
            <a:chOff x="4648200" y="3614738"/>
            <a:chExt cx="4312259" cy="26588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0422" y="3614738"/>
              <a:ext cx="2700037" cy="265881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648200" y="5617347"/>
                  <a:ext cx="1621534" cy="6562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Lucida Grande"/>
                                    <a:cs typeface="HelveticaNeueLT Com 45 Lt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𝐿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Lucida Grande"/>
                                    <a:cs typeface="HelveticaNeueLT Com 45 Lt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𝐷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𝐴</m:t>
                                </m:r>
                              </m:sub>
                            </m:sSub>
                          </m:den>
                        </m:f>
                        <m:r>
                          <a:rPr lang="en-US" i="1">
                            <a:latin typeface="Cambria Math" charset="0"/>
                            <a:ea typeface="Lucida Grande"/>
                            <a:cs typeface="HelveticaNeueLT Com 45 Lt"/>
                          </a:rPr>
                          <m:t>=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Lucida Grande"/>
                                <a:cs typeface="HelveticaNeueLT Com 45 Lt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Lucida Grande"/>
                                    <a:cs typeface="HelveticaNeueLT Com 45 Lt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1+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Lucida Grande"/>
                                    <a:cs typeface="HelveticaNeueLT Com 45 Lt"/>
                                  </a:rPr>
                                  <m:t>𝑧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charset="0"/>
                                <a:ea typeface="Lucida Grande"/>
                                <a:cs typeface="HelveticaNeueLT Com 45 Lt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48200" y="5617347"/>
                  <a:ext cx="1621534" cy="65620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944980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Duality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76338"/>
            <a:ext cx="7924800" cy="4114800"/>
          </a:xfrm>
        </p:spPr>
        <p:txBody>
          <a:bodyPr/>
          <a:lstStyle/>
          <a:p>
            <a:r>
              <a:rPr lang="en-US" dirty="0"/>
              <a:t>Now measured in several systems</a:t>
            </a:r>
          </a:p>
          <a:p>
            <a:pPr lvl="1"/>
            <a:r>
              <a:rPr lang="en-US" dirty="0"/>
              <a:t>galaxy clusters</a:t>
            </a:r>
          </a:p>
          <a:p>
            <a:pPr lvl="2"/>
            <a:r>
              <a:rPr lang="en-US" dirty="0" err="1"/>
              <a:t>Sunyaev-Zeldovich</a:t>
            </a:r>
            <a:r>
              <a:rPr lang="en-US" dirty="0"/>
              <a:t> effect</a:t>
            </a:r>
          </a:p>
          <a:p>
            <a:pPr lvl="2"/>
            <a:r>
              <a:rPr lang="en-US" dirty="0"/>
              <a:t>gravitational lenses</a:t>
            </a:r>
          </a:p>
          <a:p>
            <a:r>
              <a:rPr lang="en-US" dirty="0"/>
              <a:t>Type II Supernovae</a:t>
            </a:r>
          </a:p>
          <a:p>
            <a:pPr lvl="1"/>
            <a:r>
              <a:rPr lang="en-US" dirty="0"/>
              <a:t>use two different methods to the same object</a:t>
            </a:r>
          </a:p>
          <a:p>
            <a:pPr lvl="1"/>
            <a:r>
              <a:rPr lang="en-US" dirty="0"/>
              <a:t>Expanding Photosphere Method</a:t>
            </a:r>
          </a:p>
          <a:p>
            <a:pPr lvl="2"/>
            <a:r>
              <a:rPr lang="en-US" dirty="0"/>
              <a:t>equates luminosity distance with angular size distance</a:t>
            </a:r>
          </a:p>
          <a:p>
            <a:pPr lvl="1"/>
            <a:r>
              <a:rPr lang="en-US" dirty="0" err="1"/>
              <a:t>Standardizable</a:t>
            </a:r>
            <a:r>
              <a:rPr lang="en-US" dirty="0"/>
              <a:t> Candle Method</a:t>
            </a:r>
          </a:p>
          <a:p>
            <a:pPr lvl="2"/>
            <a:r>
              <a:rPr lang="en-US" dirty="0"/>
              <a:t>pure luminosity distance</a:t>
            </a:r>
          </a:p>
        </p:txBody>
      </p:sp>
    </p:spTree>
    <p:extLst>
      <p:ext uri="{BB962C8B-B14F-4D97-AF65-F5344CB8AC3E}">
        <p14:creationId xmlns:p14="http://schemas.microsoft.com/office/powerpoint/2010/main" val="6263004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Expansion of the Universe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904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684213" y="1341438"/>
                <a:ext cx="7772400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Luminosity distance in an isotropic, homogeneous universe as a Taylor expansion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𝑐𝑧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−3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̈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acc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⃛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b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9904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684213" y="1341438"/>
                <a:ext cx="7772400" cy="4114800"/>
              </a:xfrm>
              <a:blipFill>
                <a:blip r:embed="rId2"/>
                <a:stretch>
                  <a:fillRect l="-1958" t="-1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48058" y="2835234"/>
            <a:ext cx="2022476" cy="1268413"/>
            <a:chOff x="-264" y="1997"/>
            <a:chExt cx="1274" cy="799"/>
          </a:xfrm>
        </p:grpSpPr>
        <p:sp>
          <p:nvSpPr>
            <p:cNvPr id="599050" name="Rectangle 10"/>
            <p:cNvSpPr>
              <a:spLocks noChangeArrowheads="1"/>
            </p:cNvSpPr>
            <p:nvPr/>
          </p:nvSpPr>
          <p:spPr bwMode="auto">
            <a:xfrm>
              <a:off x="-47" y="1997"/>
              <a:ext cx="841" cy="505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1" name="Text Box 11"/>
            <p:cNvSpPr txBox="1">
              <a:spLocks noChangeArrowheads="1"/>
            </p:cNvSpPr>
            <p:nvPr/>
          </p:nvSpPr>
          <p:spPr bwMode="auto">
            <a:xfrm>
              <a:off x="-264" y="2508"/>
              <a:ext cx="127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rgbClr val="CC0000"/>
                  </a:solidFill>
                </a:rPr>
                <a:t>Hubble’s Law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2067796" y="2836821"/>
            <a:ext cx="1751013" cy="1273175"/>
            <a:chOff x="1104" y="2001"/>
            <a:chExt cx="1103" cy="802"/>
          </a:xfrm>
        </p:grpSpPr>
        <p:sp>
          <p:nvSpPr>
            <p:cNvPr id="599053" name="Rectangle 13"/>
            <p:cNvSpPr>
              <a:spLocks noChangeArrowheads="1"/>
            </p:cNvSpPr>
            <p:nvPr/>
          </p:nvSpPr>
          <p:spPr bwMode="auto">
            <a:xfrm>
              <a:off x="1156" y="2001"/>
              <a:ext cx="975" cy="506"/>
            </a:xfrm>
            <a:prstGeom prst="rect">
              <a:avLst/>
            </a:prstGeom>
            <a:solidFill>
              <a:srgbClr val="000080">
                <a:alpha val="2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4" name="Text Box 14"/>
            <p:cNvSpPr txBox="1">
              <a:spLocks noChangeArrowheads="1"/>
            </p:cNvSpPr>
            <p:nvPr/>
          </p:nvSpPr>
          <p:spPr bwMode="auto">
            <a:xfrm>
              <a:off x="1104" y="2512"/>
              <a:ext cx="110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chemeClr val="accent2"/>
                  </a:solidFill>
                </a:rPr>
                <a:t>deceleration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3758571" y="2836027"/>
            <a:ext cx="3565525" cy="1266825"/>
            <a:chOff x="2230" y="2041"/>
            <a:chExt cx="2246" cy="798"/>
          </a:xfrm>
        </p:grpSpPr>
        <p:sp>
          <p:nvSpPr>
            <p:cNvPr id="599056" name="Rectangle 16"/>
            <p:cNvSpPr>
              <a:spLocks noChangeArrowheads="1"/>
            </p:cNvSpPr>
            <p:nvPr/>
          </p:nvSpPr>
          <p:spPr bwMode="auto">
            <a:xfrm>
              <a:off x="2230" y="2041"/>
              <a:ext cx="2246" cy="506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9057" name="Text Box 17"/>
            <p:cNvSpPr txBox="1">
              <a:spLocks noChangeArrowheads="1"/>
            </p:cNvSpPr>
            <p:nvPr/>
          </p:nvSpPr>
          <p:spPr bwMode="auto">
            <a:xfrm>
              <a:off x="2420" y="2551"/>
              <a:ext cx="186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 dirty="0">
                  <a:solidFill>
                    <a:schemeClr val="accent1"/>
                  </a:solidFill>
                </a:rPr>
                <a:t>jerk/equation of state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270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85800" y="260648"/>
                <a:ext cx="7772400" cy="1143000"/>
              </a:xfrm>
            </p:spPr>
            <p:txBody>
              <a:bodyPr/>
              <a:lstStyle/>
              <a:p>
                <a:r>
                  <a:rPr lang="en-GB" dirty="0"/>
                  <a:t>Local Universe (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  <a:ea typeface="Helvetica Neue LT Com 46 Light" charset="0"/>
                        <a:cs typeface="Helvetica Neue LT Com 46 Light" charset="0"/>
                      </a:rPr>
                      <m:t>𝑧</m:t>
                    </m:r>
                    <m:r>
                      <a:rPr lang="en-GB" sz="36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 Neue LT Com 46 Light" charset="0"/>
                      </a:rPr>
                      <m:t>≪</m:t>
                    </m:r>
                    <m:r>
                      <a:rPr lang="en-GB" sz="3600" i="1" dirty="0" smtClean="0">
                        <a:latin typeface="Cambria Math" panose="02040503050406030204" pitchFamily="18" charset="0"/>
                        <a:ea typeface="Helvetica Neue LT Com 46 Light" charset="0"/>
                        <a:cs typeface="Helvetica Neue LT Com 46 Light" charset="0"/>
                      </a:rPr>
                      <m:t>1</m:t>
                    </m:r>
                  </m:oMath>
                </a14:m>
                <a:r>
                  <a:rPr lang="en-GB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5800" y="260648"/>
                <a:ext cx="7772400" cy="1143000"/>
              </a:xfrm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250032"/>
                <a:ext cx="7772400" cy="42672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Hubble Law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</a:rPr>
                        <m:t>𝐷</m:t>
                      </m:r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charset="0"/>
                            </a:rPr>
                            <m:t>𝑐𝑧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Luminosity distance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GB" b="0" i="1" smtClean="0">
                              <a:latin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 charset="0"/>
                                </a:rPr>
                                <m:t>4</m:t>
                              </m:r>
                              <m:r>
                                <a:rPr lang="en-GB" b="0" i="1" smtClean="0">
                                  <a:latin typeface="Cambria Math" charset="0"/>
                                </a:rPr>
                                <m:t>𝜋</m:t>
                              </m:r>
                              <m:r>
                                <a:rPr lang="en-GB" b="0" i="1" smtClean="0">
                                  <a:latin typeface="Cambria Math" charset="0"/>
                                </a:rPr>
                                <m:t>𝐹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Distance modulus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charset="0"/>
                        </a:rPr>
                        <m:t>𝑚</m:t>
                      </m:r>
                      <m:r>
                        <a:rPr lang="en-GB" b="0" i="1" smtClean="0">
                          <a:latin typeface="Cambria Math" charset="0"/>
                        </a:rPr>
                        <m:t>−</m:t>
                      </m:r>
                      <m:r>
                        <a:rPr lang="en-GB" b="0" i="1" smtClean="0">
                          <a:latin typeface="Cambria Math" charset="0"/>
                        </a:rPr>
                        <m:t>𝑀</m:t>
                      </m:r>
                      <m:r>
                        <a:rPr lang="en-GB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charset="0"/>
                                    </a:rPr>
                                    <m:t>𝐿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charset="0"/>
                        </a:rPr>
                        <m:t>−5</m:t>
                      </m:r>
                    </m:oMath>
                  </m:oMathPara>
                </a14:m>
                <a:endParaRPr lang="en-GB" b="0" dirty="0"/>
              </a:p>
              <a:p>
                <a:pPr marL="400050" lvl="1" indent="0">
                  <a:buNone/>
                </a:pPr>
                <a:r>
                  <a:rPr lang="en-GB" dirty="0"/>
                  <a:t>Distance in units of pc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250032"/>
                <a:ext cx="7772400" cy="4267200"/>
              </a:xfrm>
              <a:blipFill>
                <a:blip r:embed="rId3"/>
                <a:stretch>
                  <a:fillRect l="-1958" t="-1484" b="-237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59718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379" y="269875"/>
            <a:ext cx="7989069" cy="1143000"/>
          </a:xfrm>
        </p:spPr>
        <p:txBody>
          <a:bodyPr/>
          <a:lstStyle/>
          <a:p>
            <a:r>
              <a:rPr lang="en-US" dirty="0"/>
              <a:t>Hubble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Measure cosmic expansion velocity per unit scale length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𝑣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𝐿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 (units: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𝑘𝑚</m:t>
                    </m:r>
                    <m:r>
                      <a:rPr lang="en-US" b="0" i="1" dirty="0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charset="0"/>
                          </a:rPr>
                          <m:t>𝑠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b="0" i="1" dirty="0" smtClean="0">
                        <a:latin typeface="Cambria Math" charset="0"/>
                      </a:rPr>
                      <m:t> </m:t>
                    </m:r>
                    <m:r>
                      <a:rPr lang="en-US" i="1" dirty="0" err="1" smtClean="0">
                        <a:latin typeface="Cambria Math" charset="0"/>
                      </a:rPr>
                      <m:t>𝑀𝑝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err="1" smtClean="0">
                            <a:latin typeface="Cambria Math" charset="0"/>
                          </a:rPr>
                          <m:t>𝑐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Ignore higher-order cosmological effects</a:t>
                </a:r>
              </a:p>
              <a:p>
                <a:pPr lvl="1"/>
                <a:r>
                  <a:rPr lang="en-US" dirty="0"/>
                  <a:t>de/acceleration</a:t>
                </a:r>
              </a:p>
              <a:p>
                <a:r>
                  <a:rPr lang="en-US" dirty="0"/>
                  <a:t>Spectroscopy </a:t>
                </a:r>
                <a:r>
                  <a:rPr lang="en-US" dirty="0">
                    <a:sym typeface="Wingdings"/>
                  </a:rPr>
                  <a:t> r</a:t>
                </a:r>
                <a:r>
                  <a:rPr lang="en-US" dirty="0"/>
                  <a:t>edshift </a:t>
                </a:r>
                <a:r>
                  <a:rPr lang="en-US" dirty="0">
                    <a:sym typeface="Wingdings"/>
                  </a:rPr>
                  <a:t> velocity</a:t>
                </a:r>
              </a:p>
              <a:p>
                <a:r>
                  <a:rPr lang="en-US" dirty="0"/>
                  <a:t>Photometry </a:t>
                </a:r>
                <a:r>
                  <a:rPr lang="en-US" dirty="0">
                    <a:sym typeface="Wingdings"/>
                  </a:rPr>
                  <a:t> brightness  distance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490" t="-1926" b="-6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761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lassification_detai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6364288" cy="6858000"/>
          </a:xfrm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4932363" y="260350"/>
            <a:ext cx="390683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/>
              <a:t>SN Classification</a:t>
            </a:r>
          </a:p>
        </p:txBody>
      </p:sp>
      <p:sp>
        <p:nvSpPr>
          <p:cNvPr id="14340" name="Rectangle 25"/>
          <p:cNvSpPr>
            <a:spLocks noChangeArrowheads="1"/>
          </p:cNvSpPr>
          <p:nvPr/>
        </p:nvSpPr>
        <p:spPr bwMode="auto">
          <a:xfrm>
            <a:off x="250825" y="6021388"/>
            <a:ext cx="1008063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58775" y="0"/>
            <a:ext cx="5221288" cy="6858000"/>
            <a:chOff x="226" y="0"/>
            <a:chExt cx="3289" cy="4320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657" y="0"/>
              <a:ext cx="1202" cy="4320"/>
              <a:chOff x="657" y="0"/>
              <a:chExt cx="1202" cy="4320"/>
            </a:xfrm>
          </p:grpSpPr>
          <p:sp>
            <p:nvSpPr>
              <p:cNvPr id="14348" name="Line 6"/>
              <p:cNvSpPr>
                <a:spLocks noChangeShapeType="1"/>
              </p:cNvSpPr>
              <p:nvPr/>
            </p:nvSpPr>
            <p:spPr bwMode="auto">
              <a:xfrm>
                <a:off x="1859" y="0"/>
                <a:ext cx="0" cy="583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49" name="Line 7"/>
              <p:cNvSpPr>
                <a:spLocks noChangeShapeType="1"/>
              </p:cNvSpPr>
              <p:nvPr/>
            </p:nvSpPr>
            <p:spPr bwMode="auto">
              <a:xfrm flipH="1">
                <a:off x="668" y="573"/>
                <a:ext cx="449" cy="89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4350" name="Line 8"/>
              <p:cNvSpPr>
                <a:spLocks noChangeShapeType="1"/>
              </p:cNvSpPr>
              <p:nvPr/>
            </p:nvSpPr>
            <p:spPr bwMode="auto">
              <a:xfrm>
                <a:off x="666" y="1462"/>
                <a:ext cx="0" cy="1225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4" name="Group 26"/>
              <p:cNvGrpSpPr>
                <a:grpSpLocks/>
              </p:cNvGrpSpPr>
              <p:nvPr/>
            </p:nvGrpSpPr>
            <p:grpSpPr bwMode="auto">
              <a:xfrm>
                <a:off x="657" y="2663"/>
                <a:ext cx="737" cy="1657"/>
                <a:chOff x="657" y="2663"/>
                <a:chExt cx="737" cy="1657"/>
              </a:xfrm>
            </p:grpSpPr>
            <p:sp>
              <p:nvSpPr>
                <p:cNvPr id="14353" name="Line 16"/>
                <p:cNvSpPr>
                  <a:spLocks noChangeShapeType="1"/>
                </p:cNvSpPr>
                <p:nvPr/>
              </p:nvSpPr>
              <p:spPr bwMode="auto">
                <a:xfrm>
                  <a:off x="657" y="2675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4" name="Line 17"/>
                <p:cNvSpPr>
                  <a:spLocks noChangeShapeType="1"/>
                </p:cNvSpPr>
                <p:nvPr/>
              </p:nvSpPr>
              <p:spPr bwMode="auto">
                <a:xfrm>
                  <a:off x="1383" y="2663"/>
                  <a:ext cx="0" cy="59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5" name="Line 18"/>
                <p:cNvSpPr>
                  <a:spLocks noChangeShapeType="1"/>
                </p:cNvSpPr>
                <p:nvPr/>
              </p:nvSpPr>
              <p:spPr bwMode="auto">
                <a:xfrm>
                  <a:off x="668" y="3249"/>
                  <a:ext cx="726" cy="0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4356" name="Line 19"/>
                <p:cNvSpPr>
                  <a:spLocks noChangeShapeType="1"/>
                </p:cNvSpPr>
                <p:nvPr/>
              </p:nvSpPr>
              <p:spPr bwMode="auto">
                <a:xfrm>
                  <a:off x="680" y="3249"/>
                  <a:ext cx="0" cy="1071"/>
                </a:xfrm>
                <a:prstGeom prst="line">
                  <a:avLst/>
                </a:prstGeom>
                <a:noFill/>
                <a:ln w="38100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4352" name="Line 28"/>
              <p:cNvSpPr>
                <a:spLocks noChangeShapeType="1"/>
              </p:cNvSpPr>
              <p:nvPr/>
            </p:nvSpPr>
            <p:spPr bwMode="auto">
              <a:xfrm>
                <a:off x="1111" y="572"/>
                <a:ext cx="74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26" y="1423"/>
              <a:ext cx="431" cy="190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39999"/>
              </a:schemeClr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endParaRPr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714" y="1906"/>
              <a:ext cx="1072" cy="188"/>
            </a:xfrm>
            <a:prstGeom prst="rect">
              <a:avLst/>
            </a:prstGeom>
            <a:solidFill>
              <a:srgbClr val="CC0000">
                <a:alpha val="25098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107" y="1888"/>
              <a:ext cx="408" cy="188"/>
            </a:xfrm>
            <a:prstGeom prst="rect">
              <a:avLst/>
            </a:prstGeom>
            <a:solidFill>
              <a:srgbClr val="CC0000">
                <a:alpha val="45097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2130" y="1929"/>
              <a:ext cx="438" cy="188"/>
            </a:xfrm>
            <a:prstGeom prst="rect">
              <a:avLst/>
            </a:prstGeom>
            <a:solidFill>
              <a:srgbClr val="CC0000">
                <a:alpha val="34901"/>
              </a:srgbClr>
            </a:solidFill>
            <a:ln w="1905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/>
            </a:p>
          </p:txBody>
        </p:sp>
      </p:grpSp>
      <p:sp>
        <p:nvSpPr>
          <p:cNvPr id="366642" name="Rectangle 50"/>
          <p:cNvSpPr>
            <a:spLocks noChangeArrowheads="1"/>
          </p:cNvSpPr>
          <p:nvPr/>
        </p:nvSpPr>
        <p:spPr bwMode="auto">
          <a:xfrm>
            <a:off x="1133475" y="2636838"/>
            <a:ext cx="3238500" cy="298450"/>
          </a:xfrm>
          <a:prstGeom prst="rect">
            <a:avLst/>
          </a:prstGeom>
          <a:solidFill>
            <a:srgbClr val="008000">
              <a:alpha val="50195"/>
            </a:srgbClr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61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6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Calculating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sz="2800" dirty="0"/>
                  <a:t>Simple example of distances in flat space:</a:t>
                </a:r>
                <a:endParaRPr lang="en-US" sz="2800" dirty="0"/>
              </a:p>
              <a:p>
                <a:pPr lvl="1"/>
                <a:r>
                  <a:rPr lang="en-GB" sz="2400" dirty="0"/>
                  <a:t>Coordinates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  <a:p>
                <a:pPr lvl="2"/>
                <a:r>
                  <a:rPr lang="en-GB" sz="2000" dirty="0"/>
                  <a:t>Distance: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𝑑𝑙</m:t>
                    </m:r>
                    <m:r>
                      <a:rPr lang="en-GB" sz="20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en-GB" sz="20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𝑑𝑦</m:t>
                    </m:r>
                    <m:r>
                      <a:rPr lang="en-GB" sz="2000" i="1" baseline="30000" dirty="0" smtClean="0">
                        <a:latin typeface="Cambria Math" panose="02040503050406030204" pitchFamily="18" charset="0"/>
                      </a:rPr>
                      <m:t>2 </m:t>
                    </m:r>
                  </m:oMath>
                </a14:m>
                <a:r>
                  <a:rPr lang="en-GB" sz="2000" i="1" dirty="0"/>
                  <a:t>(Cartesian)</a:t>
                </a:r>
                <a:endParaRPr lang="en-US" sz="2000" baseline="30000" dirty="0"/>
              </a:p>
              <a:p>
                <a:pPr lvl="1"/>
                <a:r>
                  <a:rPr lang="en-GB" sz="2400" dirty="0"/>
                  <a:t>Coordinates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en-US" sz="2400" dirty="0"/>
              </a:p>
              <a:p>
                <a:pPr lvl="2"/>
                <a:r>
                  <a:rPr lang="en-GB" sz="2000" dirty="0"/>
                  <a:t>Distance: </a:t>
                </a:r>
                <a14:m>
                  <m:oMath xmlns:m="http://schemas.openxmlformats.org/officeDocument/2006/math"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𝑑𝑙</m:t>
                    </m:r>
                    <m:r>
                      <a:rPr lang="en-GB" sz="20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000" i="1" dirty="0" smtClean="0">
                        <a:latin typeface="Cambria Math" panose="02040503050406030204" pitchFamily="18" charset="0"/>
                      </a:rPr>
                      <m:t>𝑑𝑟</m:t>
                    </m:r>
                    <m:r>
                      <a:rPr lang="en-GB" sz="2000" i="1" baseline="30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000" i="1" baseline="30000" dirty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2000" i="1" dirty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GB" sz="2000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2000" baseline="30000" dirty="0"/>
              </a:p>
              <a:p>
                <a:pPr lvl="1"/>
                <a:r>
                  <a:rPr lang="en-GB" sz="2400" dirty="0"/>
                  <a:t>In general: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i="1" dirty="0">
                        <a:latin typeface="Cambria Math" panose="02040503050406030204" pitchFamily="18" charset="0"/>
                      </a:rPr>
                      <m:t>d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400" i="1" dirty="0" smtClean="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=1,2</m:t>
                        </m:r>
                      </m:sub>
                      <m:sup/>
                      <m:e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GB" sz="2400" i="1" baseline="-25000" dirty="0">
                            <a:latin typeface="Cambria Math" panose="02040503050406030204" pitchFamily="18" charset="0"/>
                          </a:rPr>
                          <m:t>𝑖𝑗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GB" sz="2400" i="1" baseline="30000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2400" i="1" dirty="0" err="1">
                            <a:latin typeface="Cambria Math" panose="02040503050406030204" pitchFamily="18" charset="0"/>
                          </a:rPr>
                          <m:t>𝑑𝑥</m:t>
                        </m:r>
                        <m:r>
                          <a:rPr lang="en-GB" sz="2400" i="1" baseline="30000" dirty="0" err="1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nary>
                  </m:oMath>
                </a14:m>
                <a:endParaRPr lang="en-US" sz="2400" baseline="30000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68" t="-1538" b="-25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Macintosh HD:Users:bleibund:Pictures:iPhoto Library.photolibrary:Masters:2014:09:09:20140909-131203:imag020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8" r="36690" b="24295"/>
          <a:stretch/>
        </p:blipFill>
        <p:spPr bwMode="auto">
          <a:xfrm rot="5400000">
            <a:off x="6240289" y="2818158"/>
            <a:ext cx="2731526" cy="2778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6013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69875"/>
            <a:ext cx="6143307" cy="1143000"/>
          </a:xfrm>
        </p:spPr>
        <p:txBody>
          <a:bodyPr/>
          <a:lstStyle/>
          <a:p>
            <a:r>
              <a:rPr lang="en-US" dirty="0"/>
              <a:t>Time Dilation </a:t>
            </a:r>
            <a:r>
              <a:rPr lang="en-US"/>
              <a:t>in </a:t>
            </a:r>
            <a:r>
              <a:rPr lang="en-US" dirty="0" err="1"/>
              <a:t>SNe</a:t>
            </a:r>
            <a:r>
              <a:rPr lang="en-US" dirty="0"/>
              <a:t> Ia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" y="148113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Uniform light curve shapes in a given filter</a:t>
            </a:r>
          </a:p>
          <a:p>
            <a:pPr>
              <a:buFont typeface="ZapfDingbatsITC" charset="0"/>
              <a:buChar char="➔"/>
            </a:pPr>
            <a:r>
              <a:rPr lang="en-US" sz="2800" dirty="0"/>
              <a:t> Distant supernovae should show a </a:t>
            </a:r>
            <a:br>
              <a:rPr lang="en-US" sz="2800" dirty="0"/>
            </a:br>
            <a:r>
              <a:rPr lang="en-US" sz="2800" dirty="0"/>
              <a:t>‘slower’ light curve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57726" y="3077677"/>
            <a:ext cx="3491547" cy="3461315"/>
            <a:chOff x="857726" y="3077677"/>
            <a:chExt cx="3491547" cy="34613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7726" y="3077677"/>
              <a:ext cx="3491547" cy="309908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7726" y="6169660"/>
              <a:ext cx="2427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Leibundgut et al. 1996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17" y="2760775"/>
            <a:ext cx="5033983" cy="37782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071360" y="361315"/>
            <a:ext cx="1914208" cy="2062703"/>
            <a:chOff x="7071360" y="208915"/>
            <a:chExt cx="1914208" cy="2062703"/>
          </a:xfrm>
        </p:grpSpPr>
        <p:pic>
          <p:nvPicPr>
            <p:cNvPr id="8" name="Picture 4" descr="classification_detai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71360" y="208915"/>
              <a:ext cx="1914208" cy="206270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9" name="Rectangle 8"/>
            <p:cNvSpPr/>
            <p:nvPr/>
          </p:nvSpPr>
          <p:spPr>
            <a:xfrm>
              <a:off x="7143750" y="850900"/>
              <a:ext cx="285750" cy="2603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8530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 dilation</a:t>
            </a:r>
          </a:p>
        </p:txBody>
      </p:sp>
      <p:sp>
        <p:nvSpPr>
          <p:cNvPr id="39015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11188" y="1773238"/>
            <a:ext cx="4105275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Spectroscopic clock in the distant universe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65468" y="1986598"/>
            <a:ext cx="7938770" cy="4412714"/>
            <a:chOff x="565468" y="1986598"/>
            <a:chExt cx="7938770" cy="4412714"/>
          </a:xfrm>
        </p:grpSpPr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4787900" y="1986598"/>
              <a:ext cx="3716338" cy="4114800"/>
              <a:chOff x="2429" y="890"/>
              <a:chExt cx="2792" cy="3430"/>
            </a:xfrm>
          </p:grpSpPr>
          <p:pic>
            <p:nvPicPr>
              <p:cNvPr id="390148" name="Picture 4"/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 b="-10965"/>
              <a:stretch>
                <a:fillRect/>
              </a:stretch>
            </p:blipFill>
            <p:spPr bwMode="auto">
              <a:xfrm>
                <a:off x="2429" y="890"/>
                <a:ext cx="2792" cy="34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</p:pic>
          <p:sp>
            <p:nvSpPr>
              <p:cNvPr id="390149" name="Text Box 5"/>
              <p:cNvSpPr txBox="1">
                <a:spLocks noChangeArrowheads="1"/>
              </p:cNvSpPr>
              <p:nvPr/>
            </p:nvSpPr>
            <p:spPr bwMode="auto">
              <a:xfrm>
                <a:off x="2925" y="3975"/>
                <a:ext cx="2257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/>
                  <a:t>Observed Wavelength [</a:t>
                </a:r>
                <a:r>
                  <a:rPr lang="en-US" sz="2000">
                    <a:cs typeface="Times New Roman" pitchFamily="18" charset="0"/>
                  </a:rPr>
                  <a:t>Å]</a:t>
                </a:r>
              </a:p>
            </p:txBody>
          </p:sp>
        </p:grpSp>
        <p:sp>
          <p:nvSpPr>
            <p:cNvPr id="390151" name="Text Box 7"/>
            <p:cNvSpPr txBox="1">
              <a:spLocks noChangeArrowheads="1"/>
            </p:cNvSpPr>
            <p:nvPr/>
          </p:nvSpPr>
          <p:spPr bwMode="auto">
            <a:xfrm>
              <a:off x="3656648" y="6060758"/>
              <a:ext cx="19463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 err="1">
                  <a:latin typeface="Helvetica Neue LT Com 45 Light" panose="020B0403020202020204" pitchFamily="34" charset="77"/>
                </a:rPr>
                <a:t>Blondin</a:t>
              </a:r>
              <a:r>
                <a:rPr lang="en-GB" sz="1600" dirty="0">
                  <a:latin typeface="Helvetica Neue LT Com 45 Light" panose="020B0403020202020204" pitchFamily="34" charset="77"/>
                </a:rPr>
                <a:t> et al. (2008)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565468" y="2862580"/>
              <a:ext cx="4032250" cy="3267075"/>
              <a:chOff x="385" y="1940"/>
              <a:chExt cx="2540" cy="2058"/>
            </a:xfrm>
          </p:grpSpPr>
          <p:pic>
            <p:nvPicPr>
              <p:cNvPr id="390153" name="Picture 9" descr="x038_dil"/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 b="4974"/>
              <a:stretch>
                <a:fillRect/>
              </a:stretch>
            </p:blipFill>
            <p:spPr bwMode="auto">
              <a:xfrm>
                <a:off x="385" y="1940"/>
                <a:ext cx="2526" cy="1853"/>
              </a:xfrm>
              <a:prstGeom prst="rect">
                <a:avLst/>
              </a:prstGeom>
              <a:noFill/>
            </p:spPr>
          </p:pic>
          <p:sp>
            <p:nvSpPr>
              <p:cNvPr id="390154" name="Text Box 10"/>
              <p:cNvSpPr txBox="1">
                <a:spLocks noChangeArrowheads="1"/>
              </p:cNvSpPr>
              <p:nvPr/>
            </p:nvSpPr>
            <p:spPr bwMode="auto">
              <a:xfrm>
                <a:off x="1882" y="3113"/>
                <a:ext cx="825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0" i="1">
                    <a:latin typeface="Arial" pitchFamily="34" charset="0"/>
                    <a:ea typeface="ＭＳ Ｐゴシック" pitchFamily="8" charset="-128"/>
                  </a:rPr>
                  <a:t>(z ~ 0.5)</a:t>
                </a:r>
              </a:p>
            </p:txBody>
          </p:sp>
          <p:sp>
            <p:nvSpPr>
              <p:cNvPr id="390155" name="Rectangle 11"/>
              <p:cNvSpPr>
                <a:spLocks noChangeArrowheads="1"/>
              </p:cNvSpPr>
              <p:nvPr/>
            </p:nvSpPr>
            <p:spPr bwMode="auto">
              <a:xfrm>
                <a:off x="385" y="3748"/>
                <a:ext cx="2540" cy="25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000" b="0">
                    <a:latin typeface="Arial" pitchFamily="34" charset="0"/>
                    <a:ea typeface="ＭＳ Ｐゴシック" pitchFamily="8" charset="-128"/>
                    <a:sym typeface="Symbol" pitchFamily="18" charset="2"/>
                  </a:rPr>
                  <a:t></a:t>
                </a:r>
                <a:r>
                  <a:rPr lang="en-US" sz="2000" b="0">
                    <a:latin typeface="Arial" pitchFamily="34" charset="0"/>
                    <a:ea typeface="ＭＳ Ｐゴシック" pitchFamily="8" charset="-128"/>
                  </a:rPr>
                  <a:t>t</a:t>
                </a:r>
                <a:r>
                  <a:rPr lang="en-US" sz="2000" b="0" baseline="-25000">
                    <a:latin typeface="Arial" pitchFamily="34" charset="0"/>
                    <a:ea typeface="ＭＳ Ｐゴシック" pitchFamily="8" charset="-128"/>
                  </a:rPr>
                  <a:t>obs </a:t>
                </a:r>
                <a:r>
                  <a:rPr lang="en-US" sz="2000" b="0">
                    <a:latin typeface="Arial" pitchFamily="34" charset="0"/>
                    <a:ea typeface="ＭＳ Ｐゴシック" pitchFamily="8" charset="-128"/>
                  </a:rPr>
                  <a:t>[days]</a:t>
                </a:r>
                <a:endParaRPr lang="en-US" sz="2000" b="0" baseline="-25000">
                  <a:latin typeface="Arial" pitchFamily="34" charset="0"/>
                  <a:ea typeface="ＭＳ Ｐゴシック" pitchFamily="8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166995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5888"/>
            <a:ext cx="7772400" cy="1143000"/>
          </a:xfrm>
        </p:spPr>
        <p:txBody>
          <a:bodyPr/>
          <a:lstStyle/>
          <a:p>
            <a:r>
              <a:rPr lang="en-GB" dirty="0"/>
              <a:t>Time Dilation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2195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96240" y="1125538"/>
                <a:ext cx="8534400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2800" dirty="0"/>
                  <a:t>‘Tired Light’ can be excluded beyond doubt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400" i="0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Δ</m:t>
                    </m:r>
                    <m:r>
                      <a:rPr lang="el-GR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𝜒</m:t>
                    </m:r>
                    <m:r>
                      <a:rPr lang="en-US" sz="2400" i="1" baseline="30000" dirty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  <m:r>
                      <a:rPr lang="en-US" sz="2400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=120</m:t>
                    </m:r>
                  </m:oMath>
                </a14:m>
                <a:r>
                  <a:rPr lang="en-US" sz="2800" dirty="0">
                    <a:cs typeface="Times New Roman" pitchFamily="18" charset="0"/>
                  </a:rPr>
                  <a:t>)</a:t>
                </a:r>
                <a:endParaRPr lang="el-GR" sz="2800" dirty="0"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9219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96240" y="1125538"/>
                <a:ext cx="8534400" cy="4114800"/>
              </a:xfrm>
              <a:blipFill>
                <a:blip r:embed="rId2"/>
                <a:stretch>
                  <a:fillRect l="-1337" t="-1538" r="-118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722948" y="1710055"/>
            <a:ext cx="7491504" cy="4627563"/>
            <a:chOff x="1042988" y="1923415"/>
            <a:chExt cx="7491504" cy="4627563"/>
          </a:xfrm>
        </p:grpSpPr>
        <p:pic>
          <p:nvPicPr>
            <p:cNvPr id="392196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1042988" y="1923415"/>
              <a:ext cx="5545137" cy="4627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2197" name="Text Box 5"/>
            <p:cNvSpPr txBox="1">
              <a:spLocks noChangeArrowheads="1"/>
            </p:cNvSpPr>
            <p:nvPr/>
          </p:nvSpPr>
          <p:spPr bwMode="auto">
            <a:xfrm>
              <a:off x="6588125" y="6154103"/>
              <a:ext cx="194636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600" dirty="0" err="1">
                  <a:latin typeface="Helvetica Neue LT Com 45 Light" panose="020B0403020202020204" pitchFamily="34" charset="77"/>
                </a:rPr>
                <a:t>Blondin</a:t>
              </a:r>
              <a:r>
                <a:rPr lang="en-GB" sz="1600" dirty="0">
                  <a:latin typeface="Helvetica Neue LT Com 45 Light" panose="020B0403020202020204" pitchFamily="34" charset="77"/>
                </a:rPr>
                <a:t> et al. (2008)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09827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84213" y="269875"/>
                <a:ext cx="6245787" cy="1143000"/>
              </a:xfrm>
            </p:spPr>
            <p:txBody>
              <a:bodyPr/>
              <a:lstStyle/>
              <a:p>
                <a:r>
                  <a:rPr lang="en-US" sz="4000" dirty="0"/>
                  <a:t>Distance to SN PS1-13bni</a:t>
                </a:r>
                <a:br>
                  <a:rPr lang="en-US" sz="4000" dirty="0"/>
                </a:b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=0.335</m:t>
                    </m:r>
                  </m:oMath>
                </a14:m>
                <a:r>
                  <a:rPr lang="en-US" sz="2400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4213" y="269875"/>
                <a:ext cx="6245787" cy="1143000"/>
              </a:xfrm>
              <a:blipFill>
                <a:blip r:embed="rId2"/>
                <a:stretch>
                  <a:fillRect l="-1014" t="-5495" r="-1014" b="-7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5418"/>
            <a:ext cx="624399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EPM and CSM to measure distance to same supernova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047609" y="165951"/>
            <a:ext cx="1914208" cy="2062703"/>
            <a:chOff x="7071360" y="361315"/>
            <a:chExt cx="1914208" cy="2062703"/>
          </a:xfrm>
        </p:grpSpPr>
        <p:pic>
          <p:nvPicPr>
            <p:cNvPr id="14" name="Picture 4" descr="classification_detai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360" y="361315"/>
              <a:ext cx="1914208" cy="206270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6" name="Rectangle 15"/>
            <p:cNvSpPr/>
            <p:nvPr/>
          </p:nvSpPr>
          <p:spPr>
            <a:xfrm>
              <a:off x="8062698" y="711200"/>
              <a:ext cx="881133" cy="2603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8B1FA3-8525-114B-9B27-F3CA6924F8DE}"/>
              </a:ext>
            </a:extLst>
          </p:cNvPr>
          <p:cNvGrpSpPr/>
          <p:nvPr/>
        </p:nvGrpSpPr>
        <p:grpSpPr>
          <a:xfrm>
            <a:off x="7047610" y="2375647"/>
            <a:ext cx="2127854" cy="2341147"/>
            <a:chOff x="6602617" y="4119898"/>
            <a:chExt cx="2488022" cy="2712033"/>
          </a:xfrm>
        </p:grpSpPr>
        <p:sp>
          <p:nvSpPr>
            <p:cNvPr id="15" name="TextBox 14"/>
            <p:cNvSpPr txBox="1"/>
            <p:nvPr/>
          </p:nvSpPr>
          <p:spPr>
            <a:xfrm>
              <a:off x="7707006" y="6511050"/>
              <a:ext cx="1383633" cy="320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Gall et al. 2018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AC1599-B592-B542-946D-DBF9F7F8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2617" y="4119898"/>
              <a:ext cx="2383667" cy="241482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3CD0C9-9661-6449-A2A9-423C3EAC8DE6}"/>
              </a:ext>
            </a:extLst>
          </p:cNvPr>
          <p:cNvGrpSpPr/>
          <p:nvPr/>
        </p:nvGrpSpPr>
        <p:grpSpPr>
          <a:xfrm>
            <a:off x="403374" y="2750353"/>
            <a:ext cx="7056115" cy="3193247"/>
            <a:chOff x="403374" y="2750353"/>
            <a:chExt cx="7056115" cy="319324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DF3CBAA-EDA1-3944-AFD1-BF5185D451EF}"/>
                </a:ext>
              </a:extLst>
            </p:cNvPr>
            <p:cNvGrpSpPr/>
            <p:nvPr/>
          </p:nvGrpSpPr>
          <p:grpSpPr>
            <a:xfrm>
              <a:off x="403374" y="2750353"/>
              <a:ext cx="6526416" cy="1966441"/>
              <a:chOff x="759106" y="2568108"/>
              <a:chExt cx="6096494" cy="12347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2C6B46D-312F-0845-BD6D-2E83146EA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106" y="2568108"/>
                <a:ext cx="6096000" cy="4191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19943FF-1A58-5845-A971-5CA190422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9600" y="2977383"/>
                <a:ext cx="6096000" cy="825500"/>
              </a:xfrm>
              <a:prstGeom prst="rect">
                <a:avLst/>
              </a:prstGeom>
            </p:spPr>
          </p:pic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398D9F-D4EE-004C-824F-E068090FEC1F}"/>
                </a:ext>
              </a:extLst>
            </p:cNvPr>
            <p:cNvGrpSpPr/>
            <p:nvPr/>
          </p:nvGrpSpPr>
          <p:grpSpPr>
            <a:xfrm>
              <a:off x="403374" y="4828613"/>
              <a:ext cx="7056115" cy="1114987"/>
              <a:chOff x="456309" y="3802883"/>
              <a:chExt cx="6591300" cy="771653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04175F-13E3-AE4E-A38C-EF850B52C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6309" y="3802883"/>
                <a:ext cx="6591300" cy="4318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5ED75BA-810C-5C46-BDEA-24A00FBDE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6309" y="4269736"/>
                <a:ext cx="6591300" cy="304800"/>
              </a:xfrm>
              <a:prstGeom prst="rect">
                <a:avLst/>
              </a:prstGeom>
            </p:spPr>
          </p:pic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D2EA96C-F1D8-D54C-B4CA-0B4EA7663A3A}"/>
              </a:ext>
            </a:extLst>
          </p:cNvPr>
          <p:cNvSpPr/>
          <p:nvPr/>
        </p:nvSpPr>
        <p:spPr>
          <a:xfrm>
            <a:off x="3089929" y="3384000"/>
            <a:ext cx="716400" cy="126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9EC0242-A1F9-3C4A-A6F3-79A85C7237A0}"/>
              </a:ext>
            </a:extLst>
          </p:cNvPr>
          <p:cNvSpPr/>
          <p:nvPr/>
        </p:nvSpPr>
        <p:spPr>
          <a:xfrm>
            <a:off x="6739200" y="5418000"/>
            <a:ext cx="654424" cy="45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610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Distance Duality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First attempts inconclusive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01190" y="2042160"/>
            <a:ext cx="5626672" cy="4341178"/>
            <a:chOff x="1901190" y="2042160"/>
            <a:chExt cx="5626672" cy="43411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1190" y="2042160"/>
              <a:ext cx="5626672" cy="434117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667000" y="2362200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Gall et al.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1139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269875"/>
            <a:ext cx="6387147" cy="1143000"/>
          </a:xfrm>
        </p:spPr>
        <p:txBody>
          <a:bodyPr/>
          <a:lstStyle/>
          <a:p>
            <a:r>
              <a:rPr lang="en-US" dirty="0"/>
              <a:t>SN </a:t>
            </a:r>
            <a:r>
              <a:rPr lang="en-US" dirty="0" err="1"/>
              <a:t>Ia</a:t>
            </a:r>
            <a:r>
              <a:rPr lang="en-US" dirty="0"/>
              <a:t> Hubble diagram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02280" y="2774538"/>
            <a:ext cx="5852160" cy="3156680"/>
          </a:xfrm>
        </p:spPr>
        <p:txBody>
          <a:bodyPr/>
          <a:lstStyle/>
          <a:p>
            <a:r>
              <a:rPr lang="en-US" dirty="0"/>
              <a:t>Excellent distance indicators</a:t>
            </a:r>
          </a:p>
          <a:p>
            <a:r>
              <a:rPr lang="en-US" dirty="0"/>
              <a:t>Experimentally verified</a:t>
            </a:r>
          </a:p>
          <a:p>
            <a:r>
              <a:rPr lang="en-US" dirty="0"/>
              <a:t>Work of several decades</a:t>
            </a:r>
          </a:p>
          <a:p>
            <a:r>
              <a:rPr lang="en-US" dirty="0"/>
              <a:t>Best determination of </a:t>
            </a:r>
            <a:br>
              <a:rPr lang="en-US" dirty="0"/>
            </a:br>
            <a:r>
              <a:rPr lang="en-US" dirty="0"/>
              <a:t>the Hubble constant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48993" y="1133475"/>
            <a:ext cx="2646165" cy="5408057"/>
            <a:chOff x="148993" y="1133475"/>
            <a:chExt cx="2646165" cy="5408057"/>
          </a:xfrm>
        </p:grpSpPr>
        <p:pic>
          <p:nvPicPr>
            <p:cNvPr id="157698" name="Picture 2" descr="http://iopscience.iop.org/0004-637X/624/2/532/fulltext/fg15.h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8993" y="1133475"/>
              <a:ext cx="2588014" cy="5408057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1066800" y="5998369"/>
              <a:ext cx="17283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Reindl</a:t>
              </a:r>
              <a:r>
                <a:rPr lang="en-US" sz="1600" dirty="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 et al. 2005</a:t>
              </a:r>
              <a:endParaRPr lang="en-GB" sz="1600" dirty="0">
                <a:latin typeface="Helvetica Neue LT Com 45 Light" charset="0"/>
                <a:ea typeface="Helvetica Neue LT Com 45 Light" charset="0"/>
                <a:cs typeface="Helvetica Neue LT Com 45 Light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071360" y="361315"/>
            <a:ext cx="1914208" cy="2062703"/>
            <a:chOff x="7071360" y="208915"/>
            <a:chExt cx="1914208" cy="2062703"/>
          </a:xfrm>
        </p:grpSpPr>
        <p:pic>
          <p:nvPicPr>
            <p:cNvPr id="7" name="Picture 4" descr="classification_detai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071360" y="208915"/>
              <a:ext cx="1914208" cy="206270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7143750" y="850900"/>
              <a:ext cx="285750" cy="26035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5422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5576" y="2492896"/>
            <a:ext cx="5400600" cy="3961177"/>
            <a:chOff x="1935179" y="2060848"/>
            <a:chExt cx="6021197" cy="4389655"/>
          </a:xfrm>
        </p:grpSpPr>
        <p:pic>
          <p:nvPicPr>
            <p:cNvPr id="4" name="Picture 4" descr="hub_ne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7" t="1207" r="6569" b="5907"/>
            <a:stretch>
              <a:fillRect/>
            </a:stretch>
          </p:blipFill>
          <p:spPr bwMode="auto">
            <a:xfrm>
              <a:off x="1935179" y="2060848"/>
              <a:ext cx="6021197" cy="438965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462594" y="3614737"/>
              <a:ext cx="1040513" cy="3069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latin typeface="Helvetica Neue LT Com 45 Light" charset="0"/>
                  <a:ea typeface="Helvetica Neue LT Com 45 Light" charset="0"/>
                  <a:cs typeface="Helvetica Neue LT Com 45 Light" charset="0"/>
                </a:rPr>
                <a:t>Leibundgut</a:t>
              </a:r>
              <a:endParaRPr lang="en-US" sz="1200" dirty="0" err="1">
                <a:latin typeface="Helvetica Neue LT Com 45 Light" charset="0"/>
                <a:ea typeface="Helvetica Neue LT Com 45 Light" charset="0"/>
                <a:cs typeface="Helvetica Neue LT Com 45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Constant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SN Hubble diagram</a:t>
                </a:r>
              </a:p>
              <a:p>
                <a:pPr marL="40005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latin typeface="Cambria Math" charset="0"/>
                        </a:rPr>
                        <m:t>−</m:t>
                      </m:r>
                      <m:r>
                        <a:rPr lang="en-US" b="0" i="1" smtClean="0">
                          <a:latin typeface="Cambria Math" charset="0"/>
                        </a:rPr>
                        <m:t>𝑀</m:t>
                      </m:r>
                      <m:r>
                        <a:rPr lang="en-US" b="0" i="1" smtClean="0">
                          <a:latin typeface="Cambria Math" charset="0"/>
                        </a:rPr>
                        <m:t>=5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𝑣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+25−5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490" t="-1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Proves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 Neue LT Com 45 Light" charset="0"/>
                        <a:cs typeface="Helvetica Neue LT Com 45 Light" charset="0"/>
                      </a:rPr>
                      <m:t>𝑀</m:t>
                    </m:r>
                  </m:oMath>
                </a14:m>
                <a:r>
                  <a:rPr lang="en-US" dirty="0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 is constant</a:t>
                </a:r>
              </a:p>
              <a:p>
                <a:r>
                  <a:rPr lang="en-US" dirty="0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Direct connection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Helvetica Neue LT Com 45 Light" charset="0"/>
                        <a:cs typeface="Helvetica Neue LT Com 45 Light" charset="0"/>
                      </a:rPr>
                      <m:t>𝑀</m:t>
                    </m:r>
                  </m:oMath>
                </a14:m>
                <a:r>
                  <a:rPr lang="en-US" dirty="0">
                    <a:latin typeface="Helvetica Neue LT Com 45 Light" charset="0"/>
                    <a:ea typeface="Helvetica Neue LT Com 45 Light" charset="0"/>
                    <a:cs typeface="Helvetica Neue LT Com 45 Light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Helvetica Neue LT Com 46 Light" charset="0"/>
                            <a:cs typeface="Helvetica Neue LT Com 46 Light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  <a:ea typeface="Helvetica Neue LT Com 46 Light" charset="0"/>
                            <a:cs typeface="Helvetica Neue LT Com 46 Light" charset="0"/>
                          </a:rPr>
                          <m:t>𝐻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  <a:ea typeface="Helvetica Neue LT Com 46 Light" charset="0"/>
                            <a:cs typeface="Helvetica Neue LT Com 46 Light" charset="0"/>
                          </a:rPr>
                          <m:t>0</m:t>
                        </m:r>
                      </m:sub>
                    </m:sSub>
                  </m:oMath>
                </a14:m>
                <a:endParaRPr lang="en-US" i="1" dirty="0" err="1">
                  <a:latin typeface="Helvetica Neue LT Com 46 Light" charset="0"/>
                  <a:ea typeface="Helvetica Neue LT Com 46 Light" charset="0"/>
                  <a:cs typeface="Helvetica Neue LT Com 46 Light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2852936"/>
                <a:ext cx="3012957" cy="923330"/>
              </a:xfrm>
              <a:prstGeom prst="rect">
                <a:avLst/>
              </a:prstGeom>
              <a:blipFill>
                <a:blip r:embed="rId4"/>
                <a:stretch>
                  <a:fillRect l="-2110" t="-27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3754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Calibration of </a:t>
            </a:r>
            <a:r>
              <a:rPr lang="en-US" i="1" dirty="0"/>
              <a:t>M(SN Ia @ max)</a:t>
            </a:r>
          </a:p>
          <a:p>
            <a:r>
              <a:rPr lang="en-US" dirty="0"/>
              <a:t>Distance ladder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3383" y="2564904"/>
            <a:ext cx="6188937" cy="3771104"/>
            <a:chOff x="1263383" y="2564904"/>
            <a:chExt cx="6188937" cy="37711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3383" y="2592000"/>
              <a:ext cx="3490217" cy="3672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-2699"/>
            <a:stretch/>
          </p:blipFill>
          <p:spPr>
            <a:xfrm>
              <a:off x="4986187" y="2564904"/>
              <a:ext cx="2466133" cy="377110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7684907" y="6059009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Adam </a:t>
            </a:r>
            <a:r>
              <a:rPr lang="en-US" sz="1200" dirty="0" err="1">
                <a:solidFill>
                  <a:schemeClr val="bg1"/>
                </a:solidFill>
                <a:latin typeface="Helvetica Neue LT Com 45 Light" charset="0"/>
                <a:ea typeface="Helvetica Neue LT Com 45 Light" charset="0"/>
                <a:cs typeface="Helvetica Neue LT Com 45 Light" charset="0"/>
              </a:rPr>
              <a:t>Riess</a:t>
            </a:r>
            <a:endParaRPr lang="en-US" sz="1200" dirty="0">
              <a:solidFill>
                <a:schemeClr val="bg1"/>
              </a:solidFill>
              <a:latin typeface="Helvetica Neue LT Com 45 Light" charset="0"/>
              <a:ea typeface="Helvetica Neue LT Com 45 Light" charset="0"/>
              <a:cs typeface="Helvetica Neue LT Com 45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2805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38" r="452"/>
          <a:stretch/>
        </p:blipFill>
        <p:spPr>
          <a:xfrm>
            <a:off x="684213" y="1318788"/>
            <a:ext cx="8382000" cy="5343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Helvetica Neue LT Com 55 Roman" charset="0"/>
                <a:ea typeface="Helvetica Neue LT Com 55 Roman" charset="0"/>
                <a:cs typeface="Helvetica Neue LT Com 55 Roman" charset="0"/>
              </a:rPr>
              <a:t>Distance ladder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3990472"/>
            <a:ext cx="260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latin typeface="HelveticaNeueLT Com 45 Lt"/>
                <a:cs typeface="HelveticaNeueLT Com 45 Lt"/>
              </a:rPr>
              <a:t>according to </a:t>
            </a:r>
            <a:r>
              <a:rPr lang="en-GB" dirty="0" err="1">
                <a:solidFill>
                  <a:srgbClr val="FFFFFF"/>
                </a:solidFill>
                <a:latin typeface="HelveticaNeueLT Com 45 Lt"/>
                <a:cs typeface="HelveticaNeueLT Com 45 Lt"/>
              </a:rPr>
              <a:t>Riess</a:t>
            </a:r>
            <a:r>
              <a:rPr lang="en-GB" dirty="0">
                <a:solidFill>
                  <a:srgbClr val="FFFFFF"/>
                </a:solidFill>
                <a:latin typeface="HelveticaNeueLT Com 45 Lt"/>
                <a:cs typeface="HelveticaNeueLT Com 45 Lt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797832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Cepheid Stars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29418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Period-luminosity relation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61000" y="1232842"/>
            <a:ext cx="3683000" cy="5322936"/>
            <a:chOff x="5461000" y="1232842"/>
            <a:chExt cx="3683000" cy="53229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61000" y="1232842"/>
              <a:ext cx="3683000" cy="4978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958961" y="6186446"/>
              <a:ext cx="28662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Helvetica Neue"/>
                  <a:cs typeface="Helvetica Neue"/>
                </a:rPr>
                <a:t>Freedman &amp; </a:t>
              </a:r>
              <a:r>
                <a:rPr lang="en-GB" dirty="0" err="1">
                  <a:latin typeface="Helvetica Neue"/>
                  <a:cs typeface="Helvetica Neue"/>
                </a:rPr>
                <a:t>Madore</a:t>
              </a:r>
              <a:r>
                <a:rPr lang="en-GB" dirty="0">
                  <a:latin typeface="Helvetica Neue"/>
                  <a:cs typeface="Helvetica Neue"/>
                </a:rPr>
                <a:t> 2010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03198" y="1908506"/>
            <a:ext cx="4061862" cy="4634113"/>
            <a:chOff x="1403198" y="1908506"/>
            <a:chExt cx="4061862" cy="46341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3198" y="1908506"/>
              <a:ext cx="4061862" cy="405002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flipH="1">
              <a:off x="2311933" y="6173287"/>
              <a:ext cx="2002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>
                  <a:latin typeface="Helvetica Neue"/>
                  <a:cs typeface="Helvetica Neue"/>
                </a:rPr>
                <a:t>Riess</a:t>
              </a:r>
              <a:r>
                <a:rPr lang="en-GB" dirty="0">
                  <a:latin typeface="Helvetica Neue"/>
                  <a:cs typeface="Helvetica Neue"/>
                </a:rPr>
                <a:t> et al.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236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Cosmic Distances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In 4 dimensions</a:t>
                </a:r>
              </a:p>
              <a:p>
                <a:pPr marL="857250" lvl="1" indent="-457200"/>
                <a:r>
                  <a:rPr lang="en-GB" dirty="0"/>
                  <a:t>(time as the 0</a:t>
                </a:r>
                <a:r>
                  <a:rPr lang="en-GB" baseline="30000" dirty="0"/>
                  <a:t>th</a:t>
                </a:r>
                <a:r>
                  <a:rPr lang="en-GB" dirty="0"/>
                  <a:t> coordinate) this becomes</a:t>
                </a:r>
                <a:endParaRPr lang="en-US" dirty="0"/>
              </a:p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GB" i="1" dirty="0"/>
              </a:p>
              <a:p>
                <a:pPr marL="457200" lvl="1" indent="0">
                  <a:buNone/>
                </a:pPr>
                <a:r>
                  <a:rPr lang="en-GB" dirty="0"/>
                  <a:t>using the (Einstein summation) convention where repeated indices are summed</a:t>
                </a:r>
              </a:p>
              <a:p>
                <a:pPr marL="0" indent="0">
                  <a:buNone/>
                </a:pPr>
                <a:r>
                  <a:rPr lang="en-GB" dirty="0"/>
                  <a:t>or explicitly:</a:t>
                </a:r>
              </a:p>
              <a:p>
                <a:pPr lvl="1"/>
                <a:r>
                  <a:rPr lang="en-GB" dirty="0" err="1"/>
                  <a:t>Minkowski</a:t>
                </a:r>
                <a:r>
                  <a:rPr lang="en-GB" dirty="0"/>
                  <a:t> (flat) space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𝑐𝑑𝑡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b="-20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2734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4213" y="269875"/>
            <a:ext cx="5687987" cy="1143000"/>
          </a:xfrm>
        </p:spPr>
        <p:txBody>
          <a:bodyPr/>
          <a:lstStyle/>
          <a:p>
            <a:r>
              <a:rPr lang="en-US" dirty="0"/>
              <a:t>Hubble Constant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Supernova Ia Hubble diagram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04664"/>
            <a:ext cx="6489700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31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124744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Caveats</a:t>
            </a:r>
          </a:p>
          <a:p>
            <a:pPr lvl="1"/>
            <a:r>
              <a:rPr lang="en-US" dirty="0"/>
              <a:t>local calibrators still uncertain</a:t>
            </a:r>
          </a:p>
          <a:p>
            <a:pPr lvl="2">
              <a:spcBef>
                <a:spcPts val="0"/>
              </a:spcBef>
            </a:pPr>
            <a:r>
              <a:rPr lang="en-US" dirty="0"/>
              <a:t>Large Magellanic Cloud</a:t>
            </a:r>
          </a:p>
          <a:p>
            <a:pPr lvl="2">
              <a:spcBef>
                <a:spcPts val="0"/>
              </a:spcBef>
            </a:pPr>
            <a:r>
              <a:rPr lang="en-US" dirty="0"/>
              <a:t>Maser in NGC 4258</a:t>
            </a:r>
          </a:p>
          <a:p>
            <a:pPr lvl="2">
              <a:spcBef>
                <a:spcPts val="0"/>
              </a:spcBef>
            </a:pPr>
            <a:r>
              <a:rPr lang="en-US" dirty="0"/>
              <a:t>in the future geometric distances (parallaxes) to nearby </a:t>
            </a:r>
            <a:r>
              <a:rPr lang="en-US" dirty="0" err="1"/>
              <a:t>Cepheids</a:t>
            </a:r>
            <a:endParaRPr lang="en-US" dirty="0"/>
          </a:p>
          <a:p>
            <a:pPr lvl="1"/>
            <a:r>
              <a:rPr lang="en-US" dirty="0"/>
              <a:t>extinction</a:t>
            </a:r>
          </a:p>
          <a:p>
            <a:pPr lvl="2">
              <a:spcBef>
                <a:spcPts val="0"/>
              </a:spcBef>
            </a:pPr>
            <a:r>
              <a:rPr lang="en-US" dirty="0"/>
              <a:t>absorption of light by dust in the Milky Way and in the host galaxy</a:t>
            </a:r>
          </a:p>
          <a:p>
            <a:pPr lvl="2">
              <a:spcBef>
                <a:spcPts val="0"/>
              </a:spcBef>
            </a:pPr>
            <a:r>
              <a:rPr lang="en-US" dirty="0"/>
              <a:t>corrections not always certain</a:t>
            </a:r>
          </a:p>
          <a:p>
            <a:pPr lvl="1"/>
            <a:r>
              <a:rPr lang="en-US" dirty="0"/>
              <a:t>peculiar velocities of galaxies</a:t>
            </a:r>
          </a:p>
          <a:p>
            <a:pPr lvl="2">
              <a:spcBef>
                <a:spcPts val="0"/>
              </a:spcBef>
            </a:pPr>
            <a:r>
              <a:rPr lang="en-US" dirty="0"/>
              <a:t>typically around 300 km/s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750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Status (NIR)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200" y="604520"/>
            <a:ext cx="7848601" cy="6223000"/>
            <a:chOff x="1752600" y="1762443"/>
            <a:chExt cx="5854700" cy="439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2600" y="1762443"/>
              <a:ext cx="5854700" cy="43942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3940429" y="3568564"/>
                  <a:ext cx="3155295" cy="3694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latin typeface="HelveticaNeueLT Com 55 Roman" pitchFamily="34" charset="0"/>
                    </a:rPr>
                    <a:t>Dhawan et al. 2018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charset="0"/>
                          </a:rPr>
                          <m:t>=(72.8±1.6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charset="0"/>
                              </a:rPr>
                              <m:t>𝑠𝑡𝑎𝑡</m:t>
                            </m:r>
                          </m:e>
                        </m:d>
                        <m:r>
                          <a:rPr lang="en-US" sz="1400" b="0" i="1" smtClean="0">
                            <a:latin typeface="Cambria Math" charset="0"/>
                          </a:rPr>
                          <m:t>±2.7 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charset="0"/>
                              </a:rPr>
                              <m:t>𝑠𝑦𝑠𝑡</m:t>
                            </m:r>
                          </m:e>
                        </m:d>
                        <m:r>
                          <a:rPr lang="en-US" sz="1400" b="0" i="1" smtClean="0">
                            <a:latin typeface="Cambria Math" charset="0"/>
                          </a:rPr>
                          <m:t>) 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𝑘𝑚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  <m:r>
                          <a:rPr lang="en-US" sz="1400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sz="1400" b="0" i="1" smtClean="0">
                            <a:latin typeface="Cambria Math" charset="0"/>
                          </a:rPr>
                          <m:t>𝑀𝑝</m:t>
                        </m:r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charset="0"/>
                              </a:rPr>
                              <m:t>−1</m:t>
                            </m:r>
                          </m:sup>
                        </m:sSup>
                      </m:oMath>
                    </m:oMathPara>
                  </a14:m>
                  <a:endParaRPr lang="en-US" sz="1400" dirty="0">
                    <a:latin typeface="HelveticaNeueLT Com 55 Roman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429" y="3568564"/>
                  <a:ext cx="3155295" cy="36945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32" t="-10465" b="-604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TextBox 5"/>
          <p:cNvSpPr txBox="1"/>
          <p:nvPr/>
        </p:nvSpPr>
        <p:spPr>
          <a:xfrm>
            <a:off x="1846559" y="1420532"/>
            <a:ext cx="384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NeueLT Com 55 Roman" pitchFamily="34" charset="0"/>
              </a:rPr>
              <a:t>9 calibrators + 27 Hubble flow </a:t>
            </a:r>
            <a:r>
              <a:rPr lang="en-US" dirty="0" err="1">
                <a:latin typeface="HelveticaNeueLT Com 55 Roman" pitchFamily="34" charset="0"/>
              </a:rPr>
              <a:t>SNe</a:t>
            </a:r>
            <a:r>
              <a:rPr lang="en-US" dirty="0">
                <a:latin typeface="HelveticaNeueLT Com 55 Roman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77360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Foundation Survey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72573" y="1417638"/>
            <a:ext cx="6998854" cy="4811712"/>
            <a:chOff x="1072573" y="1417638"/>
            <a:chExt cx="6998854" cy="48117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2573" y="1417638"/>
              <a:ext cx="6998854" cy="481171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2286000" y="1828800"/>
              <a:ext cx="18806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HelveticaNeueLT Com 55 Roman" pitchFamily="34" charset="0"/>
                </a:rPr>
                <a:t>Foley et al. 2018</a:t>
              </a:r>
            </a:p>
            <a:p>
              <a:r>
                <a:rPr lang="en-US" dirty="0">
                  <a:latin typeface="HelveticaNeueLT Com 55 Roman" pitchFamily="34" charset="0"/>
                </a:rPr>
                <a:t>180 local </a:t>
              </a:r>
              <a:r>
                <a:rPr lang="en-US" dirty="0" err="1">
                  <a:latin typeface="HelveticaNeueLT Com 55 Roman" pitchFamily="34" charset="0"/>
                </a:rPr>
                <a:t>SNe</a:t>
              </a:r>
              <a:r>
                <a:rPr lang="en-US" dirty="0">
                  <a:latin typeface="HelveticaNeueLT Com 55 Roman" pitchFamily="34" charset="0"/>
                </a:rPr>
                <a:t> 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63691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Constant(s)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r>
                  <a:rPr lang="en-US" dirty="0"/>
                  <a:t>Planck satellite (CMB; 2016)</a:t>
                </a:r>
              </a:p>
              <a:p>
                <a:pPr marL="400050" lvl="1" indent="0">
                  <a:buNone/>
                </a:pPr>
                <a:r>
                  <a:rPr lang="en-US" dirty="0"/>
                  <a:t>measurement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𝑧</m:t>
                    </m:r>
                    <m:r>
                      <a:rPr lang="en-US" b="0" i="1" smtClean="0">
                        <a:latin typeface="Cambria Math" charset="0"/>
                      </a:rPr>
                      <m:t>≈1000</m:t>
                    </m:r>
                  </m:oMath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=(67.8±0.9) 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𝑘𝑚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Riess</a:t>
                </a:r>
                <a:r>
                  <a:rPr lang="en-US" dirty="0"/>
                  <a:t> et al. (local; 2016)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=(73.24±1.74) </m:t>
                      </m:r>
                      <m:r>
                        <a:rPr lang="en-US" sz="2800" i="1">
                          <a:latin typeface="Cambria Math" charset="0"/>
                        </a:rPr>
                        <m:t>𝑘𝑚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 err="1"/>
                  <a:t>Dhawan</a:t>
                </a:r>
                <a:r>
                  <a:rPr lang="en-US" dirty="0"/>
                  <a:t> et al. (local; NIR; 2018)</a:t>
                </a:r>
              </a:p>
              <a:p>
                <a:pPr marL="400050" lvl="1" indent="0">
                  <a:buNone/>
                </a:pPr>
                <a:r>
                  <a:rPr lang="en-US" dirty="0"/>
                  <a:t>same zero-point as </a:t>
                </a:r>
                <a:r>
                  <a:rPr lang="en-US" dirty="0" err="1"/>
                  <a:t>Riess</a:t>
                </a:r>
                <a:r>
                  <a:rPr lang="en-US" dirty="0"/>
                  <a:t> et al. (2016)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=(72.8±1.6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𝑠𝑡𝑎𝑡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±2.7 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𝑠𝑦𝑠𝑡</m:t>
                          </m:r>
                        </m:e>
                      </m:d>
                      <m:r>
                        <a:rPr lang="en-US" sz="2800" i="1">
                          <a:latin typeface="Cambria Math" charset="0"/>
                        </a:rPr>
                        <m:t>) </m:t>
                      </m:r>
                      <m:r>
                        <a:rPr lang="en-US" sz="2800" i="1">
                          <a:latin typeface="Cambria Math" charset="0"/>
                        </a:rPr>
                        <m:t>𝑘𝑚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dirty="0" err="1"/>
                  <a:t>Riess</a:t>
                </a:r>
                <a:r>
                  <a:rPr lang="en-US" dirty="0"/>
                  <a:t> et al. (local; 2018)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=(73.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53</m:t>
                      </m:r>
                      <m:r>
                        <a:rPr lang="en-US" sz="2800" i="1">
                          <a:latin typeface="Cambria Math" charset="0"/>
                        </a:rPr>
                        <m:t>±1.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62</m:t>
                      </m:r>
                      <m:r>
                        <a:rPr lang="en-US" sz="2800" i="1">
                          <a:latin typeface="Cambria Math" charset="0"/>
                        </a:rPr>
                        <m:t>) </m:t>
                      </m:r>
                      <m:r>
                        <a:rPr lang="en-US" sz="2800" i="1">
                          <a:latin typeface="Cambria Math" charset="0"/>
                        </a:rPr>
                        <m:t>𝑘𝑚</m:t>
                      </m:r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𝑠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i="1">
                          <a:latin typeface="Cambria Math" charset="0"/>
                        </a:rPr>
                        <m:t> </m:t>
                      </m:r>
                      <m:r>
                        <a:rPr lang="en-US" sz="2800" i="1">
                          <a:latin typeface="Cambria Math" charset="0"/>
                        </a:rPr>
                        <m:t>𝑀𝑝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800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05" t="-2769" b="-1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42730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Hubble Constant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Latest values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07704" y="2060848"/>
            <a:ext cx="5400600" cy="4536504"/>
            <a:chOff x="4526687" y="2504406"/>
            <a:chExt cx="4495150" cy="3585626"/>
          </a:xfrm>
          <a:solidFill>
            <a:srgbClr val="FFFFFF"/>
          </a:solidFill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26687" y="2504406"/>
              <a:ext cx="4495150" cy="3585626"/>
            </a:xfrm>
            <a:prstGeom prst="rect">
              <a:avLst/>
            </a:prstGeom>
            <a:grpFill/>
          </p:spPr>
        </p:pic>
        <p:sp>
          <p:nvSpPr>
            <p:cNvPr id="6" name="TextBox 5"/>
            <p:cNvSpPr txBox="1"/>
            <p:nvPr/>
          </p:nvSpPr>
          <p:spPr>
            <a:xfrm>
              <a:off x="7438318" y="2742044"/>
              <a:ext cx="1358760" cy="2378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GB" sz="1200" b="0" dirty="0" err="1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Riess</a:t>
              </a:r>
              <a:r>
                <a:rPr lang="en-GB" sz="1200" b="0" dirty="0">
                  <a:solidFill>
                    <a:srgbClr val="111111"/>
                  </a:solidFill>
                  <a:latin typeface="Helvetica Neue LT Com 55 Roman" charset="0"/>
                  <a:ea typeface="Helvetica Neue LT Com 55 Roman" charset="0"/>
                  <a:cs typeface="Helvetica Neue LT Com 55 Roman" charset="0"/>
                </a:rPr>
                <a:t> et al.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418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3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Gaia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4" name="Tit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Calibrate Cepheid distances with parallaxes</a:t>
            </a:r>
          </a:p>
          <a:p>
            <a:pPr lvl="1"/>
            <a:r>
              <a:rPr lang="en-US" dirty="0"/>
              <a:t>long-period </a:t>
            </a:r>
            <a:r>
              <a:rPr lang="en-US" dirty="0" err="1"/>
              <a:t>Cepheids</a:t>
            </a:r>
            <a:r>
              <a:rPr lang="en-US" dirty="0"/>
              <a:t> so far not accessible</a:t>
            </a:r>
          </a:p>
          <a:p>
            <a:r>
              <a:rPr lang="en-US" dirty="0"/>
              <a:t>Single step to the </a:t>
            </a:r>
            <a:r>
              <a:rPr lang="en-US" dirty="0" err="1"/>
              <a:t>SNe</a:t>
            </a:r>
            <a:r>
              <a:rPr lang="en-US" dirty="0"/>
              <a:t> Ia</a:t>
            </a:r>
          </a:p>
          <a:p>
            <a:r>
              <a:rPr lang="en-US" dirty="0"/>
              <a:t>Helps to bypass intermediate steps and calibrators</a:t>
            </a:r>
          </a:p>
          <a:p>
            <a:pPr lvl="1"/>
            <a:r>
              <a:rPr lang="en-US" dirty="0"/>
              <a:t>reduced uncertainty on H</a:t>
            </a:r>
            <a:r>
              <a:rPr lang="en-US" baseline="-25000" dirty="0"/>
              <a:t>0</a:t>
            </a:r>
          </a:p>
          <a:p>
            <a:r>
              <a:rPr lang="en-US" dirty="0"/>
              <a:t>Goal: uncertainty less than 1%</a:t>
            </a:r>
          </a:p>
        </p:txBody>
      </p:sp>
    </p:spTree>
    <p:extLst>
      <p:ext uri="{BB962C8B-B14F-4D97-AF65-F5344CB8AC3E}">
        <p14:creationId xmlns:p14="http://schemas.microsoft.com/office/powerpoint/2010/main" val="10193700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ubble_dm15_split_overhead_nearby_only"/>
          <p:cNvPicPr>
            <a:picLocks noChangeAspect="1" noChangeArrowheads="1"/>
          </p:cNvPicPr>
          <p:nvPr/>
        </p:nvPicPr>
        <p:blipFill>
          <a:blip r:embed="rId3" cstate="print"/>
          <a:srcRect r="4852"/>
          <a:stretch>
            <a:fillRect/>
          </a:stretch>
        </p:blipFill>
        <p:spPr bwMode="auto">
          <a:xfrm>
            <a:off x="608013" y="0"/>
            <a:ext cx="5043487" cy="6858000"/>
          </a:xfrm>
          <a:prstGeom prst="rect">
            <a:avLst/>
          </a:prstGeom>
          <a:noFill/>
        </p:spPr>
      </p:pic>
      <p:pic>
        <p:nvPicPr>
          <p:cNvPr id="43012" name="Picture 4" descr="hubble_dm15_split_overhead"/>
          <p:cNvPicPr>
            <a:picLocks noChangeAspect="1" noChangeArrowheads="1"/>
          </p:cNvPicPr>
          <p:nvPr/>
        </p:nvPicPr>
        <p:blipFill>
          <a:blip r:embed="rId4" cstate="print"/>
          <a:srcRect r="4854"/>
          <a:stretch>
            <a:fillRect/>
          </a:stretch>
        </p:blipFill>
        <p:spPr bwMode="auto">
          <a:xfrm>
            <a:off x="609600" y="0"/>
            <a:ext cx="5041900" cy="6858000"/>
          </a:xfrm>
          <a:prstGeom prst="rect">
            <a:avLst/>
          </a:prstGeom>
          <a:noFill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3276600"/>
            <a:ext cx="3738563" cy="2046288"/>
            <a:chOff x="1164" y="2067"/>
            <a:chExt cx="2355" cy="1289"/>
          </a:xfrm>
        </p:grpSpPr>
        <p:sp>
          <p:nvSpPr>
            <p:cNvPr id="43014" name="Rectangle 6"/>
            <p:cNvSpPr>
              <a:spLocks noChangeArrowheads="1"/>
            </p:cNvSpPr>
            <p:nvPr/>
          </p:nvSpPr>
          <p:spPr bwMode="auto">
            <a:xfrm>
              <a:off x="1164" y="206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3015" name="Rectangle 7"/>
            <p:cNvSpPr>
              <a:spLocks noChangeArrowheads="1"/>
            </p:cNvSpPr>
            <p:nvPr/>
          </p:nvSpPr>
          <p:spPr bwMode="auto">
            <a:xfrm>
              <a:off x="1164" y="2907"/>
              <a:ext cx="2355" cy="449"/>
            </a:xfrm>
            <a:prstGeom prst="rect">
              <a:avLst/>
            </a:prstGeom>
            <a:solidFill>
              <a:srgbClr val="CCFFFF">
                <a:alpha val="50000"/>
              </a:srgbClr>
            </a:solidFill>
            <a:ln w="0">
              <a:solidFill>
                <a:srgbClr val="DDDDDD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43016" name="Rectangle 8"/>
          <p:cNvSpPr>
            <a:spLocks noGrp="1" noChangeArrowheads="1"/>
          </p:cNvSpPr>
          <p:nvPr>
            <p:ph type="title"/>
          </p:nvPr>
        </p:nvSpPr>
        <p:spPr>
          <a:xfrm>
            <a:off x="5675313" y="304800"/>
            <a:ext cx="3505200" cy="1752600"/>
          </a:xfrm>
          <a:noFill/>
        </p:spPr>
        <p:txBody>
          <a:bodyPr/>
          <a:lstStyle/>
          <a:p>
            <a:pPr algn="l"/>
            <a:r>
              <a:rPr lang="en-GB" sz="3600" dirty="0"/>
              <a:t>The SN Hubble Diagram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43A71E5-F861-B74E-8CEE-18B9D7F5B010}"/>
              </a:ext>
            </a:extLst>
          </p:cNvPr>
          <p:cNvGrpSpPr/>
          <p:nvPr/>
        </p:nvGrpSpPr>
        <p:grpSpPr>
          <a:xfrm>
            <a:off x="5817600" y="2000715"/>
            <a:ext cx="2920505" cy="4154875"/>
            <a:chOff x="5817600" y="1988840"/>
            <a:chExt cx="2920505" cy="4154875"/>
          </a:xfrm>
        </p:grpSpPr>
        <p:pic>
          <p:nvPicPr>
            <p:cNvPr id="18" name="Picture 17" descr="aspen.jpg"/>
            <p:cNvPicPr>
              <a:picLocks noChangeAspect="1"/>
            </p:cNvPicPr>
            <p:nvPr/>
          </p:nvPicPr>
          <p:blipFill>
            <a:blip r:embed="rId5" cstate="print">
              <a:lum bright="19000"/>
            </a:blip>
            <a:stretch>
              <a:fillRect/>
            </a:stretch>
          </p:blipFill>
          <p:spPr>
            <a:xfrm>
              <a:off x="5818071" y="1988840"/>
              <a:ext cx="2920034" cy="1962000"/>
            </a:xfrm>
            <a:prstGeom prst="rect">
              <a:avLst/>
            </a:prstGeom>
          </p:spPr>
        </p:pic>
        <p:pic>
          <p:nvPicPr>
            <p:cNvPr id="19" name="Picture 18" descr="SCP_paris_2_crop.jpg"/>
            <p:cNvPicPr>
              <a:picLocks noChangeAspect="1"/>
            </p:cNvPicPr>
            <p:nvPr/>
          </p:nvPicPr>
          <p:blipFill>
            <a:blip r:embed="rId6" cstate="print">
              <a:lum bright="11000"/>
            </a:blip>
            <a:srcRect l="13476" t="9911"/>
            <a:stretch>
              <a:fillRect/>
            </a:stretch>
          </p:blipFill>
          <p:spPr>
            <a:xfrm>
              <a:off x="5817600" y="4077071"/>
              <a:ext cx="2919600" cy="20666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22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n-US" dirty="0"/>
              <a:t>Supernova Cosmology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8229600" cy="4525963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4" name="Group 12"/>
          <p:cNvGrpSpPr/>
          <p:nvPr/>
        </p:nvGrpSpPr>
        <p:grpSpPr>
          <a:xfrm>
            <a:off x="1619672" y="1268759"/>
            <a:ext cx="5904656" cy="5472608"/>
            <a:chOff x="1619672" y="1268759"/>
            <a:chExt cx="5904656" cy="5472608"/>
          </a:xfrm>
        </p:grpSpPr>
        <p:grpSp>
          <p:nvGrpSpPr>
            <p:cNvPr id="5" name="Group 11"/>
            <p:cNvGrpSpPr/>
            <p:nvPr/>
          </p:nvGrpSpPr>
          <p:grpSpPr>
            <a:xfrm>
              <a:off x="1619672" y="1268759"/>
              <a:ext cx="5904656" cy="5472608"/>
              <a:chOff x="1619672" y="1268759"/>
              <a:chExt cx="5904656" cy="5472608"/>
            </a:xfrm>
          </p:grpSpPr>
          <p:pic>
            <p:nvPicPr>
              <p:cNvPr id="10" name="Picture 13" descr="GoobarFig03revised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-2739" r="-2198" b="9823"/>
              <a:stretch>
                <a:fillRect/>
              </a:stretch>
            </p:blipFill>
            <p:spPr bwMode="auto">
              <a:xfrm>
                <a:off x="1619672" y="1268759"/>
                <a:ext cx="5904656" cy="5472608"/>
              </a:xfrm>
              <a:prstGeom prst="rect">
                <a:avLst/>
              </a:prstGeom>
              <a:solidFill>
                <a:schemeClr val="bg1">
                  <a:lumMod val="40000"/>
                  <a:lumOff val="60000"/>
                </a:schemeClr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063143" y="3915542"/>
                <a:ext cx="1424151" cy="408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>
                    <a:latin typeface="HelveticaNeueLT Com 65 Md" pitchFamily="34" charset="0"/>
                  </a:rPr>
                  <a:t>560 </a:t>
                </a:r>
                <a:r>
                  <a:rPr lang="en-GB" sz="1600" dirty="0" err="1">
                    <a:latin typeface="HelveticaNeueLT Com 65 Md" pitchFamily="34" charset="0"/>
                  </a:rPr>
                  <a:t>SNe</a:t>
                </a:r>
                <a:r>
                  <a:rPr lang="en-GB" sz="1600" dirty="0">
                    <a:latin typeface="HelveticaNeueLT Com 65 Md" pitchFamily="34" charset="0"/>
                  </a:rPr>
                  <a:t> </a:t>
                </a:r>
                <a:r>
                  <a:rPr lang="en-GB" sz="1600" dirty="0" err="1">
                    <a:latin typeface="HelveticaNeueLT Com 65 Md" pitchFamily="34" charset="0"/>
                  </a:rPr>
                  <a:t>Ia</a:t>
                </a:r>
                <a:endParaRPr lang="en-GB" sz="1600" dirty="0">
                  <a:latin typeface="HelveticaNeueLT Com 65 Md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267744" y="1340768"/>
              <a:ext cx="3054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0" dirty="0" err="1">
                  <a:latin typeface="HelveticaNeueLT Com 65 Md" pitchFamily="34" charset="0"/>
                </a:rPr>
                <a:t>Goobar</a:t>
              </a:r>
              <a:r>
                <a:rPr lang="de-DE" sz="1800" b="0" dirty="0">
                  <a:latin typeface="HelveticaNeueLT Com 65 Md" pitchFamily="34" charset="0"/>
                </a:rPr>
                <a:t> &amp; Leibundgut 2011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33807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0525" y="1752600"/>
            <a:ext cx="50196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5"/>
          <p:cNvGrpSpPr/>
          <p:nvPr/>
        </p:nvGrpSpPr>
        <p:grpSpPr>
          <a:xfrm>
            <a:off x="0" y="838200"/>
            <a:ext cx="4343400" cy="5638800"/>
            <a:chOff x="4114800" y="1098516"/>
            <a:chExt cx="4495800" cy="5759484"/>
          </a:xfrm>
        </p:grpSpPr>
        <p:pic>
          <p:nvPicPr>
            <p:cNvPr id="4915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14800" y="1098516"/>
              <a:ext cx="4495800" cy="5759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648200" y="6016823"/>
              <a:ext cx="23519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err="1">
                  <a:latin typeface="HelveticaNeueLT Com 55 Roman" pitchFamily="34" charset="0"/>
                </a:rPr>
                <a:t>Goobar</a:t>
              </a:r>
              <a:r>
                <a:rPr lang="en-GB" sz="1400" dirty="0">
                  <a:latin typeface="HelveticaNeueLT Com 55 Roman" pitchFamily="34" charset="0"/>
                </a:rPr>
                <a:t> &amp; Leibundgut 2011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GB" dirty="0"/>
              <a:t>et </a:t>
            </a:r>
            <a:r>
              <a:rPr lang="en-GB" dirty="0" err="1"/>
              <a:t>voilà</a:t>
            </a:r>
            <a:r>
              <a:rPr lang="en-GB" dirty="0"/>
              <a:t>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9992" y="1286664"/>
            <a:ext cx="4267200" cy="4525963"/>
          </a:xfrm>
        </p:spPr>
        <p:txBody>
          <a:bodyPr/>
          <a:lstStyle/>
          <a:p>
            <a:pPr indent="12700">
              <a:buNone/>
            </a:pPr>
            <a:r>
              <a:rPr lang="en-GB" dirty="0"/>
              <a:t>10 years of progress</a:t>
            </a:r>
          </a:p>
        </p:txBody>
      </p:sp>
    </p:spTree>
    <p:extLst>
      <p:ext uri="{BB962C8B-B14F-4D97-AF65-F5344CB8AC3E}">
        <p14:creationId xmlns:p14="http://schemas.microsoft.com/office/powerpoint/2010/main" val="395908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Calculating Distances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8160" y="1209782"/>
                <a:ext cx="8212372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Expanding universe with scale parameter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𝑐𝑑𝑡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𝑑𝑧</m:t>
                          </m:r>
                        </m:e>
                      </m:d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𝑑𝑧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  <a:p>
                <a:pPr marL="800100" lvl="1" indent="-342900">
                  <a:buSzPct val="90000"/>
                  <a:buFont typeface="ZapfDingbatsITC" charset="0"/>
                  <a:buChar char="➔"/>
                </a:pPr>
                <a:r>
                  <a:rPr lang="en-GB" dirty="0" err="1"/>
                  <a:t>Lemaître</a:t>
                </a:r>
                <a:r>
                  <a:rPr lang="en-GB" dirty="0"/>
                  <a:t>-Friedmann-Robertson-Walker (FRW) metric for an isotropic and homogeneous universe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𝑑𝑠</m:t>
                    </m:r>
                    <m:r>
                      <a:rPr lang="en-GB" i="1" baseline="30000" dirty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GB" dirty="0"/>
                  <a:t> is proper space and the metric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i="1" baseline="-25000" dirty="0" err="1">
                        <a:latin typeface="Cambria Math" panose="02040503050406030204" pitchFamily="18" charset="0"/>
                        <a:cs typeface="HelveticaNeueLT Com 45 Lt"/>
                      </a:rPr>
                      <m:t>𝜇</m:t>
                    </m:r>
                    <m:r>
                      <a:rPr lang="en-GB" i="1" baseline="-25000" dirty="0" err="1">
                        <a:latin typeface="Cambria Math" panose="02040503050406030204" pitchFamily="18" charset="0"/>
                        <a:ea typeface="Lucida Grande"/>
                        <a:cs typeface="HelveticaNeueLT Com 45 Lt"/>
                      </a:rPr>
                      <m:t>𝜈</m:t>
                    </m:r>
                  </m:oMath>
                </a14:m>
                <a:r>
                  <a:rPr lang="en-GB" baseline="-25000" dirty="0">
                    <a:latin typeface="HelveticaNeueLT Com 45 Lt"/>
                    <a:ea typeface="Lucida Grande"/>
                    <a:cs typeface="HelveticaNeueLT Com 45 Lt"/>
                  </a:rPr>
                  <a:t> </a:t>
                </a:r>
                <a: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  <a:t>is the conversion from the coordinates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Lucida Grande"/>
                        <a:cs typeface="HelveticaNeueLT Com 45 Lt"/>
                      </a:rPr>
                      <m:t>𝑑𝑥</m:t>
                    </m:r>
                    <m:r>
                      <a:rPr lang="en-GB" i="1" baseline="30000" dirty="0" err="1" smtClean="0">
                        <a:latin typeface="Cambria Math" panose="02040503050406030204" pitchFamily="18" charset="0"/>
                        <a:ea typeface="Lucida Grande"/>
                        <a:cs typeface="HelveticaNeueLT Com 45 Lt"/>
                      </a:rPr>
                      <m:t>𝜇</m:t>
                    </m:r>
                  </m:oMath>
                </a14:m>
                <a:endParaRPr lang="en-GB" baseline="30000" dirty="0">
                  <a:latin typeface="HelveticaNeueLT Com 45 Lt"/>
                  <a:cs typeface="HelveticaNeueLT Com 45 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160" y="1209782"/>
                <a:ext cx="8212372" cy="4114800"/>
              </a:xfrm>
              <a:blipFill>
                <a:blip r:embed="rId2"/>
                <a:stretch>
                  <a:fillRect l="-1855" t="-1538" r="-1082" b="-83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80B00A9-2C7F-2547-911D-564ABC723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041" y="5481512"/>
            <a:ext cx="3271361" cy="10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1426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Lucida Grande"/>
                <a:ea typeface="Lucida Grande"/>
                <a:cs typeface="Lucida Grande"/>
              </a:rPr>
              <a:t>Constant </a:t>
            </a:r>
            <a:r>
              <a:rPr lang="en-GB" dirty="0" err="1">
                <a:latin typeface="Lucida Grande"/>
                <a:ea typeface="Lucida Grande"/>
                <a:cs typeface="Lucida Grande"/>
              </a:rPr>
              <a:t>ω</a:t>
            </a:r>
            <a:r>
              <a:rPr lang="en-GB" dirty="0"/>
              <a:t> firmly established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3B8DB-5006-A049-8326-B621F99BC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49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68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2014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28600" y="1676400"/>
            <a:ext cx="4724400" cy="4038600"/>
            <a:chOff x="304800" y="1676400"/>
            <a:chExt cx="4948881" cy="4114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1676400"/>
              <a:ext cx="4948881" cy="4114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990600" y="1981200"/>
              <a:ext cx="21173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>
                  <a:latin typeface="HelveticaNeueLT Com 55 Roman" pitchFamily="34" charset="0"/>
                </a:rPr>
                <a:t>Betoule</a:t>
              </a:r>
              <a:r>
                <a:rPr lang="en-GB" dirty="0">
                  <a:latin typeface="HelveticaNeueLT Com 55 Roman" pitchFamily="34" charset="0"/>
                </a:rPr>
                <a:t> et al. 2014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159750"/>
            <a:ext cx="4114800" cy="29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424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F6D032-79F2-7944-9220-2E5DDA63C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1410868"/>
            <a:ext cx="4589304" cy="4405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DF3998-E7C0-754D-A739-8BAFA5DC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2018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E2222-79BD-2E42-8D62-5F33309A1020}"/>
              </a:ext>
            </a:extLst>
          </p:cNvPr>
          <p:cNvSpPr txBox="1"/>
          <p:nvPr/>
        </p:nvSpPr>
        <p:spPr>
          <a:xfrm>
            <a:off x="7397775" y="5937661"/>
            <a:ext cx="1616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>
                <a:latin typeface="Helvetica Neue LT Com 45 Light" panose="020B0403020202020204" pitchFamily="34" charset="77"/>
              </a:rPr>
              <a:t>Scolnic</a:t>
            </a:r>
            <a:r>
              <a:rPr lang="en-GB" sz="1400" dirty="0">
                <a:latin typeface="Helvetica Neue LT Com 45 Light" panose="020B0403020202020204" pitchFamily="34" charset="77"/>
              </a:rPr>
              <a:t> et al.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66B17-4DFC-DB4A-B636-F24F53A39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0" y="1561635"/>
            <a:ext cx="4697858" cy="436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33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211763"/>
          </a:xfrm>
        </p:spPr>
        <p:txBody>
          <a:bodyPr>
            <a:normAutofit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GB" dirty="0"/>
              <a:t>Already in hand</a:t>
            </a:r>
          </a:p>
          <a:p>
            <a:pPr lvl="1">
              <a:spcBef>
                <a:spcPct val="0"/>
              </a:spcBef>
            </a:pPr>
            <a:r>
              <a:rPr lang="en-GB" dirty="0"/>
              <a:t>&gt;1000 </a:t>
            </a:r>
            <a:r>
              <a:rPr lang="en-GB" dirty="0" err="1"/>
              <a:t>SNe</a:t>
            </a:r>
            <a:r>
              <a:rPr lang="en-GB" dirty="0"/>
              <a:t> </a:t>
            </a:r>
            <a:r>
              <a:rPr lang="en-GB" dirty="0" err="1"/>
              <a:t>Ia</a:t>
            </a:r>
            <a:r>
              <a:rPr lang="en-GB" dirty="0"/>
              <a:t> for cosmology</a:t>
            </a:r>
          </a:p>
          <a:p>
            <a:pPr lvl="1">
              <a:spcBef>
                <a:spcPct val="0"/>
              </a:spcBef>
            </a:pPr>
            <a:r>
              <a:rPr lang="en-GB" dirty="0"/>
              <a:t>constant </a:t>
            </a:r>
            <a:r>
              <a:rPr lang="el-GR" dirty="0">
                <a:cs typeface="Times New Roman" pitchFamily="18" charset="0"/>
              </a:rPr>
              <a:t>ω</a:t>
            </a:r>
            <a:r>
              <a:rPr lang="en-US" dirty="0">
                <a:cs typeface="Times New Roman" pitchFamily="18" charset="0"/>
              </a:rPr>
              <a:t> determined to 5%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accuracy dominated by systematic effects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dirty="0">
                <a:cs typeface="Times New Roman" pitchFamily="18" charset="0"/>
              </a:rPr>
              <a:t>Missing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good data at z&gt;1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light curves and spectra</a:t>
            </a:r>
          </a:p>
          <a:p>
            <a:pPr lvl="1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good infrared data at z&gt;0.5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cover the </a:t>
            </a:r>
            <a:r>
              <a:rPr lang="en-US" dirty="0" err="1">
                <a:cs typeface="Times New Roman" pitchFamily="18" charset="0"/>
              </a:rPr>
              <a:t>restframe</a:t>
            </a:r>
            <a:r>
              <a:rPr lang="en-US" dirty="0">
                <a:cs typeface="Times New Roman" pitchFamily="18" charset="0"/>
              </a:rPr>
              <a:t> B and V filters</a:t>
            </a:r>
          </a:p>
          <a:p>
            <a:pPr lvl="2">
              <a:spcBef>
                <a:spcPct val="0"/>
              </a:spcBef>
            </a:pPr>
            <a:r>
              <a:rPr lang="en-US" dirty="0">
                <a:cs typeface="Times New Roman" pitchFamily="18" charset="0"/>
              </a:rPr>
              <a:t>move towards longer wavelengths to reduce absorption effects</a:t>
            </a:r>
          </a:p>
        </p:txBody>
      </p:sp>
    </p:spTree>
    <p:extLst>
      <p:ext uri="{BB962C8B-B14F-4D97-AF65-F5344CB8AC3E}">
        <p14:creationId xmlns:p14="http://schemas.microsoft.com/office/powerpoint/2010/main" val="24799853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0200" y="1143000"/>
            <a:ext cx="6289707" cy="5562600"/>
            <a:chOff x="1600200" y="1219200"/>
            <a:chExt cx="6289707" cy="5562600"/>
          </a:xfrm>
          <a:solidFill>
            <a:srgbClr val="FAF9FD"/>
          </a:solidFill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00200" y="1219200"/>
              <a:ext cx="5562600" cy="53486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4800600" y="6258580"/>
              <a:ext cx="308930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latin typeface="HelveticaNeueLT Com 45 Lt" pitchFamily="34" charset="0"/>
                </a:rPr>
                <a:t>Goobar</a:t>
              </a:r>
              <a:r>
                <a:rPr lang="en-US" sz="1400" b="1" dirty="0">
                  <a:latin typeface="HelveticaNeueLT Com 45 Lt" pitchFamily="34" charset="0"/>
                </a:rPr>
                <a:t> &amp; Leibundgut 2011</a:t>
              </a:r>
            </a:p>
            <a:p>
              <a:r>
                <a:rPr lang="en-US" sz="1400" b="1" dirty="0">
                  <a:latin typeface="HelveticaNeueLT Com 45 Lt" pitchFamily="34" charset="0"/>
                </a:rPr>
                <a:t>(courtesy E. Linder and J. Johansson)</a:t>
              </a:r>
              <a:endParaRPr lang="en-GB" sz="1400" b="1" dirty="0">
                <a:latin typeface="HelveticaNeueLT Com 45 Lt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 – more?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152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Multi-parameter problem</a:t>
            </a:r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4038" y="1409700"/>
            <a:ext cx="8240713" cy="5299075"/>
            <a:chOff x="349" y="888"/>
            <a:chExt cx="5191" cy="333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49" y="888"/>
              <a:ext cx="5024" cy="3132"/>
              <a:chOff x="349" y="809"/>
              <a:chExt cx="5024" cy="3132"/>
            </a:xfrm>
          </p:grpSpPr>
          <p:pic>
            <p:nvPicPr>
              <p:cNvPr id="7175" name="Picture 5" descr="ol_r06_anim"/>
              <p:cNvPicPr>
                <a:picLocks noChangeAspect="1" noChangeArrowheads="1" noCrop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947" y="810"/>
                <a:ext cx="2426" cy="1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6" name="Picture 6" descr="mscript_r06_anim"/>
              <p:cNvPicPr>
                <a:picLocks noChangeAspect="1" noChangeArrowheads="1" noCrop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49" y="809"/>
                <a:ext cx="2427" cy="1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7" name="Picture 7" descr="w0_r06_anim"/>
              <p:cNvPicPr>
                <a:picLocks noChangeAspect="1" noChangeArrowheads="1" noCrop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9" y="2421"/>
                <a:ext cx="2428" cy="1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78" name="Picture 8" descr="wa_r06_anim"/>
              <p:cNvPicPr>
                <a:picLocks noChangeAspect="1" noChangeArrowheads="1" noCrop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47" y="2422"/>
                <a:ext cx="2426" cy="15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174" name="Text Box 9"/>
            <p:cNvSpPr txBox="1">
              <a:spLocks noChangeArrowheads="1"/>
            </p:cNvSpPr>
            <p:nvPr/>
          </p:nvSpPr>
          <p:spPr bwMode="auto">
            <a:xfrm>
              <a:off x="4485" y="3974"/>
              <a:ext cx="105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dirty="0">
                  <a:latin typeface="HelveticaNeueLT Com 65 Md" pitchFamily="34" charset="0"/>
                </a:rPr>
                <a:t>Ariel </a:t>
              </a:r>
              <a:r>
                <a:rPr lang="en-GB" dirty="0" err="1">
                  <a:latin typeface="HelveticaNeueLT Com 65 Md" pitchFamily="34" charset="0"/>
                </a:rPr>
                <a:t>Goobar</a:t>
              </a:r>
              <a:endParaRPr lang="en-GB" dirty="0">
                <a:latin typeface="HelveticaNeueLT Com 65 Md" pitchFamily="34" charset="0"/>
              </a:endParaRPr>
            </a:p>
          </p:txBody>
        </p:sp>
      </p:grpSp>
      <p:graphicFrame>
        <p:nvGraphicFramePr>
          <p:cNvPr id="7170" name="Object 10"/>
          <p:cNvGraphicFramePr>
            <a:graphicFrameLocks noChangeAspect="1"/>
          </p:cNvGraphicFramePr>
          <p:nvPr/>
        </p:nvGraphicFramePr>
        <p:xfrm>
          <a:off x="6203950" y="5373688"/>
          <a:ext cx="1897063" cy="328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0" name="Equation" r:id="rId7" imgW="1320480" imgH="228600" progId="Equation.3">
                  <p:embed/>
                </p:oleObj>
              </mc:Choice>
              <mc:Fallback>
                <p:oleObj name="Equation" r:id="rId7" imgW="1320480" imgH="228600" progId="Equation.3">
                  <p:embed/>
                  <p:pic>
                    <p:nvPicPr>
                      <p:cNvPr id="717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3950" y="5373688"/>
                        <a:ext cx="1897063" cy="328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764809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4000" cy="1143000"/>
          </a:xfrm>
        </p:spPr>
        <p:txBody>
          <a:bodyPr/>
          <a:lstStyle/>
          <a:p>
            <a:r>
              <a:rPr lang="en-GB" b="0" dirty="0"/>
              <a:t>Speculations</a:t>
            </a:r>
            <a:endParaRPr lang="en-GB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>
            <a:normAutofit/>
          </a:bodyPr>
          <a:lstStyle/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/>
              <a:t>Einstein’s </a:t>
            </a:r>
            <a:r>
              <a:rPr lang="en-GB" sz="2800" dirty="0" err="1"/>
              <a:t>cosmologal</a:t>
            </a:r>
            <a:r>
              <a:rPr lang="en-GB" sz="2800" dirty="0"/>
              <a:t> constant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/>
              <a:t>No explanation in particle physics theories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/>
              <a:t>Quintessence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/>
              <a:t>Quantum mechanical particle field releasing energy into the universe 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/>
              <a:t>Signatures of high dimensions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/>
              <a:t>Gravity is best described in theories with more than four dimensions</a:t>
            </a:r>
          </a:p>
          <a:p>
            <a:pPr marL="185738" indent="-185738">
              <a:lnSpc>
                <a:spcPct val="80000"/>
              </a:lnSpc>
              <a:buFontTx/>
              <a:buNone/>
              <a:tabLst>
                <a:tab pos="476250" algn="l"/>
              </a:tabLst>
            </a:pPr>
            <a:r>
              <a:rPr lang="en-GB" sz="2800" dirty="0"/>
              <a:t>Phantom Energy</a:t>
            </a:r>
          </a:p>
          <a:p>
            <a:pPr marL="579438" lvl="1" indent="-46038">
              <a:buFontTx/>
              <a:buNone/>
              <a:tabLst>
                <a:tab pos="476250" algn="l"/>
              </a:tabLst>
            </a:pPr>
            <a:r>
              <a:rPr lang="en-GB" sz="2400" dirty="0"/>
              <a:t>Dark Energy dominates and eventually the universe end in a (</a:t>
            </a:r>
            <a:r>
              <a:rPr lang="en-GB" sz="2400" dirty="0">
                <a:solidFill>
                  <a:srgbClr val="FF0000"/>
                </a:solidFill>
              </a:rPr>
              <a:t>Big Rip</a:t>
            </a:r>
            <a:r>
              <a:rPr lang="en-GB" sz="2400" dirty="0"/>
              <a:t>)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5291804" y="722247"/>
          <a:ext cx="3775996" cy="8017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4" name="Equation" r:id="rId4" imgW="1854200" imgH="393700" progId="Equation.3">
                  <p:embed/>
                </p:oleObj>
              </mc:Choice>
              <mc:Fallback>
                <p:oleObj name="Equation" r:id="rId4" imgW="1854200" imgH="3937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1804" y="722247"/>
                        <a:ext cx="3775996" cy="8017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4288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Geodesic and </a:t>
            </a:r>
            <a:br>
              <a:rPr lang="en-GB" dirty="0"/>
            </a:br>
            <a:r>
              <a:rPr lang="en-GB" dirty="0"/>
              <a:t>Coordinate Transformation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4213" y="1949224"/>
                <a:ext cx="7772400" cy="41148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Simple case: </a:t>
                </a:r>
              </a:p>
              <a:p>
                <a:pPr lvl="1"/>
                <a:r>
                  <a:rPr lang="en-GB" dirty="0" err="1"/>
                  <a:t>Minkowski</a:t>
                </a:r>
                <a:r>
                  <a:rPr lang="en-GB" dirty="0"/>
                  <a:t> space (flat</a:t>
                </a:r>
                <a:r>
                  <a:rPr lang="en-US" dirty="0"/>
                  <a:t>):</a:t>
                </a:r>
              </a:p>
              <a:p>
                <a:pPr lvl="1"/>
                <a:r>
                  <a:rPr lang="en-GB" dirty="0"/>
                  <a:t>movement of a force-free </a:t>
                </a:r>
                <a:br>
                  <a:rPr lang="en-GB" dirty="0"/>
                </a:br>
                <a:r>
                  <a:rPr lang="en-GB" dirty="0"/>
                  <a:t>particle (geodesic): </a:t>
                </a:r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=0,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𝑤𝑖𝑡h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800" dirty="0"/>
                  <a:t> (Cartesian coordinates)</a:t>
                </a:r>
              </a:p>
              <a:p>
                <a:pPr lvl="1"/>
                <a:r>
                  <a:rPr lang="en-GB" dirty="0"/>
                  <a:t>How does this look like in polar coordinates?</a:t>
                </a:r>
                <a:endParaRPr lang="en-US" dirty="0"/>
              </a:p>
              <a:p>
                <a:pPr marL="457200" lvl="1" indent="0" algn="ctr">
                  <a:buNone/>
                </a:pP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GB" i="1" baseline="30000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GB" i="0" dirty="0" err="1">
                            <a:latin typeface="Cambria Math" panose="02040503050406030204" pitchFamily="18" charset="0"/>
                          </a:rPr>
                          <m:t>Θ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 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≠0</m:t>
                    </m:r>
                  </m:oMath>
                </a14:m>
                <a:r>
                  <a:rPr lang="en-GB" dirty="0"/>
                  <a:t> !!!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4213" y="1949224"/>
                <a:ext cx="7772400" cy="4114800"/>
              </a:xfrm>
              <a:blipFill>
                <a:blip r:embed="rId3"/>
                <a:stretch>
                  <a:fillRect l="-1958" t="-1538" r="-1305" b="-36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Macintosh HD:Users:bleibund:Pictures:iPhoto Library.photolibrary:Masters:2014:09:09:20140909-131203:imag020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7" r="34927" b="22699"/>
          <a:stretch/>
        </p:blipFill>
        <p:spPr bwMode="auto">
          <a:xfrm rot="5400000">
            <a:off x="5894453" y="1348056"/>
            <a:ext cx="2471919" cy="3148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0680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>
                    <a:latin typeface="HelveticaNeueLT Com 45 Lt"/>
                    <a:cs typeface="HelveticaNeueLT Com 45 Lt"/>
                  </a:rPr>
                  <a:t>An everyday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HelveticaNeueLT Com 45 Lt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HelveticaNeueLT Com 45 Lt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HelveticaNeueLT Com 45 Lt"/>
                      </a:rPr>
                      <m:t>𝑧</m:t>
                    </m:r>
                  </m:oMath>
                </a14:m>
                <a:r>
                  <a:rPr lang="en-GB" dirty="0">
                    <a:latin typeface="HelveticaNeueLT Com 45 Lt"/>
                    <a:ea typeface="Lucida Grande"/>
                    <a:cs typeface="HelveticaNeueLT Com 45 Lt"/>
                  </a:rPr>
                  <a:t> system</a:t>
                </a:r>
                <a:endParaRPr lang="en-GB" dirty="0">
                  <a:latin typeface="HelveticaNeueLT Com 45 Lt"/>
                  <a:cs typeface="HelveticaNeueLT Com 45 Lt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8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978" y="1256526"/>
            <a:ext cx="5143500" cy="516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95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Geodesic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General equation of a freely moving particle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𝑗𝑘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p>
                      </m:sSubSup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sz="2400" dirty="0"/>
              </a:p>
              <a:p>
                <a:r>
                  <a:rPr lang="en-GB" dirty="0"/>
                  <a:t>Note the affine connection (Christoffel Symbol)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𝑗𝑘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dirty="0"/>
                  <a:t>for Cartesian coordinates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1846" r="-114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9277188"/>
      </p:ext>
    </p:extLst>
  </p:cSld>
  <p:clrMapOvr>
    <a:masterClrMapping/>
  </p:clrMapOvr>
</p:sld>
</file>

<file path=ppt/theme/theme1.xml><?xml version="1.0" encoding="utf-8"?>
<a:theme xmlns:a="http://schemas.openxmlformats.org/drawingml/2006/main" name="2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runo lectures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rebuchet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28046</TotalTime>
  <Words>2000</Words>
  <Application>Microsoft Macintosh PowerPoint</Application>
  <PresentationFormat>On-screen Show (4:3)</PresentationFormat>
  <Paragraphs>345</Paragraphs>
  <Slides>66</Slides>
  <Notes>5</Notes>
  <HiddenSlides>10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87" baseType="lpstr">
      <vt:lpstr>ＭＳ Ｐゴシック</vt:lpstr>
      <vt:lpstr>Arial</vt:lpstr>
      <vt:lpstr>Bookshelf Symbol 2</vt:lpstr>
      <vt:lpstr>Calibri</vt:lpstr>
      <vt:lpstr>Cambria Math</vt:lpstr>
      <vt:lpstr>Helvetica Neue</vt:lpstr>
      <vt:lpstr>Helvetica Neue LT Com 45 Light</vt:lpstr>
      <vt:lpstr>Helvetica Neue LT Com 46 Light</vt:lpstr>
      <vt:lpstr>Helvetica Neue LT Com 55 Roman</vt:lpstr>
      <vt:lpstr>HelveticaNeueLT Com 45 Lt</vt:lpstr>
      <vt:lpstr>HelveticaNeueLT Com 55 Roman</vt:lpstr>
      <vt:lpstr>HelveticaNeueLT Com 65 Md</vt:lpstr>
      <vt:lpstr>Lucida Grande</vt:lpstr>
      <vt:lpstr>Symbol</vt:lpstr>
      <vt:lpstr>Times New Roman</vt:lpstr>
      <vt:lpstr>Trebuchet MS</vt:lpstr>
      <vt:lpstr>Wingdings</vt:lpstr>
      <vt:lpstr>ZapfDingbatsITC</vt:lpstr>
      <vt:lpstr>2_Bruno lectures</vt:lpstr>
      <vt:lpstr>1_Bruno lectures</vt:lpstr>
      <vt:lpstr>Equation</vt:lpstr>
      <vt:lpstr>Cosmology with Supernovae</vt:lpstr>
      <vt:lpstr>Cosmology with Supernovae</vt:lpstr>
      <vt:lpstr>Cosmic Distances</vt:lpstr>
      <vt:lpstr>Calculating Distances</vt:lpstr>
      <vt:lpstr>Cosmic Distances</vt:lpstr>
      <vt:lpstr>Calculating Distances</vt:lpstr>
      <vt:lpstr>Geodesic and  Coordinate Transformation</vt:lpstr>
      <vt:lpstr>An everyday rθz system</vt:lpstr>
      <vt:lpstr>Geodesic</vt:lpstr>
      <vt:lpstr>PowerPoint Presentation</vt:lpstr>
      <vt:lpstr>Recap Einstein Equations</vt:lpstr>
      <vt:lpstr>Lemaître Robertson Walker Metric</vt:lpstr>
      <vt:lpstr>Light ray coming towards us</vt:lpstr>
      <vt:lpstr>Strange Consequences</vt:lpstr>
      <vt:lpstr>The Energy-Momentum Tensor</vt:lpstr>
      <vt:lpstr>Einstein’s Field Equation</vt:lpstr>
      <vt:lpstr>Friedmann Equation</vt:lpstr>
      <vt:lpstr>Friedmann Equation</vt:lpstr>
      <vt:lpstr>Dependence on Scale Parameter </vt:lpstr>
      <vt:lpstr>Redshift</vt:lpstr>
      <vt:lpstr>Cosmological Redshift</vt:lpstr>
      <vt:lpstr>Energy-Momentum Tensor</vt:lpstr>
      <vt:lpstr>Energy-Momentum Tensor</vt:lpstr>
      <vt:lpstr>Matter</vt:lpstr>
      <vt:lpstr>Radiation</vt:lpstr>
      <vt:lpstr>Vacuum energy</vt:lpstr>
      <vt:lpstr>With the equation of state parameter </vt:lpstr>
      <vt:lpstr>Synopsis</vt:lpstr>
      <vt:lpstr>Lookback Time</vt:lpstr>
      <vt:lpstr>Cosmic Distances</vt:lpstr>
      <vt:lpstr>Luminosity Distance</vt:lpstr>
      <vt:lpstr>Luminosity Distance</vt:lpstr>
      <vt:lpstr>Angular size distance</vt:lpstr>
      <vt:lpstr>Distance Duality</vt:lpstr>
      <vt:lpstr>Distance Duality</vt:lpstr>
      <vt:lpstr>Expansion of the Universe</vt:lpstr>
      <vt:lpstr>Local Universe (z≪1)</vt:lpstr>
      <vt:lpstr>Hubble Constant</vt:lpstr>
      <vt:lpstr>SN Classification</vt:lpstr>
      <vt:lpstr>Time Dilation in SNe Ia </vt:lpstr>
      <vt:lpstr>Time dilation</vt:lpstr>
      <vt:lpstr>Time Dilation</vt:lpstr>
      <vt:lpstr>Distance to SN PS1-13bni (z=0.335)</vt:lpstr>
      <vt:lpstr>Distance Duality</vt:lpstr>
      <vt:lpstr>SN Ia Hubble diagram</vt:lpstr>
      <vt:lpstr>Hubble Constant</vt:lpstr>
      <vt:lpstr>Hubble Constant</vt:lpstr>
      <vt:lpstr>Distance ladder</vt:lpstr>
      <vt:lpstr>Cepheid Stars</vt:lpstr>
      <vt:lpstr>Hubble Constant</vt:lpstr>
      <vt:lpstr>Hubble Constant</vt:lpstr>
      <vt:lpstr>Current Status (NIR)</vt:lpstr>
      <vt:lpstr>Foundation Survey</vt:lpstr>
      <vt:lpstr>Hubble Constant(s)</vt:lpstr>
      <vt:lpstr>Hubble Constant</vt:lpstr>
      <vt:lpstr>Gaia and H0</vt:lpstr>
      <vt:lpstr>The SN Hubble Diagram</vt:lpstr>
      <vt:lpstr>Supernova Cosmology</vt:lpstr>
      <vt:lpstr>et voilà ...</vt:lpstr>
      <vt:lpstr>Constant ω firmly established</vt:lpstr>
      <vt:lpstr>Status 2014</vt:lpstr>
      <vt:lpstr>Status 2018</vt:lpstr>
      <vt:lpstr>What next?</vt:lpstr>
      <vt:lpstr>Cosmology – more?</vt:lpstr>
      <vt:lpstr>Multi-parameter problem</vt:lpstr>
      <vt:lpstr>Speculations</vt:lpstr>
    </vt:vector>
  </TitlesOfParts>
  <Company>ESO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Cosmology</dc:title>
  <dc:creator>Bruno Leibundgut</dc:creator>
  <cp:lastModifiedBy>Bruno Leibundgut</cp:lastModifiedBy>
  <cp:revision>195</cp:revision>
  <cp:lastPrinted>2018-09-03T12:54:25Z</cp:lastPrinted>
  <dcterms:created xsi:type="dcterms:W3CDTF">2014-10-03T21:41:30Z</dcterms:created>
  <dcterms:modified xsi:type="dcterms:W3CDTF">2018-09-23T12:25:39Z</dcterms:modified>
</cp:coreProperties>
</file>