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</p:sldMasterIdLst>
  <p:notesMasterIdLst>
    <p:notesMasterId r:id="rId33"/>
  </p:notesMasterIdLst>
  <p:handoutMasterIdLst>
    <p:handoutMasterId r:id="rId34"/>
  </p:handoutMasterIdLst>
  <p:sldIdLst>
    <p:sldId id="720" r:id="rId3"/>
    <p:sldId id="515" r:id="rId4"/>
    <p:sldId id="716" r:id="rId5"/>
    <p:sldId id="264" r:id="rId6"/>
    <p:sldId id="286" r:id="rId7"/>
    <p:sldId id="365" r:id="rId8"/>
    <p:sldId id="717" r:id="rId9"/>
    <p:sldId id="729" r:id="rId10"/>
    <p:sldId id="740" r:id="rId11"/>
    <p:sldId id="448" r:id="rId12"/>
    <p:sldId id="292" r:id="rId13"/>
    <p:sldId id="293" r:id="rId14"/>
    <p:sldId id="388" r:id="rId15"/>
    <p:sldId id="725" r:id="rId16"/>
    <p:sldId id="732" r:id="rId17"/>
    <p:sldId id="369" r:id="rId18"/>
    <p:sldId id="406" r:id="rId19"/>
    <p:sldId id="711" r:id="rId20"/>
    <p:sldId id="708" r:id="rId21"/>
    <p:sldId id="709" r:id="rId22"/>
    <p:sldId id="710" r:id="rId23"/>
    <p:sldId id="733" r:id="rId24"/>
    <p:sldId id="405" r:id="rId25"/>
    <p:sldId id="731" r:id="rId26"/>
    <p:sldId id="734" r:id="rId27"/>
    <p:sldId id="735" r:id="rId28"/>
    <p:sldId id="737" r:id="rId29"/>
    <p:sldId id="738" r:id="rId30"/>
    <p:sldId id="739" r:id="rId31"/>
    <p:sldId id="74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7E79"/>
    <a:srgbClr val="FF2600"/>
    <a:srgbClr val="F3BD99"/>
    <a:srgbClr val="FD5200"/>
    <a:srgbClr val="FF0208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86"/>
  </p:normalViewPr>
  <p:slideViewPr>
    <p:cSldViewPr snapToGrid="0" snapToObjects="1">
      <p:cViewPr varScale="1">
        <p:scale>
          <a:sx n="97" d="100"/>
          <a:sy n="97" d="100"/>
        </p:scale>
        <p:origin x="21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1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image" Target="../media/image15.png"/><Relationship Id="rId6" Type="http://schemas.openxmlformats.org/officeDocument/2006/relationships/image" Target="../media/image18.jpg"/><Relationship Id="rId5" Type="http://schemas.openxmlformats.org/officeDocument/2006/relationships/image" Target="../media/image62.jp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1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image" Target="../media/image15.png"/><Relationship Id="rId6" Type="http://schemas.openxmlformats.org/officeDocument/2006/relationships/image" Target="../media/image18.jpg"/><Relationship Id="rId5" Type="http://schemas.openxmlformats.org/officeDocument/2006/relationships/image" Target="../media/image62.jp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E7AEB0-F4DB-E146-9B8C-0EB692018455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A8FBD9-A6A4-824E-BAE0-33B9E7CD92C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0" i="0" dirty="0">
              <a:latin typeface="HelveticaNeueLT Com 45 Lt" panose="020B0403020202020204" pitchFamily="34" charset="77"/>
            </a:rPr>
            <a:t>luminosity directly from models</a:t>
          </a:r>
        </a:p>
      </dgm:t>
    </dgm:pt>
    <dgm:pt modelId="{7996E5C3-0B7E-484F-B8DC-D5C88AE1E2C6}" type="parTrans" cxnId="{63F86D54-0DDD-B247-9B62-E970D3087274}">
      <dgm:prSet/>
      <dgm:spPr/>
      <dgm:t>
        <a:bodyPr/>
        <a:lstStyle/>
        <a:p>
          <a:endParaRPr lang="en-US"/>
        </a:p>
      </dgm:t>
    </dgm:pt>
    <dgm:pt modelId="{4A18042F-F641-F948-A21F-4B6817CD9260}" type="sibTrans" cxnId="{63F86D54-0DDD-B247-9B62-E970D3087274}">
      <dgm:prSet/>
      <dgm:spPr/>
      <dgm:t>
        <a:bodyPr/>
        <a:lstStyle/>
        <a:p>
          <a:endParaRPr lang="en-US"/>
        </a:p>
      </dgm:t>
    </dgm:pt>
    <dgm:pt modelId="{E73F47E6-064B-7E4D-8BFB-408D1E4DD64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100" b="0" i="0" dirty="0">
              <a:latin typeface="HelveticaNeueLT Com 45 Lt" panose="020B0403020202020204" pitchFamily="34" charset="77"/>
            </a:rPr>
            <a:t>simple physics</a:t>
          </a:r>
        </a:p>
      </dgm:t>
    </dgm:pt>
    <dgm:pt modelId="{BD42935B-3A89-B44E-A561-90383359C49F}" type="parTrans" cxnId="{E2400573-C83A-3643-A402-CAA27F00A9FC}">
      <dgm:prSet/>
      <dgm:spPr/>
      <dgm:t>
        <a:bodyPr/>
        <a:lstStyle/>
        <a:p>
          <a:endParaRPr lang="en-US"/>
        </a:p>
      </dgm:t>
    </dgm:pt>
    <dgm:pt modelId="{EB3080CB-91D9-6F41-902B-3475FC5D9EC8}" type="sibTrans" cxnId="{E2400573-C83A-3643-A402-CAA27F00A9FC}">
      <dgm:prSet/>
      <dgm:spPr/>
      <dgm:t>
        <a:bodyPr/>
        <a:lstStyle/>
        <a:p>
          <a:endParaRPr lang="en-US"/>
        </a:p>
      </dgm:t>
    </dgm:pt>
    <dgm:pt modelId="{A3AFD00A-6FFE-574B-9400-B52134C5B6B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100" b="0" i="0" dirty="0">
              <a:latin typeface="HelveticaNeueLT Com 45 Lt" panose="020B0403020202020204" pitchFamily="34" charset="77"/>
            </a:rPr>
            <a:t>physics based</a:t>
          </a:r>
        </a:p>
      </dgm:t>
    </dgm:pt>
    <dgm:pt modelId="{6A016C12-0E32-5E4F-AC55-BAD6AD1C5C65}" type="parTrans" cxnId="{1A8DC1B8-3FB7-7F4C-ABAF-AFCC2FFD06BA}">
      <dgm:prSet/>
      <dgm:spPr/>
      <dgm:t>
        <a:bodyPr/>
        <a:lstStyle/>
        <a:p>
          <a:endParaRPr lang="en-US"/>
        </a:p>
      </dgm:t>
    </dgm:pt>
    <dgm:pt modelId="{9EA5DF09-B48D-5643-BBCD-1E3FA9ACD869}" type="sibTrans" cxnId="{1A8DC1B8-3FB7-7F4C-ABAF-AFCC2FFD06BA}">
      <dgm:prSet/>
      <dgm:spPr/>
      <dgm:t>
        <a:bodyPr/>
        <a:lstStyle/>
        <a:p>
          <a:endParaRPr lang="en-US"/>
        </a:p>
      </dgm:t>
    </dgm:pt>
    <dgm:pt modelId="{58333226-2A73-0A48-B3D3-19C9EC0AE9C2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400" b="0" i="0" dirty="0">
              <a:latin typeface="HelveticaNeueLT Com 45 Lt" panose="020B0403020202020204" pitchFamily="34" charset="77"/>
            </a:rPr>
            <a:t>one-step measurement</a:t>
          </a:r>
        </a:p>
      </dgm:t>
    </dgm:pt>
    <dgm:pt modelId="{B0B1982B-64D0-1B46-AEB7-CAFB06D5B858}" type="parTrans" cxnId="{D2C07872-2D1A-F44D-853D-174F4107B1C9}">
      <dgm:prSet/>
      <dgm:spPr/>
      <dgm:t>
        <a:bodyPr/>
        <a:lstStyle/>
        <a:p>
          <a:endParaRPr lang="en-US"/>
        </a:p>
      </dgm:t>
    </dgm:pt>
    <dgm:pt modelId="{7A71BE71-B171-444A-A41A-5E49F9DE691A}" type="sibTrans" cxnId="{D2C07872-2D1A-F44D-853D-174F4107B1C9}">
      <dgm:prSet/>
      <dgm:spPr/>
      <dgm:t>
        <a:bodyPr/>
        <a:lstStyle/>
        <a:p>
          <a:endParaRPr lang="en-US"/>
        </a:p>
      </dgm:t>
    </dgm:pt>
    <dgm:pt modelId="{EB63BDD5-791A-8043-AD49-7FFDCEF03E97}" type="pres">
      <dgm:prSet presAssocID="{8EE7AEB0-F4DB-E146-9B8C-0EB69201845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2FEF8EF-EDFB-7C4F-8FAA-EE2D95FCDEEC}" type="pres">
      <dgm:prSet presAssocID="{59A8FBD9-A6A4-824E-BAE0-33B9E7CD92CE}" presName="singleCycle" presStyleCnt="0"/>
      <dgm:spPr/>
    </dgm:pt>
    <dgm:pt modelId="{EB1FDED3-7600-A240-9933-A24D049539E8}" type="pres">
      <dgm:prSet presAssocID="{59A8FBD9-A6A4-824E-BAE0-33B9E7CD92CE}" presName="singleCenter" presStyleLbl="node1" presStyleIdx="0" presStyleCnt="4">
        <dgm:presLayoutVars>
          <dgm:chMax val="7"/>
          <dgm:chPref val="7"/>
        </dgm:presLayoutVars>
      </dgm:prSet>
      <dgm:spPr/>
    </dgm:pt>
    <dgm:pt modelId="{5AD7AE15-356E-844A-915E-CC75A989509F}" type="pres">
      <dgm:prSet presAssocID="{BD42935B-3A89-B44E-A561-90383359C49F}" presName="Name56" presStyleLbl="parChTrans1D2" presStyleIdx="0" presStyleCnt="3"/>
      <dgm:spPr/>
    </dgm:pt>
    <dgm:pt modelId="{8636F0FF-DA12-4C41-A2AD-EC838FCD7EAF}" type="pres">
      <dgm:prSet presAssocID="{E73F47E6-064B-7E4D-8BFB-408D1E4DD648}" presName="text0" presStyleLbl="node1" presStyleIdx="1" presStyleCnt="4" custScaleX="178018" custScaleY="119246">
        <dgm:presLayoutVars>
          <dgm:bulletEnabled val="1"/>
        </dgm:presLayoutVars>
      </dgm:prSet>
      <dgm:spPr/>
    </dgm:pt>
    <dgm:pt modelId="{4D9E6733-2477-3F4C-86FB-D33A3E9CB71F}" type="pres">
      <dgm:prSet presAssocID="{6A016C12-0E32-5E4F-AC55-BAD6AD1C5C65}" presName="Name56" presStyleLbl="parChTrans1D2" presStyleIdx="1" presStyleCnt="3"/>
      <dgm:spPr/>
    </dgm:pt>
    <dgm:pt modelId="{07C8789A-EA46-7549-AA7B-9C105CE3C156}" type="pres">
      <dgm:prSet presAssocID="{A3AFD00A-6FFE-574B-9400-B52134C5B6BC}" presName="text0" presStyleLbl="node1" presStyleIdx="2" presStyleCnt="4" custScaleX="178018" custScaleY="119246">
        <dgm:presLayoutVars>
          <dgm:bulletEnabled val="1"/>
        </dgm:presLayoutVars>
      </dgm:prSet>
      <dgm:spPr/>
    </dgm:pt>
    <dgm:pt modelId="{D314D212-8552-8B41-B747-B13C9843313D}" type="pres">
      <dgm:prSet presAssocID="{B0B1982B-64D0-1B46-AEB7-CAFB06D5B858}" presName="Name56" presStyleLbl="parChTrans1D2" presStyleIdx="2" presStyleCnt="3"/>
      <dgm:spPr/>
    </dgm:pt>
    <dgm:pt modelId="{1BF955AC-5B47-0944-B04A-D7433E322C26}" type="pres">
      <dgm:prSet presAssocID="{58333226-2A73-0A48-B3D3-19C9EC0AE9C2}" presName="text0" presStyleLbl="node1" presStyleIdx="3" presStyleCnt="4" custScaleX="178018" custScaleY="119246">
        <dgm:presLayoutVars>
          <dgm:bulletEnabled val="1"/>
        </dgm:presLayoutVars>
      </dgm:prSet>
      <dgm:spPr/>
    </dgm:pt>
  </dgm:ptLst>
  <dgm:cxnLst>
    <dgm:cxn modelId="{951F7215-D4C5-7F4C-BB79-78C27B56533F}" type="presOf" srcId="{8EE7AEB0-F4DB-E146-9B8C-0EB692018455}" destId="{EB63BDD5-791A-8043-AD49-7FFDCEF03E97}" srcOrd="0" destOrd="0" presId="urn:microsoft.com/office/officeart/2008/layout/RadialCluster"/>
    <dgm:cxn modelId="{39E99740-2072-4E41-86BA-7E90CFBE806F}" type="presOf" srcId="{E73F47E6-064B-7E4D-8BFB-408D1E4DD648}" destId="{8636F0FF-DA12-4C41-A2AD-EC838FCD7EAF}" srcOrd="0" destOrd="0" presId="urn:microsoft.com/office/officeart/2008/layout/RadialCluster"/>
    <dgm:cxn modelId="{8A293E4A-E335-DD48-BBBC-EE79DDAB68B4}" type="presOf" srcId="{A3AFD00A-6FFE-574B-9400-B52134C5B6BC}" destId="{07C8789A-EA46-7549-AA7B-9C105CE3C156}" srcOrd="0" destOrd="0" presId="urn:microsoft.com/office/officeart/2008/layout/RadialCluster"/>
    <dgm:cxn modelId="{63F86D54-0DDD-B247-9B62-E970D3087274}" srcId="{8EE7AEB0-F4DB-E146-9B8C-0EB692018455}" destId="{59A8FBD9-A6A4-824E-BAE0-33B9E7CD92CE}" srcOrd="0" destOrd="0" parTransId="{7996E5C3-0B7E-484F-B8DC-D5C88AE1E2C6}" sibTransId="{4A18042F-F641-F948-A21F-4B6817CD9260}"/>
    <dgm:cxn modelId="{5DAB0C55-F4CA-8E4E-9DF3-0B8AB28CEC85}" type="presOf" srcId="{B0B1982B-64D0-1B46-AEB7-CAFB06D5B858}" destId="{D314D212-8552-8B41-B747-B13C9843313D}" srcOrd="0" destOrd="0" presId="urn:microsoft.com/office/officeart/2008/layout/RadialCluster"/>
    <dgm:cxn modelId="{D2C07872-2D1A-F44D-853D-174F4107B1C9}" srcId="{59A8FBD9-A6A4-824E-BAE0-33B9E7CD92CE}" destId="{58333226-2A73-0A48-B3D3-19C9EC0AE9C2}" srcOrd="2" destOrd="0" parTransId="{B0B1982B-64D0-1B46-AEB7-CAFB06D5B858}" sibTransId="{7A71BE71-B171-444A-A41A-5E49F9DE691A}"/>
    <dgm:cxn modelId="{E2400573-C83A-3643-A402-CAA27F00A9FC}" srcId="{59A8FBD9-A6A4-824E-BAE0-33B9E7CD92CE}" destId="{E73F47E6-064B-7E4D-8BFB-408D1E4DD648}" srcOrd="0" destOrd="0" parTransId="{BD42935B-3A89-B44E-A561-90383359C49F}" sibTransId="{EB3080CB-91D9-6F41-902B-3475FC5D9EC8}"/>
    <dgm:cxn modelId="{23086C9C-71AB-CA4A-8F58-81E708A075B1}" type="presOf" srcId="{59A8FBD9-A6A4-824E-BAE0-33B9E7CD92CE}" destId="{EB1FDED3-7600-A240-9933-A24D049539E8}" srcOrd="0" destOrd="0" presId="urn:microsoft.com/office/officeart/2008/layout/RadialCluster"/>
    <dgm:cxn modelId="{27BC9DAF-3E50-5943-B951-8A7D1DFE17A6}" type="presOf" srcId="{6A016C12-0E32-5E4F-AC55-BAD6AD1C5C65}" destId="{4D9E6733-2477-3F4C-86FB-D33A3E9CB71F}" srcOrd="0" destOrd="0" presId="urn:microsoft.com/office/officeart/2008/layout/RadialCluster"/>
    <dgm:cxn modelId="{1A8DC1B8-3FB7-7F4C-ABAF-AFCC2FFD06BA}" srcId="{59A8FBD9-A6A4-824E-BAE0-33B9E7CD92CE}" destId="{A3AFD00A-6FFE-574B-9400-B52134C5B6BC}" srcOrd="1" destOrd="0" parTransId="{6A016C12-0E32-5E4F-AC55-BAD6AD1C5C65}" sibTransId="{9EA5DF09-B48D-5643-BBCD-1E3FA9ACD869}"/>
    <dgm:cxn modelId="{F67F67CD-8734-8644-BDB7-879FBE584414}" type="presOf" srcId="{BD42935B-3A89-B44E-A561-90383359C49F}" destId="{5AD7AE15-356E-844A-915E-CC75A989509F}" srcOrd="0" destOrd="0" presId="urn:microsoft.com/office/officeart/2008/layout/RadialCluster"/>
    <dgm:cxn modelId="{706B0CCF-95A5-B14A-B19F-D9CD65E1F3B1}" type="presOf" srcId="{58333226-2A73-0A48-B3D3-19C9EC0AE9C2}" destId="{1BF955AC-5B47-0944-B04A-D7433E322C26}" srcOrd="0" destOrd="0" presId="urn:microsoft.com/office/officeart/2008/layout/RadialCluster"/>
    <dgm:cxn modelId="{CFC7E7E5-4F3F-714A-9B02-605C4982DC12}" type="presParOf" srcId="{EB63BDD5-791A-8043-AD49-7FFDCEF03E97}" destId="{C2FEF8EF-EDFB-7C4F-8FAA-EE2D95FCDEEC}" srcOrd="0" destOrd="0" presId="urn:microsoft.com/office/officeart/2008/layout/RadialCluster"/>
    <dgm:cxn modelId="{D21BDBBF-C68F-5845-9706-5B23F5BC5320}" type="presParOf" srcId="{C2FEF8EF-EDFB-7C4F-8FAA-EE2D95FCDEEC}" destId="{EB1FDED3-7600-A240-9933-A24D049539E8}" srcOrd="0" destOrd="0" presId="urn:microsoft.com/office/officeart/2008/layout/RadialCluster"/>
    <dgm:cxn modelId="{B90F3177-7AE2-DD4A-96C9-1C3DE8C4AFE9}" type="presParOf" srcId="{C2FEF8EF-EDFB-7C4F-8FAA-EE2D95FCDEEC}" destId="{5AD7AE15-356E-844A-915E-CC75A989509F}" srcOrd="1" destOrd="0" presId="urn:microsoft.com/office/officeart/2008/layout/RadialCluster"/>
    <dgm:cxn modelId="{B01CC439-2B05-8D42-8CB5-08E2C9597EE8}" type="presParOf" srcId="{C2FEF8EF-EDFB-7C4F-8FAA-EE2D95FCDEEC}" destId="{8636F0FF-DA12-4C41-A2AD-EC838FCD7EAF}" srcOrd="2" destOrd="0" presId="urn:microsoft.com/office/officeart/2008/layout/RadialCluster"/>
    <dgm:cxn modelId="{B82ECD70-6566-A047-8C18-70D5BC9F9178}" type="presParOf" srcId="{C2FEF8EF-EDFB-7C4F-8FAA-EE2D95FCDEEC}" destId="{4D9E6733-2477-3F4C-86FB-D33A3E9CB71F}" srcOrd="3" destOrd="0" presId="urn:microsoft.com/office/officeart/2008/layout/RadialCluster"/>
    <dgm:cxn modelId="{FBF4F204-3B12-FF4A-89BE-218666ADBAAE}" type="presParOf" srcId="{C2FEF8EF-EDFB-7C4F-8FAA-EE2D95FCDEEC}" destId="{07C8789A-EA46-7549-AA7B-9C105CE3C156}" srcOrd="4" destOrd="0" presId="urn:microsoft.com/office/officeart/2008/layout/RadialCluster"/>
    <dgm:cxn modelId="{55245033-C416-CD4B-B2A8-552DFD21EE20}" type="presParOf" srcId="{C2FEF8EF-EDFB-7C4F-8FAA-EE2D95FCDEEC}" destId="{D314D212-8552-8B41-B747-B13C9843313D}" srcOrd="5" destOrd="0" presId="urn:microsoft.com/office/officeart/2008/layout/RadialCluster"/>
    <dgm:cxn modelId="{20F60A80-CEFE-0F40-BB8F-B4026C0DBE04}" type="presParOf" srcId="{C2FEF8EF-EDFB-7C4F-8FAA-EE2D95FCDEEC}" destId="{1BF955AC-5B47-0944-B04A-D7433E322C2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32277-BAA1-C143-BB16-5EFE47502291}" type="doc">
      <dgm:prSet loTypeId="urn:microsoft.com/office/officeart/2008/layout/PictureGrid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144D6E-7D39-404A-AD28-40619314362B}">
      <dgm:prSet phldrT="[Text]" phldr="1"/>
      <dgm:spPr/>
      <dgm:t>
        <a:bodyPr/>
        <a:lstStyle/>
        <a:p>
          <a:endParaRPr lang="en-GB"/>
        </a:p>
      </dgm:t>
    </dgm:pt>
    <dgm:pt modelId="{1AE6288E-8DF0-3F46-B1AA-2DC9EBB53FF8}" type="parTrans" cxnId="{8B6F5D83-F2BB-D14E-ACA7-438E6A6053DF}">
      <dgm:prSet/>
      <dgm:spPr/>
      <dgm:t>
        <a:bodyPr/>
        <a:lstStyle/>
        <a:p>
          <a:endParaRPr lang="en-GB"/>
        </a:p>
      </dgm:t>
    </dgm:pt>
    <dgm:pt modelId="{0587E80A-5D72-DE48-BC74-54884DAED1D6}" type="sibTrans" cxnId="{8B6F5D83-F2BB-D14E-ACA7-438E6A6053DF}">
      <dgm:prSet/>
      <dgm:spPr/>
      <dgm:t>
        <a:bodyPr/>
        <a:lstStyle/>
        <a:p>
          <a:endParaRPr lang="en-GB"/>
        </a:p>
      </dgm:t>
    </dgm:pt>
    <dgm:pt modelId="{56521B88-DCB3-5240-AF81-B22B8069E25F}">
      <dgm:prSet/>
      <dgm:spPr/>
      <dgm:t>
        <a:bodyPr/>
        <a:lstStyle/>
        <a:p>
          <a:endParaRPr lang="en-GB"/>
        </a:p>
      </dgm:t>
    </dgm:pt>
    <dgm:pt modelId="{A2D11E8D-C400-5341-9182-FEB620775F09}" type="parTrans" cxnId="{570FF639-2FE9-3F4A-B9FA-FAA604017CC7}">
      <dgm:prSet/>
      <dgm:spPr/>
      <dgm:t>
        <a:bodyPr/>
        <a:lstStyle/>
        <a:p>
          <a:endParaRPr lang="en-GB"/>
        </a:p>
      </dgm:t>
    </dgm:pt>
    <dgm:pt modelId="{5A1FEFF7-D4F2-E74C-B231-1F831E65D815}" type="sibTrans" cxnId="{570FF639-2FE9-3F4A-B9FA-FAA604017CC7}">
      <dgm:prSet/>
      <dgm:spPr/>
      <dgm:t>
        <a:bodyPr/>
        <a:lstStyle/>
        <a:p>
          <a:endParaRPr lang="en-GB"/>
        </a:p>
      </dgm:t>
    </dgm:pt>
    <dgm:pt modelId="{E33A7844-546E-DC4F-B157-E46978E08B33}">
      <dgm:prSet/>
      <dgm:spPr/>
      <dgm:t>
        <a:bodyPr/>
        <a:lstStyle/>
        <a:p>
          <a:endParaRPr lang="en-GB" dirty="0"/>
        </a:p>
      </dgm:t>
    </dgm:pt>
    <dgm:pt modelId="{047BC66F-DAE1-C842-880A-728E49315343}" type="parTrans" cxnId="{CC9ADA4D-05CC-6845-8670-D19CBCB21065}">
      <dgm:prSet/>
      <dgm:spPr/>
      <dgm:t>
        <a:bodyPr/>
        <a:lstStyle/>
        <a:p>
          <a:endParaRPr lang="en-GB"/>
        </a:p>
      </dgm:t>
    </dgm:pt>
    <dgm:pt modelId="{3D1A8379-ADEF-134D-A8A9-53D83B728113}" type="sibTrans" cxnId="{CC9ADA4D-05CC-6845-8670-D19CBCB21065}">
      <dgm:prSet/>
      <dgm:spPr/>
      <dgm:t>
        <a:bodyPr/>
        <a:lstStyle/>
        <a:p>
          <a:endParaRPr lang="en-GB"/>
        </a:p>
      </dgm:t>
    </dgm:pt>
    <dgm:pt modelId="{07E914E4-AA18-0042-AB80-EFE9F680FDAB}">
      <dgm:prSet/>
      <dgm:spPr/>
      <dgm:t>
        <a:bodyPr/>
        <a:lstStyle/>
        <a:p>
          <a:endParaRPr lang="en-GB"/>
        </a:p>
      </dgm:t>
    </dgm:pt>
    <dgm:pt modelId="{617EBDFC-199D-4A44-A51F-EF906915454F}" type="parTrans" cxnId="{295B2021-2A76-DC47-A083-C5F885D3CE75}">
      <dgm:prSet/>
      <dgm:spPr/>
      <dgm:t>
        <a:bodyPr/>
        <a:lstStyle/>
        <a:p>
          <a:endParaRPr lang="en-GB"/>
        </a:p>
      </dgm:t>
    </dgm:pt>
    <dgm:pt modelId="{9692A52F-B8A9-214B-80E6-782BA0ECB380}" type="sibTrans" cxnId="{295B2021-2A76-DC47-A083-C5F885D3CE75}">
      <dgm:prSet/>
      <dgm:spPr/>
      <dgm:t>
        <a:bodyPr/>
        <a:lstStyle/>
        <a:p>
          <a:endParaRPr lang="en-GB"/>
        </a:p>
      </dgm:t>
    </dgm:pt>
    <dgm:pt modelId="{63DA349B-BD0D-ED47-B7AF-16BF3CFC2959}">
      <dgm:prSet/>
      <dgm:spPr/>
      <dgm:t>
        <a:bodyPr/>
        <a:lstStyle/>
        <a:p>
          <a:endParaRPr lang="en-GB"/>
        </a:p>
      </dgm:t>
    </dgm:pt>
    <dgm:pt modelId="{9E312E5F-0435-A44E-8A15-586C1769CFFB}" type="parTrans" cxnId="{59D5C602-ECB6-C54C-A8DE-B758DF98F39E}">
      <dgm:prSet/>
      <dgm:spPr/>
      <dgm:t>
        <a:bodyPr/>
        <a:lstStyle/>
        <a:p>
          <a:endParaRPr lang="en-GB"/>
        </a:p>
      </dgm:t>
    </dgm:pt>
    <dgm:pt modelId="{64BF6034-35D1-8F46-9545-73102A2E51EA}" type="sibTrans" cxnId="{59D5C602-ECB6-C54C-A8DE-B758DF98F39E}">
      <dgm:prSet/>
      <dgm:spPr/>
      <dgm:t>
        <a:bodyPr/>
        <a:lstStyle/>
        <a:p>
          <a:endParaRPr lang="en-GB"/>
        </a:p>
      </dgm:t>
    </dgm:pt>
    <dgm:pt modelId="{2C0687D0-3AB8-8344-88DD-B1DDCB3058BA}">
      <dgm:prSet/>
      <dgm:spPr/>
      <dgm:t>
        <a:bodyPr/>
        <a:lstStyle/>
        <a:p>
          <a:endParaRPr lang="en-GB"/>
        </a:p>
      </dgm:t>
    </dgm:pt>
    <dgm:pt modelId="{4B37A4CC-2DCD-874F-93FB-9D47AFF487D4}" type="parTrans" cxnId="{2C00AF76-5FBF-134E-9A96-B0BF8EFF123C}">
      <dgm:prSet/>
      <dgm:spPr/>
      <dgm:t>
        <a:bodyPr/>
        <a:lstStyle/>
        <a:p>
          <a:endParaRPr lang="en-GB"/>
        </a:p>
      </dgm:t>
    </dgm:pt>
    <dgm:pt modelId="{F05AAE77-D337-9A42-B88C-92548FE01985}" type="sibTrans" cxnId="{2C00AF76-5FBF-134E-9A96-B0BF8EFF123C}">
      <dgm:prSet/>
      <dgm:spPr/>
      <dgm:t>
        <a:bodyPr/>
        <a:lstStyle/>
        <a:p>
          <a:endParaRPr lang="en-GB"/>
        </a:p>
      </dgm:t>
    </dgm:pt>
    <dgm:pt modelId="{AAA81190-B414-814C-8CB6-388A9D45E4A8}">
      <dgm:prSet/>
      <dgm:spPr/>
      <dgm:t>
        <a:bodyPr/>
        <a:lstStyle/>
        <a:p>
          <a:endParaRPr lang="en-GB"/>
        </a:p>
      </dgm:t>
    </dgm:pt>
    <dgm:pt modelId="{78153D77-DAD5-3C40-A165-F641D25B7260}" type="parTrans" cxnId="{E5EA6A5D-C0DC-714B-8AD2-94C196C63FA8}">
      <dgm:prSet/>
      <dgm:spPr/>
      <dgm:t>
        <a:bodyPr/>
        <a:lstStyle/>
        <a:p>
          <a:endParaRPr lang="en-GB"/>
        </a:p>
      </dgm:t>
    </dgm:pt>
    <dgm:pt modelId="{6A514FE5-8B95-9D47-B8CB-2DA447BB48AA}" type="sibTrans" cxnId="{E5EA6A5D-C0DC-714B-8AD2-94C196C63FA8}">
      <dgm:prSet/>
      <dgm:spPr/>
      <dgm:t>
        <a:bodyPr/>
        <a:lstStyle/>
        <a:p>
          <a:endParaRPr lang="en-GB"/>
        </a:p>
      </dgm:t>
    </dgm:pt>
    <dgm:pt modelId="{C707C6CA-94FD-6049-A1AA-F604796E49B4}">
      <dgm:prSet/>
      <dgm:spPr/>
      <dgm:t>
        <a:bodyPr/>
        <a:lstStyle/>
        <a:p>
          <a:endParaRPr lang="en-GB"/>
        </a:p>
      </dgm:t>
    </dgm:pt>
    <dgm:pt modelId="{9E6934D8-0B15-4249-82B1-E8859243A72F}" type="parTrans" cxnId="{3772E4A2-7A2B-6C4B-A226-C5D3E3F9A4D3}">
      <dgm:prSet/>
      <dgm:spPr/>
      <dgm:t>
        <a:bodyPr/>
        <a:lstStyle/>
        <a:p>
          <a:endParaRPr lang="en-GB"/>
        </a:p>
      </dgm:t>
    </dgm:pt>
    <dgm:pt modelId="{31B889D3-8B70-6643-8E29-3C5DD1993BA8}" type="sibTrans" cxnId="{3772E4A2-7A2B-6C4B-A226-C5D3E3F9A4D3}">
      <dgm:prSet/>
      <dgm:spPr/>
      <dgm:t>
        <a:bodyPr/>
        <a:lstStyle/>
        <a:p>
          <a:endParaRPr lang="en-GB"/>
        </a:p>
      </dgm:t>
    </dgm:pt>
    <dgm:pt modelId="{54AF74C5-9068-1346-8D63-11102AB94B6B}">
      <dgm:prSet/>
      <dgm:spPr/>
      <dgm:t>
        <a:bodyPr/>
        <a:lstStyle/>
        <a:p>
          <a:endParaRPr lang="en-GB" dirty="0"/>
        </a:p>
      </dgm:t>
    </dgm:pt>
    <dgm:pt modelId="{CBA6F7A1-86EE-BB4A-BED7-9665D7BF4A52}" type="parTrans" cxnId="{3BD6614C-8517-0148-88AE-89EB3A01F002}">
      <dgm:prSet/>
      <dgm:spPr/>
      <dgm:t>
        <a:bodyPr/>
        <a:lstStyle/>
        <a:p>
          <a:endParaRPr lang="en-GB"/>
        </a:p>
      </dgm:t>
    </dgm:pt>
    <dgm:pt modelId="{AFB610D7-7D7E-3146-AD9E-67CF93B69EDC}" type="sibTrans" cxnId="{3BD6614C-8517-0148-88AE-89EB3A01F002}">
      <dgm:prSet/>
      <dgm:spPr/>
      <dgm:t>
        <a:bodyPr/>
        <a:lstStyle/>
        <a:p>
          <a:endParaRPr lang="en-GB"/>
        </a:p>
      </dgm:t>
    </dgm:pt>
    <dgm:pt modelId="{099E35C5-D86A-4F4B-820A-233277516E54}" type="pres">
      <dgm:prSet presAssocID="{C0032277-BAA1-C143-BB16-5EFE47502291}" presName="Name0" presStyleCnt="0">
        <dgm:presLayoutVars>
          <dgm:dir/>
        </dgm:presLayoutVars>
      </dgm:prSet>
      <dgm:spPr/>
    </dgm:pt>
    <dgm:pt modelId="{2CC69337-CE2A-BD4D-B57D-F48DC5D341ED}" type="pres">
      <dgm:prSet presAssocID="{FA144D6E-7D39-404A-AD28-40619314362B}" presName="composite" presStyleCnt="0"/>
      <dgm:spPr/>
    </dgm:pt>
    <dgm:pt modelId="{31C3F80C-33D9-6E41-84BE-50373CD82379}" type="pres">
      <dgm:prSet presAssocID="{FA144D6E-7D39-404A-AD28-40619314362B}" presName="rect2" presStyleLbl="revTx" presStyleIdx="0" presStyleCnt="9">
        <dgm:presLayoutVars>
          <dgm:bulletEnabled val="1"/>
        </dgm:presLayoutVars>
      </dgm:prSet>
      <dgm:spPr/>
    </dgm:pt>
    <dgm:pt modelId="{990C8552-A85F-DD48-B860-50192B7340AC}" type="pres">
      <dgm:prSet presAssocID="{FA144D6E-7D39-404A-AD28-40619314362B}" presName="rect1" presStyleLbl="alignImgPlace1" presStyleIdx="0" presStyleCnt="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870237-7881-1340-88F5-A2F007E0BB71}" type="pres">
      <dgm:prSet presAssocID="{0587E80A-5D72-DE48-BC74-54884DAED1D6}" presName="sibTrans" presStyleCnt="0"/>
      <dgm:spPr/>
    </dgm:pt>
    <dgm:pt modelId="{1ADDDBF6-7F98-7740-BE91-DCD33AE8BF9A}" type="pres">
      <dgm:prSet presAssocID="{56521B88-DCB3-5240-AF81-B22B8069E25F}" presName="composite" presStyleCnt="0"/>
      <dgm:spPr/>
    </dgm:pt>
    <dgm:pt modelId="{188FC7D2-11C4-BD4B-AA84-3DB1C8C141F7}" type="pres">
      <dgm:prSet presAssocID="{56521B88-DCB3-5240-AF81-B22B8069E25F}" presName="rect2" presStyleLbl="revTx" presStyleIdx="1" presStyleCnt="9">
        <dgm:presLayoutVars>
          <dgm:bulletEnabled val="1"/>
        </dgm:presLayoutVars>
      </dgm:prSet>
      <dgm:spPr/>
    </dgm:pt>
    <dgm:pt modelId="{620F142C-A2C7-2B47-9D8D-32D21D390F87}" type="pres">
      <dgm:prSet presAssocID="{56521B88-DCB3-5240-AF81-B22B8069E25F}" presName="rect1" presStyleLbl="alignImgPlace1" presStyleIdx="1" presStyleCnt="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1F4565-D483-6842-801C-336DA11D525B}" type="pres">
      <dgm:prSet presAssocID="{5A1FEFF7-D4F2-E74C-B231-1F831E65D815}" presName="sibTrans" presStyleCnt="0"/>
      <dgm:spPr/>
    </dgm:pt>
    <dgm:pt modelId="{FC7820FB-291B-D740-BBE3-A411AC49DC10}" type="pres">
      <dgm:prSet presAssocID="{E33A7844-546E-DC4F-B157-E46978E08B33}" presName="composite" presStyleCnt="0"/>
      <dgm:spPr/>
    </dgm:pt>
    <dgm:pt modelId="{8B0A27CD-C4B1-F74C-BF11-92D95F431DB4}" type="pres">
      <dgm:prSet presAssocID="{E33A7844-546E-DC4F-B157-E46978E08B33}" presName="rect2" presStyleLbl="revTx" presStyleIdx="2" presStyleCnt="9">
        <dgm:presLayoutVars>
          <dgm:bulletEnabled val="1"/>
        </dgm:presLayoutVars>
      </dgm:prSet>
      <dgm:spPr/>
    </dgm:pt>
    <dgm:pt modelId="{50133E53-7CDA-1A40-8B3F-CE2D79DCEA71}" type="pres">
      <dgm:prSet presAssocID="{E33A7844-546E-DC4F-B157-E46978E08B33}" presName="rect1" presStyleLbl="alignImgPlace1" presStyleIdx="2" presStyleCnt="9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75A8D7-D1BD-2842-A7E0-42AA0140E7C2}" type="pres">
      <dgm:prSet presAssocID="{3D1A8379-ADEF-134D-A8A9-53D83B728113}" presName="sibTrans" presStyleCnt="0"/>
      <dgm:spPr/>
    </dgm:pt>
    <dgm:pt modelId="{6DDFF730-352A-3A4D-BCE5-883F9DAC4143}" type="pres">
      <dgm:prSet presAssocID="{07E914E4-AA18-0042-AB80-EFE9F680FDAB}" presName="composite" presStyleCnt="0"/>
      <dgm:spPr/>
    </dgm:pt>
    <dgm:pt modelId="{0CAFCDF6-3A1A-754C-9ED4-880A5FB1D7F9}" type="pres">
      <dgm:prSet presAssocID="{07E914E4-AA18-0042-AB80-EFE9F680FDAB}" presName="rect2" presStyleLbl="revTx" presStyleIdx="3" presStyleCnt="9">
        <dgm:presLayoutVars>
          <dgm:bulletEnabled val="1"/>
        </dgm:presLayoutVars>
      </dgm:prSet>
      <dgm:spPr/>
    </dgm:pt>
    <dgm:pt modelId="{F533DC65-019A-9E49-A6E9-845050BB12C0}" type="pres">
      <dgm:prSet presAssocID="{07E914E4-AA18-0042-AB80-EFE9F680FDAB}" presName="rect1" presStyleLbl="alignImgPlace1" presStyleIdx="3" presStyleCnt="9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7F2C7EE-9045-4043-9651-0D76876D4015}" type="pres">
      <dgm:prSet presAssocID="{9692A52F-B8A9-214B-80E6-782BA0ECB380}" presName="sibTrans" presStyleCnt="0"/>
      <dgm:spPr/>
    </dgm:pt>
    <dgm:pt modelId="{191804CA-AC83-844E-BAB5-64BBF08BE24C}" type="pres">
      <dgm:prSet presAssocID="{63DA349B-BD0D-ED47-B7AF-16BF3CFC2959}" presName="composite" presStyleCnt="0"/>
      <dgm:spPr/>
    </dgm:pt>
    <dgm:pt modelId="{EF885F6F-AF41-7245-8FF1-E3CF4585A5B8}" type="pres">
      <dgm:prSet presAssocID="{63DA349B-BD0D-ED47-B7AF-16BF3CFC2959}" presName="rect2" presStyleLbl="revTx" presStyleIdx="4" presStyleCnt="9">
        <dgm:presLayoutVars>
          <dgm:bulletEnabled val="1"/>
        </dgm:presLayoutVars>
      </dgm:prSet>
      <dgm:spPr/>
    </dgm:pt>
    <dgm:pt modelId="{C11FA449-3BDB-BC45-B27B-4ACDBADDA69A}" type="pres">
      <dgm:prSet presAssocID="{63DA349B-BD0D-ED47-B7AF-16BF3CFC2959}" presName="rect1" presStyleLbl="alignImgPlace1" presStyleIdx="4" presStyleCnt="9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96A658E-5D2A-9A49-A7B6-1D29D50A83EF}" type="pres">
      <dgm:prSet presAssocID="{64BF6034-35D1-8F46-9545-73102A2E51EA}" presName="sibTrans" presStyleCnt="0"/>
      <dgm:spPr/>
    </dgm:pt>
    <dgm:pt modelId="{24F31DD0-EBFA-774B-B7E8-5CA0CCDB7212}" type="pres">
      <dgm:prSet presAssocID="{2C0687D0-3AB8-8344-88DD-B1DDCB3058BA}" presName="composite" presStyleCnt="0"/>
      <dgm:spPr/>
    </dgm:pt>
    <dgm:pt modelId="{D7239183-35E4-5349-9D45-726BBD8DABC7}" type="pres">
      <dgm:prSet presAssocID="{2C0687D0-3AB8-8344-88DD-B1DDCB3058BA}" presName="rect2" presStyleLbl="revTx" presStyleIdx="5" presStyleCnt="9">
        <dgm:presLayoutVars>
          <dgm:bulletEnabled val="1"/>
        </dgm:presLayoutVars>
      </dgm:prSet>
      <dgm:spPr/>
    </dgm:pt>
    <dgm:pt modelId="{9F150950-6FFB-5743-9601-D3F8F1A390CF}" type="pres">
      <dgm:prSet presAssocID="{2C0687D0-3AB8-8344-88DD-B1DDCB3058BA}" presName="rect1" presStyleLbl="alignImgPlace1" presStyleIdx="5" presStyleCnt="9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C5C2727-D9C3-F349-864D-821FF5D6C6FD}" type="pres">
      <dgm:prSet presAssocID="{F05AAE77-D337-9A42-B88C-92548FE01985}" presName="sibTrans" presStyleCnt="0"/>
      <dgm:spPr/>
    </dgm:pt>
    <dgm:pt modelId="{04B30B0A-5A87-4747-BEB1-5A7A06542516}" type="pres">
      <dgm:prSet presAssocID="{AAA81190-B414-814C-8CB6-388A9D45E4A8}" presName="composite" presStyleCnt="0"/>
      <dgm:spPr/>
    </dgm:pt>
    <dgm:pt modelId="{ABA233C5-0365-B04A-A1F2-86656ECCA9D8}" type="pres">
      <dgm:prSet presAssocID="{AAA81190-B414-814C-8CB6-388A9D45E4A8}" presName="rect2" presStyleLbl="revTx" presStyleIdx="6" presStyleCnt="9">
        <dgm:presLayoutVars>
          <dgm:bulletEnabled val="1"/>
        </dgm:presLayoutVars>
      </dgm:prSet>
      <dgm:spPr/>
    </dgm:pt>
    <dgm:pt modelId="{AA118AB3-0BB9-BC46-B50A-1A3B991960F0}" type="pres">
      <dgm:prSet presAssocID="{AAA81190-B414-814C-8CB6-388A9D45E4A8}" presName="rect1" presStyleLbl="alignImgPlace1" presStyleIdx="6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7309BCEB-18A5-284A-AA73-92BC63A3ECE7}" type="pres">
      <dgm:prSet presAssocID="{6A514FE5-8B95-9D47-B8CB-2DA447BB48AA}" presName="sibTrans" presStyleCnt="0"/>
      <dgm:spPr/>
    </dgm:pt>
    <dgm:pt modelId="{2EE409AC-1A6A-7247-90AB-F0E2D2E3750D}" type="pres">
      <dgm:prSet presAssocID="{C707C6CA-94FD-6049-A1AA-F604796E49B4}" presName="composite" presStyleCnt="0"/>
      <dgm:spPr/>
    </dgm:pt>
    <dgm:pt modelId="{C6655221-1C7B-8941-8756-7CB8EFFE516F}" type="pres">
      <dgm:prSet presAssocID="{C707C6CA-94FD-6049-A1AA-F604796E49B4}" presName="rect2" presStyleLbl="revTx" presStyleIdx="7" presStyleCnt="9">
        <dgm:presLayoutVars>
          <dgm:bulletEnabled val="1"/>
        </dgm:presLayoutVars>
      </dgm:prSet>
      <dgm:spPr/>
    </dgm:pt>
    <dgm:pt modelId="{2BF50E71-5955-D645-9AF8-0810BA0FA96D}" type="pres">
      <dgm:prSet presAssocID="{C707C6CA-94FD-6049-A1AA-F604796E49B4}" presName="rect1" presStyleLbl="alignImgPlace1" presStyleIdx="7" presStyleCnt="9"/>
      <dgm:spPr>
        <a:blipFill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ECA12B8E-4420-4D4E-8A98-0A78B0E05357}" type="pres">
      <dgm:prSet presAssocID="{31B889D3-8B70-6643-8E29-3C5DD1993BA8}" presName="sibTrans" presStyleCnt="0"/>
      <dgm:spPr/>
    </dgm:pt>
    <dgm:pt modelId="{FFAA7246-506F-9644-8798-FB6682699443}" type="pres">
      <dgm:prSet presAssocID="{54AF74C5-9068-1346-8D63-11102AB94B6B}" presName="composite" presStyleCnt="0"/>
      <dgm:spPr/>
    </dgm:pt>
    <dgm:pt modelId="{D942A5DF-F9E3-9343-85E3-FBD57E4339CB}" type="pres">
      <dgm:prSet presAssocID="{54AF74C5-9068-1346-8D63-11102AB94B6B}" presName="rect2" presStyleLbl="revTx" presStyleIdx="8" presStyleCnt="9">
        <dgm:presLayoutVars>
          <dgm:bulletEnabled val="1"/>
        </dgm:presLayoutVars>
      </dgm:prSet>
      <dgm:spPr/>
    </dgm:pt>
    <dgm:pt modelId="{830A9425-336D-2A4B-B161-618B4790511F}" type="pres">
      <dgm:prSet presAssocID="{54AF74C5-9068-1346-8D63-11102AB94B6B}" presName="rect1" presStyleLbl="alignImgPlace1" presStyleIdx="8" presStyleCnt="9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59D5C602-ECB6-C54C-A8DE-B758DF98F39E}" srcId="{C0032277-BAA1-C143-BB16-5EFE47502291}" destId="{63DA349B-BD0D-ED47-B7AF-16BF3CFC2959}" srcOrd="4" destOrd="0" parTransId="{9E312E5F-0435-A44E-8A15-586C1769CFFB}" sibTransId="{64BF6034-35D1-8F46-9545-73102A2E51EA}"/>
    <dgm:cxn modelId="{C32A3E05-BBC7-9E46-A476-A4BB54C10DA9}" type="presOf" srcId="{AAA81190-B414-814C-8CB6-388A9D45E4A8}" destId="{ABA233C5-0365-B04A-A1F2-86656ECCA9D8}" srcOrd="0" destOrd="0" presId="urn:microsoft.com/office/officeart/2008/layout/PictureGrid"/>
    <dgm:cxn modelId="{4655C00C-5D85-D843-B710-025903A6197D}" type="presOf" srcId="{07E914E4-AA18-0042-AB80-EFE9F680FDAB}" destId="{0CAFCDF6-3A1A-754C-9ED4-880A5FB1D7F9}" srcOrd="0" destOrd="0" presId="urn:microsoft.com/office/officeart/2008/layout/PictureGrid"/>
    <dgm:cxn modelId="{D8C8A419-98EB-4F4F-8984-5DA57E930A3B}" type="presOf" srcId="{C0032277-BAA1-C143-BB16-5EFE47502291}" destId="{099E35C5-D86A-4F4B-820A-233277516E54}" srcOrd="0" destOrd="0" presId="urn:microsoft.com/office/officeart/2008/layout/PictureGrid"/>
    <dgm:cxn modelId="{295B2021-2A76-DC47-A083-C5F885D3CE75}" srcId="{C0032277-BAA1-C143-BB16-5EFE47502291}" destId="{07E914E4-AA18-0042-AB80-EFE9F680FDAB}" srcOrd="3" destOrd="0" parTransId="{617EBDFC-199D-4A44-A51F-EF906915454F}" sibTransId="{9692A52F-B8A9-214B-80E6-782BA0ECB380}"/>
    <dgm:cxn modelId="{570FF639-2FE9-3F4A-B9FA-FAA604017CC7}" srcId="{C0032277-BAA1-C143-BB16-5EFE47502291}" destId="{56521B88-DCB3-5240-AF81-B22B8069E25F}" srcOrd="1" destOrd="0" parTransId="{A2D11E8D-C400-5341-9182-FEB620775F09}" sibTransId="{5A1FEFF7-D4F2-E74C-B231-1F831E65D815}"/>
    <dgm:cxn modelId="{3BD6614C-8517-0148-88AE-89EB3A01F002}" srcId="{C0032277-BAA1-C143-BB16-5EFE47502291}" destId="{54AF74C5-9068-1346-8D63-11102AB94B6B}" srcOrd="8" destOrd="0" parTransId="{CBA6F7A1-86EE-BB4A-BED7-9665D7BF4A52}" sibTransId="{AFB610D7-7D7E-3146-AD9E-67CF93B69EDC}"/>
    <dgm:cxn modelId="{CC9ADA4D-05CC-6845-8670-D19CBCB21065}" srcId="{C0032277-BAA1-C143-BB16-5EFE47502291}" destId="{E33A7844-546E-DC4F-B157-E46978E08B33}" srcOrd="2" destOrd="0" parTransId="{047BC66F-DAE1-C842-880A-728E49315343}" sibTransId="{3D1A8379-ADEF-134D-A8A9-53D83B728113}"/>
    <dgm:cxn modelId="{E5EA6A5D-C0DC-714B-8AD2-94C196C63FA8}" srcId="{C0032277-BAA1-C143-BB16-5EFE47502291}" destId="{AAA81190-B414-814C-8CB6-388A9D45E4A8}" srcOrd="6" destOrd="0" parTransId="{78153D77-DAD5-3C40-A165-F641D25B7260}" sibTransId="{6A514FE5-8B95-9D47-B8CB-2DA447BB48AA}"/>
    <dgm:cxn modelId="{CD6D1070-6BF1-AC49-A979-87CDE5604AC7}" type="presOf" srcId="{56521B88-DCB3-5240-AF81-B22B8069E25F}" destId="{188FC7D2-11C4-BD4B-AA84-3DB1C8C141F7}" srcOrd="0" destOrd="0" presId="urn:microsoft.com/office/officeart/2008/layout/PictureGrid"/>
    <dgm:cxn modelId="{2C00AF76-5FBF-134E-9A96-B0BF8EFF123C}" srcId="{C0032277-BAA1-C143-BB16-5EFE47502291}" destId="{2C0687D0-3AB8-8344-88DD-B1DDCB3058BA}" srcOrd="5" destOrd="0" parTransId="{4B37A4CC-2DCD-874F-93FB-9D47AFF487D4}" sibTransId="{F05AAE77-D337-9A42-B88C-92548FE01985}"/>
    <dgm:cxn modelId="{8B6F5D83-F2BB-D14E-ACA7-438E6A6053DF}" srcId="{C0032277-BAA1-C143-BB16-5EFE47502291}" destId="{FA144D6E-7D39-404A-AD28-40619314362B}" srcOrd="0" destOrd="0" parTransId="{1AE6288E-8DF0-3F46-B1AA-2DC9EBB53FF8}" sibTransId="{0587E80A-5D72-DE48-BC74-54884DAED1D6}"/>
    <dgm:cxn modelId="{3772E4A2-7A2B-6C4B-A226-C5D3E3F9A4D3}" srcId="{C0032277-BAA1-C143-BB16-5EFE47502291}" destId="{C707C6CA-94FD-6049-A1AA-F604796E49B4}" srcOrd="7" destOrd="0" parTransId="{9E6934D8-0B15-4249-82B1-E8859243A72F}" sibTransId="{31B889D3-8B70-6643-8E29-3C5DD1993BA8}"/>
    <dgm:cxn modelId="{1AC221BC-1D06-0C4E-928C-D269FB8B20AA}" type="presOf" srcId="{FA144D6E-7D39-404A-AD28-40619314362B}" destId="{31C3F80C-33D9-6E41-84BE-50373CD82379}" srcOrd="0" destOrd="0" presId="urn:microsoft.com/office/officeart/2008/layout/PictureGrid"/>
    <dgm:cxn modelId="{2D2EA0D1-88DC-FD49-990E-EC118166981D}" type="presOf" srcId="{2C0687D0-3AB8-8344-88DD-B1DDCB3058BA}" destId="{D7239183-35E4-5349-9D45-726BBD8DABC7}" srcOrd="0" destOrd="0" presId="urn:microsoft.com/office/officeart/2008/layout/PictureGrid"/>
    <dgm:cxn modelId="{4C8497DD-99FD-BD49-BBEC-57939E078BD5}" type="presOf" srcId="{54AF74C5-9068-1346-8D63-11102AB94B6B}" destId="{D942A5DF-F9E3-9343-85E3-FBD57E4339CB}" srcOrd="0" destOrd="0" presId="urn:microsoft.com/office/officeart/2008/layout/PictureGrid"/>
    <dgm:cxn modelId="{E3EF4CEC-D88A-5C4B-A0A4-B3EAC224310D}" type="presOf" srcId="{63DA349B-BD0D-ED47-B7AF-16BF3CFC2959}" destId="{EF885F6F-AF41-7245-8FF1-E3CF4585A5B8}" srcOrd="0" destOrd="0" presId="urn:microsoft.com/office/officeart/2008/layout/PictureGrid"/>
    <dgm:cxn modelId="{81256FEF-A735-CB4C-BFFB-D5CA56C53D10}" type="presOf" srcId="{C707C6CA-94FD-6049-A1AA-F604796E49B4}" destId="{C6655221-1C7B-8941-8756-7CB8EFFE516F}" srcOrd="0" destOrd="0" presId="urn:microsoft.com/office/officeart/2008/layout/PictureGrid"/>
    <dgm:cxn modelId="{F69AA7FD-AAB8-AE4A-901C-1C8D6E2C13F6}" type="presOf" srcId="{E33A7844-546E-DC4F-B157-E46978E08B33}" destId="{8B0A27CD-C4B1-F74C-BF11-92D95F431DB4}" srcOrd="0" destOrd="0" presId="urn:microsoft.com/office/officeart/2008/layout/PictureGrid"/>
    <dgm:cxn modelId="{9CC533B7-00E6-F247-A927-E142E568B37C}" type="presParOf" srcId="{099E35C5-D86A-4F4B-820A-233277516E54}" destId="{2CC69337-CE2A-BD4D-B57D-F48DC5D341ED}" srcOrd="0" destOrd="0" presId="urn:microsoft.com/office/officeart/2008/layout/PictureGrid"/>
    <dgm:cxn modelId="{D8F93522-0D8D-894D-8A48-5072A7C1B090}" type="presParOf" srcId="{2CC69337-CE2A-BD4D-B57D-F48DC5D341ED}" destId="{31C3F80C-33D9-6E41-84BE-50373CD82379}" srcOrd="0" destOrd="0" presId="urn:microsoft.com/office/officeart/2008/layout/PictureGrid"/>
    <dgm:cxn modelId="{C6DFF8FD-77DF-694B-BDDD-324A796553B4}" type="presParOf" srcId="{2CC69337-CE2A-BD4D-B57D-F48DC5D341ED}" destId="{990C8552-A85F-DD48-B860-50192B7340AC}" srcOrd="1" destOrd="0" presId="urn:microsoft.com/office/officeart/2008/layout/PictureGrid"/>
    <dgm:cxn modelId="{ABF94A94-CC8B-8040-A1B4-B1CC68586CA0}" type="presParOf" srcId="{099E35C5-D86A-4F4B-820A-233277516E54}" destId="{8A870237-7881-1340-88F5-A2F007E0BB71}" srcOrd="1" destOrd="0" presId="urn:microsoft.com/office/officeart/2008/layout/PictureGrid"/>
    <dgm:cxn modelId="{528F9DE8-41BF-1141-AF05-EAE4D90B64D7}" type="presParOf" srcId="{099E35C5-D86A-4F4B-820A-233277516E54}" destId="{1ADDDBF6-7F98-7740-BE91-DCD33AE8BF9A}" srcOrd="2" destOrd="0" presId="urn:microsoft.com/office/officeart/2008/layout/PictureGrid"/>
    <dgm:cxn modelId="{A5827982-CE30-5F4F-96AC-A43B7C740133}" type="presParOf" srcId="{1ADDDBF6-7F98-7740-BE91-DCD33AE8BF9A}" destId="{188FC7D2-11C4-BD4B-AA84-3DB1C8C141F7}" srcOrd="0" destOrd="0" presId="urn:microsoft.com/office/officeart/2008/layout/PictureGrid"/>
    <dgm:cxn modelId="{A4C19E8C-0BD6-884E-BEA6-F0C77C63152D}" type="presParOf" srcId="{1ADDDBF6-7F98-7740-BE91-DCD33AE8BF9A}" destId="{620F142C-A2C7-2B47-9D8D-32D21D390F87}" srcOrd="1" destOrd="0" presId="urn:microsoft.com/office/officeart/2008/layout/PictureGrid"/>
    <dgm:cxn modelId="{A8BC0DE4-FAEF-3C40-ACCC-F3FABE97C348}" type="presParOf" srcId="{099E35C5-D86A-4F4B-820A-233277516E54}" destId="{D01F4565-D483-6842-801C-336DA11D525B}" srcOrd="3" destOrd="0" presId="urn:microsoft.com/office/officeart/2008/layout/PictureGrid"/>
    <dgm:cxn modelId="{3D0AA7E1-AEAE-4343-8545-C82F039D5525}" type="presParOf" srcId="{099E35C5-D86A-4F4B-820A-233277516E54}" destId="{FC7820FB-291B-D740-BBE3-A411AC49DC10}" srcOrd="4" destOrd="0" presId="urn:microsoft.com/office/officeart/2008/layout/PictureGrid"/>
    <dgm:cxn modelId="{8F185CF8-4A12-3C41-AEB3-37DCD6CFD878}" type="presParOf" srcId="{FC7820FB-291B-D740-BBE3-A411AC49DC10}" destId="{8B0A27CD-C4B1-F74C-BF11-92D95F431DB4}" srcOrd="0" destOrd="0" presId="urn:microsoft.com/office/officeart/2008/layout/PictureGrid"/>
    <dgm:cxn modelId="{CA288CBC-7BC3-3247-AB83-CF2F8EBA0F8E}" type="presParOf" srcId="{FC7820FB-291B-D740-BBE3-A411AC49DC10}" destId="{50133E53-7CDA-1A40-8B3F-CE2D79DCEA71}" srcOrd="1" destOrd="0" presId="urn:microsoft.com/office/officeart/2008/layout/PictureGrid"/>
    <dgm:cxn modelId="{7AFD6EDD-7F81-0443-94E4-2E23047B2FAE}" type="presParOf" srcId="{099E35C5-D86A-4F4B-820A-233277516E54}" destId="{6575A8D7-D1BD-2842-A7E0-42AA0140E7C2}" srcOrd="5" destOrd="0" presId="urn:microsoft.com/office/officeart/2008/layout/PictureGrid"/>
    <dgm:cxn modelId="{FC5FB5B5-A6AC-5349-8DDF-3EE96B7981E7}" type="presParOf" srcId="{099E35C5-D86A-4F4B-820A-233277516E54}" destId="{6DDFF730-352A-3A4D-BCE5-883F9DAC4143}" srcOrd="6" destOrd="0" presId="urn:microsoft.com/office/officeart/2008/layout/PictureGrid"/>
    <dgm:cxn modelId="{926E8629-05FE-B741-8507-7CF0A3BF92AE}" type="presParOf" srcId="{6DDFF730-352A-3A4D-BCE5-883F9DAC4143}" destId="{0CAFCDF6-3A1A-754C-9ED4-880A5FB1D7F9}" srcOrd="0" destOrd="0" presId="urn:microsoft.com/office/officeart/2008/layout/PictureGrid"/>
    <dgm:cxn modelId="{184DF4F2-AC95-464A-93BD-FF4E249233B5}" type="presParOf" srcId="{6DDFF730-352A-3A4D-BCE5-883F9DAC4143}" destId="{F533DC65-019A-9E49-A6E9-845050BB12C0}" srcOrd="1" destOrd="0" presId="urn:microsoft.com/office/officeart/2008/layout/PictureGrid"/>
    <dgm:cxn modelId="{5CDA9066-99AE-F243-903B-226A59FAED7C}" type="presParOf" srcId="{099E35C5-D86A-4F4B-820A-233277516E54}" destId="{F7F2C7EE-9045-4043-9651-0D76876D4015}" srcOrd="7" destOrd="0" presId="urn:microsoft.com/office/officeart/2008/layout/PictureGrid"/>
    <dgm:cxn modelId="{B1683B65-DB37-D243-864E-05D72711301D}" type="presParOf" srcId="{099E35C5-D86A-4F4B-820A-233277516E54}" destId="{191804CA-AC83-844E-BAB5-64BBF08BE24C}" srcOrd="8" destOrd="0" presId="urn:microsoft.com/office/officeart/2008/layout/PictureGrid"/>
    <dgm:cxn modelId="{FEBA23A2-2F16-DE47-9AAA-9EDDE3F11678}" type="presParOf" srcId="{191804CA-AC83-844E-BAB5-64BBF08BE24C}" destId="{EF885F6F-AF41-7245-8FF1-E3CF4585A5B8}" srcOrd="0" destOrd="0" presId="urn:microsoft.com/office/officeart/2008/layout/PictureGrid"/>
    <dgm:cxn modelId="{CC1F667F-31A2-1E45-90FC-DC9E4EE8DE8A}" type="presParOf" srcId="{191804CA-AC83-844E-BAB5-64BBF08BE24C}" destId="{C11FA449-3BDB-BC45-B27B-4ACDBADDA69A}" srcOrd="1" destOrd="0" presId="urn:microsoft.com/office/officeart/2008/layout/PictureGrid"/>
    <dgm:cxn modelId="{8E956A1F-C16D-5D44-B481-04AC8D88E0AE}" type="presParOf" srcId="{099E35C5-D86A-4F4B-820A-233277516E54}" destId="{D96A658E-5D2A-9A49-A7B6-1D29D50A83EF}" srcOrd="9" destOrd="0" presId="urn:microsoft.com/office/officeart/2008/layout/PictureGrid"/>
    <dgm:cxn modelId="{FDC55D70-1AE7-EB4B-B46D-04BB84B971BB}" type="presParOf" srcId="{099E35C5-D86A-4F4B-820A-233277516E54}" destId="{24F31DD0-EBFA-774B-B7E8-5CA0CCDB7212}" srcOrd="10" destOrd="0" presId="urn:microsoft.com/office/officeart/2008/layout/PictureGrid"/>
    <dgm:cxn modelId="{2C2FB756-A022-774D-A803-8E25B0F6A54A}" type="presParOf" srcId="{24F31DD0-EBFA-774B-B7E8-5CA0CCDB7212}" destId="{D7239183-35E4-5349-9D45-726BBD8DABC7}" srcOrd="0" destOrd="0" presId="urn:microsoft.com/office/officeart/2008/layout/PictureGrid"/>
    <dgm:cxn modelId="{5FA72BDA-E233-3646-81FB-A21368ADD4CF}" type="presParOf" srcId="{24F31DD0-EBFA-774B-B7E8-5CA0CCDB7212}" destId="{9F150950-6FFB-5743-9601-D3F8F1A390CF}" srcOrd="1" destOrd="0" presId="urn:microsoft.com/office/officeart/2008/layout/PictureGrid"/>
    <dgm:cxn modelId="{D2F32B10-DE52-2445-A2C0-3E403EFB3973}" type="presParOf" srcId="{099E35C5-D86A-4F4B-820A-233277516E54}" destId="{1C5C2727-D9C3-F349-864D-821FF5D6C6FD}" srcOrd="11" destOrd="0" presId="urn:microsoft.com/office/officeart/2008/layout/PictureGrid"/>
    <dgm:cxn modelId="{06582EBA-28D7-9340-8629-DF64CEAFB09F}" type="presParOf" srcId="{099E35C5-D86A-4F4B-820A-233277516E54}" destId="{04B30B0A-5A87-4747-BEB1-5A7A06542516}" srcOrd="12" destOrd="0" presId="urn:microsoft.com/office/officeart/2008/layout/PictureGrid"/>
    <dgm:cxn modelId="{15B5F2B2-AF7D-A244-AFCC-0D848D64F81E}" type="presParOf" srcId="{04B30B0A-5A87-4747-BEB1-5A7A06542516}" destId="{ABA233C5-0365-B04A-A1F2-86656ECCA9D8}" srcOrd="0" destOrd="0" presId="urn:microsoft.com/office/officeart/2008/layout/PictureGrid"/>
    <dgm:cxn modelId="{F00890FA-8F95-AD46-BB26-7E29EBA01AF5}" type="presParOf" srcId="{04B30B0A-5A87-4747-BEB1-5A7A06542516}" destId="{AA118AB3-0BB9-BC46-B50A-1A3B991960F0}" srcOrd="1" destOrd="0" presId="urn:microsoft.com/office/officeart/2008/layout/PictureGrid"/>
    <dgm:cxn modelId="{38A87F83-DF39-5D42-84AC-B254B9ABF2C2}" type="presParOf" srcId="{099E35C5-D86A-4F4B-820A-233277516E54}" destId="{7309BCEB-18A5-284A-AA73-92BC63A3ECE7}" srcOrd="13" destOrd="0" presId="urn:microsoft.com/office/officeart/2008/layout/PictureGrid"/>
    <dgm:cxn modelId="{8E1B7053-DB71-AC41-818C-142DAE039783}" type="presParOf" srcId="{099E35C5-D86A-4F4B-820A-233277516E54}" destId="{2EE409AC-1A6A-7247-90AB-F0E2D2E3750D}" srcOrd="14" destOrd="0" presId="urn:microsoft.com/office/officeart/2008/layout/PictureGrid"/>
    <dgm:cxn modelId="{F8863618-BD16-7149-A49E-E48846D5251D}" type="presParOf" srcId="{2EE409AC-1A6A-7247-90AB-F0E2D2E3750D}" destId="{C6655221-1C7B-8941-8756-7CB8EFFE516F}" srcOrd="0" destOrd="0" presId="urn:microsoft.com/office/officeart/2008/layout/PictureGrid"/>
    <dgm:cxn modelId="{ABB10405-88AC-CF4C-8865-445E597963FF}" type="presParOf" srcId="{2EE409AC-1A6A-7247-90AB-F0E2D2E3750D}" destId="{2BF50E71-5955-D645-9AF8-0810BA0FA96D}" srcOrd="1" destOrd="0" presId="urn:microsoft.com/office/officeart/2008/layout/PictureGrid"/>
    <dgm:cxn modelId="{47E244AA-AB61-3D48-A65A-A88A831C5BDF}" type="presParOf" srcId="{099E35C5-D86A-4F4B-820A-233277516E54}" destId="{ECA12B8E-4420-4D4E-8A98-0A78B0E05357}" srcOrd="15" destOrd="0" presId="urn:microsoft.com/office/officeart/2008/layout/PictureGrid"/>
    <dgm:cxn modelId="{334A0F2E-468D-BB44-BDA6-4097F4780922}" type="presParOf" srcId="{099E35C5-D86A-4F4B-820A-233277516E54}" destId="{FFAA7246-506F-9644-8798-FB6682699443}" srcOrd="16" destOrd="0" presId="urn:microsoft.com/office/officeart/2008/layout/PictureGrid"/>
    <dgm:cxn modelId="{FA1276CA-0F0A-8F4C-9CBC-8B847D7C41F0}" type="presParOf" srcId="{FFAA7246-506F-9644-8798-FB6682699443}" destId="{D942A5DF-F9E3-9343-85E3-FBD57E4339CB}" srcOrd="0" destOrd="0" presId="urn:microsoft.com/office/officeart/2008/layout/PictureGrid"/>
    <dgm:cxn modelId="{689A9D82-67A5-6E40-83AA-C2463CE40077}" type="presParOf" srcId="{FFAA7246-506F-9644-8798-FB6682699443}" destId="{830A9425-336D-2A4B-B161-618B4790511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FDED3-7600-A240-9933-A24D049539E8}">
      <dsp:nvSpPr>
        <dsp:cNvPr id="0" name=""/>
        <dsp:cNvSpPr/>
      </dsp:nvSpPr>
      <dsp:spPr>
        <a:xfrm>
          <a:off x="2209870" y="1713513"/>
          <a:ext cx="1104935" cy="110493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HelveticaNeueLT Com 45 Lt" panose="020B0403020202020204" pitchFamily="34" charset="77"/>
            </a:rPr>
            <a:t>luminosity directly from models</a:t>
          </a:r>
        </a:p>
      </dsp:txBody>
      <dsp:txXfrm>
        <a:off x="2263808" y="1767451"/>
        <a:ext cx="997059" cy="997059"/>
      </dsp:txXfrm>
    </dsp:sp>
    <dsp:sp modelId="{5AD7AE15-356E-844A-915E-CC75A989509F}">
      <dsp:nvSpPr>
        <dsp:cNvPr id="0" name=""/>
        <dsp:cNvSpPr/>
      </dsp:nvSpPr>
      <dsp:spPr>
        <a:xfrm rot="16200000">
          <a:off x="2410425" y="1361599"/>
          <a:ext cx="7038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38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6F0FF-DA12-4C41-A2AD-EC838FCD7EAF}">
      <dsp:nvSpPr>
        <dsp:cNvPr id="0" name=""/>
        <dsp:cNvSpPr/>
      </dsp:nvSpPr>
      <dsp:spPr>
        <a:xfrm>
          <a:off x="2103398" y="126900"/>
          <a:ext cx="1317879" cy="88278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elveticaNeueLT Com 45 Lt" panose="020B0403020202020204" pitchFamily="34" charset="77"/>
            </a:rPr>
            <a:t>simple physics</a:t>
          </a:r>
        </a:p>
      </dsp:txBody>
      <dsp:txXfrm>
        <a:off x="2146492" y="169994"/>
        <a:ext cx="1231691" cy="796598"/>
      </dsp:txXfrm>
    </dsp:sp>
    <dsp:sp modelId="{4D9E6733-2477-3F4C-86FB-D33A3E9CB71F}">
      <dsp:nvSpPr>
        <dsp:cNvPr id="0" name=""/>
        <dsp:cNvSpPr/>
      </dsp:nvSpPr>
      <dsp:spPr>
        <a:xfrm rot="1800000">
          <a:off x="3294785" y="2659666"/>
          <a:ext cx="298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8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8789A-EA46-7549-AA7B-9C105CE3C156}">
      <dsp:nvSpPr>
        <dsp:cNvPr id="0" name=""/>
        <dsp:cNvSpPr/>
      </dsp:nvSpPr>
      <dsp:spPr>
        <a:xfrm>
          <a:off x="3573639" y="2673431"/>
          <a:ext cx="1317879" cy="88278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HelveticaNeueLT Com 45 Lt" panose="020B0403020202020204" pitchFamily="34" charset="77"/>
            </a:rPr>
            <a:t>physics based</a:t>
          </a:r>
        </a:p>
      </dsp:txBody>
      <dsp:txXfrm>
        <a:off x="3616733" y="2716525"/>
        <a:ext cx="1231691" cy="796598"/>
      </dsp:txXfrm>
    </dsp:sp>
    <dsp:sp modelId="{D314D212-8552-8B41-B747-B13C9843313D}">
      <dsp:nvSpPr>
        <dsp:cNvPr id="0" name=""/>
        <dsp:cNvSpPr/>
      </dsp:nvSpPr>
      <dsp:spPr>
        <a:xfrm rot="9000000">
          <a:off x="1931017" y="2659666"/>
          <a:ext cx="298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8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955AC-5B47-0944-B04A-D7433E322C26}">
      <dsp:nvSpPr>
        <dsp:cNvPr id="0" name=""/>
        <dsp:cNvSpPr/>
      </dsp:nvSpPr>
      <dsp:spPr>
        <a:xfrm>
          <a:off x="633158" y="2673431"/>
          <a:ext cx="1317879" cy="88278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NeueLT Com 45 Lt" panose="020B0403020202020204" pitchFamily="34" charset="77"/>
            </a:rPr>
            <a:t>one-step measurement</a:t>
          </a:r>
        </a:p>
      </dsp:txBody>
      <dsp:txXfrm>
        <a:off x="676252" y="2716525"/>
        <a:ext cx="1231691" cy="796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3F80C-33D9-6E41-84BE-50373CD82379}">
      <dsp:nvSpPr>
        <dsp:cNvPr id="0" name=""/>
        <dsp:cNvSpPr/>
      </dsp:nvSpPr>
      <dsp:spPr>
        <a:xfrm>
          <a:off x="1493630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47463"/>
        <a:ext cx="1418926" cy="212839"/>
      </dsp:txXfrm>
    </dsp:sp>
    <dsp:sp modelId="{990C8552-A85F-DD48-B860-50192B7340AC}">
      <dsp:nvSpPr>
        <dsp:cNvPr id="0" name=""/>
        <dsp:cNvSpPr/>
      </dsp:nvSpPr>
      <dsp:spPr>
        <a:xfrm>
          <a:off x="1493630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FC7D2-11C4-BD4B-AA84-3DB1C8C141F7}">
      <dsp:nvSpPr>
        <dsp:cNvPr id="0" name=""/>
        <dsp:cNvSpPr/>
      </dsp:nvSpPr>
      <dsp:spPr>
        <a:xfrm>
          <a:off x="3062549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47463"/>
        <a:ext cx="1418926" cy="212839"/>
      </dsp:txXfrm>
    </dsp:sp>
    <dsp:sp modelId="{620F142C-A2C7-2B47-9D8D-32D21D390F87}">
      <dsp:nvSpPr>
        <dsp:cNvPr id="0" name=""/>
        <dsp:cNvSpPr/>
      </dsp:nvSpPr>
      <dsp:spPr>
        <a:xfrm>
          <a:off x="3062549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A27CD-C4B1-F74C-BF11-92D95F431DB4}">
      <dsp:nvSpPr>
        <dsp:cNvPr id="0" name=""/>
        <dsp:cNvSpPr/>
      </dsp:nvSpPr>
      <dsp:spPr>
        <a:xfrm>
          <a:off x="4631468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47463"/>
        <a:ext cx="1418926" cy="212839"/>
      </dsp:txXfrm>
    </dsp:sp>
    <dsp:sp modelId="{50133E53-7CDA-1A40-8B3F-CE2D79DCEA71}">
      <dsp:nvSpPr>
        <dsp:cNvPr id="0" name=""/>
        <dsp:cNvSpPr/>
      </dsp:nvSpPr>
      <dsp:spPr>
        <a:xfrm>
          <a:off x="4631468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FCDF6-3A1A-754C-9ED4-880A5FB1D7F9}">
      <dsp:nvSpPr>
        <dsp:cNvPr id="0" name=""/>
        <dsp:cNvSpPr/>
      </dsp:nvSpPr>
      <dsp:spPr>
        <a:xfrm>
          <a:off x="1493630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1863306"/>
        <a:ext cx="1418926" cy="212839"/>
      </dsp:txXfrm>
    </dsp:sp>
    <dsp:sp modelId="{F533DC65-019A-9E49-A6E9-845050BB12C0}">
      <dsp:nvSpPr>
        <dsp:cNvPr id="0" name=""/>
        <dsp:cNvSpPr/>
      </dsp:nvSpPr>
      <dsp:spPr>
        <a:xfrm>
          <a:off x="1493630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85F6F-AF41-7245-8FF1-E3CF4585A5B8}">
      <dsp:nvSpPr>
        <dsp:cNvPr id="0" name=""/>
        <dsp:cNvSpPr/>
      </dsp:nvSpPr>
      <dsp:spPr>
        <a:xfrm>
          <a:off x="3062549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1863306"/>
        <a:ext cx="1418926" cy="212839"/>
      </dsp:txXfrm>
    </dsp:sp>
    <dsp:sp modelId="{C11FA449-3BDB-BC45-B27B-4ACDBADDA69A}">
      <dsp:nvSpPr>
        <dsp:cNvPr id="0" name=""/>
        <dsp:cNvSpPr/>
      </dsp:nvSpPr>
      <dsp:spPr>
        <a:xfrm>
          <a:off x="3062549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9183-35E4-5349-9D45-726BBD8DABC7}">
      <dsp:nvSpPr>
        <dsp:cNvPr id="0" name=""/>
        <dsp:cNvSpPr/>
      </dsp:nvSpPr>
      <dsp:spPr>
        <a:xfrm>
          <a:off x="4631468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631468" y="1863306"/>
        <a:ext cx="1418926" cy="212839"/>
      </dsp:txXfrm>
    </dsp:sp>
    <dsp:sp modelId="{9F150950-6FFB-5743-9601-D3F8F1A390CF}">
      <dsp:nvSpPr>
        <dsp:cNvPr id="0" name=""/>
        <dsp:cNvSpPr/>
      </dsp:nvSpPr>
      <dsp:spPr>
        <a:xfrm>
          <a:off x="4631468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233C5-0365-B04A-A1F2-86656ECCA9D8}">
      <dsp:nvSpPr>
        <dsp:cNvPr id="0" name=""/>
        <dsp:cNvSpPr/>
      </dsp:nvSpPr>
      <dsp:spPr>
        <a:xfrm>
          <a:off x="1493630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3679150"/>
        <a:ext cx="1418926" cy="212839"/>
      </dsp:txXfrm>
    </dsp:sp>
    <dsp:sp modelId="{AA118AB3-0BB9-BC46-B50A-1A3B991960F0}">
      <dsp:nvSpPr>
        <dsp:cNvPr id="0" name=""/>
        <dsp:cNvSpPr/>
      </dsp:nvSpPr>
      <dsp:spPr>
        <a:xfrm>
          <a:off x="1493630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55221-1C7B-8941-8756-7CB8EFFE516F}">
      <dsp:nvSpPr>
        <dsp:cNvPr id="0" name=""/>
        <dsp:cNvSpPr/>
      </dsp:nvSpPr>
      <dsp:spPr>
        <a:xfrm>
          <a:off x="3062549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3679150"/>
        <a:ext cx="1418926" cy="212839"/>
      </dsp:txXfrm>
    </dsp:sp>
    <dsp:sp modelId="{2BF50E71-5955-D645-9AF8-0810BA0FA96D}">
      <dsp:nvSpPr>
        <dsp:cNvPr id="0" name=""/>
        <dsp:cNvSpPr/>
      </dsp:nvSpPr>
      <dsp:spPr>
        <a:xfrm>
          <a:off x="3062549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2A5DF-F9E3-9343-85E3-FBD57E4339CB}">
      <dsp:nvSpPr>
        <dsp:cNvPr id="0" name=""/>
        <dsp:cNvSpPr/>
      </dsp:nvSpPr>
      <dsp:spPr>
        <a:xfrm>
          <a:off x="4631468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3679150"/>
        <a:ext cx="1418926" cy="212839"/>
      </dsp:txXfrm>
    </dsp:sp>
    <dsp:sp modelId="{830A9425-336D-2A4B-B161-618B4790511F}">
      <dsp:nvSpPr>
        <dsp:cNvPr id="0" name=""/>
        <dsp:cNvSpPr/>
      </dsp:nvSpPr>
      <dsp:spPr>
        <a:xfrm>
          <a:off x="4631468" y="3934175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71A-69E6-3442-8B6D-284306E86B63}" type="datetimeFigureOut">
              <a:rPr lang="en-US" smtClean="0"/>
              <a:t>11/4/21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4794D-CA7C-AC47-A404-0DA93E4AB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118B-F0BF-D943-91FB-6E6D455D307C}" type="datetimeFigureOut">
              <a:rPr lang="en-US" smtClean="0"/>
              <a:t>11/4/21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DACC-2919-F544-A6D6-9833F017E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7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85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3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0235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8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SN 2003hn – IIP; SN 2001el - 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79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3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7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7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1012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99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97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73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3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55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4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1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65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2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45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72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2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2628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894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3 November 2021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rgbClr val="000000"/>
                </a:solidFill>
              </a:rPr>
              <a:t>adH0cc status</a:t>
            </a:r>
          </a:p>
        </p:txBody>
      </p:sp>
    </p:spTree>
    <p:extLst>
      <p:ext uri="{BB962C8B-B14F-4D97-AF65-F5344CB8AC3E}">
        <p14:creationId xmlns:p14="http://schemas.microsoft.com/office/powerpoint/2010/main" val="1667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00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rgbClr val="000000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79476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 November 2021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adH0cc status</a:t>
            </a:r>
          </a:p>
        </p:txBody>
      </p:sp>
    </p:spTree>
    <p:extLst>
      <p:ext uri="{BB962C8B-B14F-4D97-AF65-F5344CB8AC3E}">
        <p14:creationId xmlns:p14="http://schemas.microsoft.com/office/powerpoint/2010/main" val="266154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chemeClr val="bg1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9.tif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1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54.gif"/><Relationship Id="rId5" Type="http://schemas.openxmlformats.org/officeDocument/2006/relationships/image" Target="../media/image53.jpeg"/><Relationship Id="rId10" Type="http://schemas.microsoft.com/office/2007/relationships/diagramDrawing" Target="../diagrams/drawing1.xml"/><Relationship Id="rId4" Type="http://schemas.openxmlformats.org/officeDocument/2006/relationships/image" Target="../media/image52.jpe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7.emf"/><Relationship Id="rId7" Type="http://schemas.openxmlformats.org/officeDocument/2006/relationships/image" Target="../media/image98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tiff"/><Relationship Id="rId3" Type="http://schemas.openxmlformats.org/officeDocument/2006/relationships/image" Target="../media/image11.png"/><Relationship Id="rId21" Type="http://schemas.openxmlformats.org/officeDocument/2006/relationships/image" Target="../media/image3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24" Type="http://schemas.openxmlformats.org/officeDocument/2006/relationships/image" Target="../media/image9.tif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4.tiff"/><Relationship Id="rId10" Type="http://schemas.openxmlformats.org/officeDocument/2006/relationships/image" Target="../media/image18.jpg"/><Relationship Id="rId19" Type="http://schemas.openxmlformats.org/officeDocument/2006/relationships/image" Target="../media/image28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A69B90-49F1-A443-960A-8E2EEB80B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adH0cc</a:t>
            </a:r>
            <a:br>
              <a:rPr lang="en-GB" dirty="0"/>
            </a:br>
            <a:r>
              <a:rPr lang="en-GB" dirty="0"/>
              <a:t>Local H</a:t>
            </a:r>
            <a:r>
              <a:rPr lang="en-GB" baseline="-25000" dirty="0"/>
              <a:t>0</a:t>
            </a:r>
            <a:r>
              <a:rPr lang="en-GB" dirty="0"/>
              <a:t> in one step</a:t>
            </a:r>
            <a:endParaRPr lang="en-GB" baseline="-25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F9DAC7-6AE2-7E46-AB8E-11305D9E8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Status report</a:t>
            </a:r>
          </a:p>
          <a:p>
            <a:r>
              <a:rPr lang="en-GB" dirty="0"/>
              <a:t>Bruno Leibundgut </a:t>
            </a:r>
          </a:p>
          <a:p>
            <a:r>
              <a:rPr lang="en-GB" dirty="0"/>
              <a:t>on behalf of the adH0cc Team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C0A314-C22A-1B46-9122-A3BA7827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46" y="148624"/>
            <a:ext cx="2699608" cy="26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10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01365A-F159-2045-B5B6-A06025C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46D27-50D6-FC40-93BA-688617878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 descr="A group of people sitting at a table under a tent&#10;&#10;Description automatically generated with medium confidence">
            <a:extLst>
              <a:ext uri="{FF2B5EF4-FFF2-40B4-BE49-F238E27FC236}">
                <a16:creationId xmlns:a16="http://schemas.microsoft.com/office/drawing/2014/main" id="{C09F89A4-4FF8-4447-B96D-F186DF04C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Shape 161">
            <a:extLst>
              <a:ext uri="{FF2B5EF4-FFF2-40B4-BE49-F238E27FC236}">
                <a16:creationId xmlns:a16="http://schemas.microsoft.com/office/drawing/2014/main" id="{AE98EB6D-A579-E940-BC24-2A4403FCEE6E}"/>
              </a:ext>
            </a:extLst>
          </p:cNvPr>
          <p:cNvSpPr txBox="1">
            <a:spLocks/>
          </p:cNvSpPr>
          <p:nvPr/>
        </p:nvSpPr>
        <p:spPr>
          <a:xfrm>
            <a:off x="317500" y="77803"/>
            <a:ext cx="8461792" cy="143251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464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  adH</a:t>
            </a:r>
            <a:r>
              <a:rPr lang="en-US" sz="4640" baseline="-25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0</a:t>
            </a:r>
            <a:r>
              <a:rPr lang="en-US" sz="464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55 Roman" panose="020B0604020202020204" pitchFamily="34" charset="77"/>
                <a:ea typeface="+mj-ea"/>
              </a:rPr>
              <a:t>cc – Team</a:t>
            </a:r>
          </a:p>
        </p:txBody>
      </p:sp>
      <p:pic>
        <p:nvPicPr>
          <p:cNvPr id="8" name="Graphic 7" descr="Camera with solid fill">
            <a:extLst>
              <a:ext uri="{FF2B5EF4-FFF2-40B4-BE49-F238E27FC236}">
                <a16:creationId xmlns:a16="http://schemas.microsoft.com/office/drawing/2014/main" id="{D1C8B75D-253B-D546-9A1B-9C56AA2BB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3493" y="5065782"/>
            <a:ext cx="908009" cy="908009"/>
          </a:xfrm>
          <a:prstGeom prst="rect">
            <a:avLst/>
          </a:prstGeom>
        </p:spPr>
      </p:pic>
      <p:pic>
        <p:nvPicPr>
          <p:cNvPr id="10" name="Graphic 9" descr="Camera outline">
            <a:extLst>
              <a:ext uri="{FF2B5EF4-FFF2-40B4-BE49-F238E27FC236}">
                <a16:creationId xmlns:a16="http://schemas.microsoft.com/office/drawing/2014/main" id="{3EE84566-2BA8-A94B-82E0-C66BAD505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37787" y="4700220"/>
            <a:ext cx="642938" cy="642938"/>
          </a:xfrm>
          <a:prstGeom prst="rect">
            <a:avLst/>
          </a:prstGeom>
        </p:spPr>
      </p:pic>
      <p:pic>
        <p:nvPicPr>
          <p:cNvPr id="20482" name="Picture 2" descr="Jason Spyromilio">
            <a:extLst>
              <a:ext uri="{FF2B5EF4-FFF2-40B4-BE49-F238E27FC236}">
                <a16:creationId xmlns:a16="http://schemas.microsoft.com/office/drawing/2014/main" id="{C0BCB08C-AF33-C540-A6C7-4582EF68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785" y="5868379"/>
            <a:ext cx="1359650" cy="10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6B468C12-6B85-9C4C-BC1C-A03774F0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992" y="4116506"/>
            <a:ext cx="1169318" cy="1124344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BCF11D-928E-F848-B119-C8F625D99021}"/>
              </a:ext>
            </a:extLst>
          </p:cNvPr>
          <p:cNvSpPr/>
          <p:nvPr/>
        </p:nvSpPr>
        <p:spPr>
          <a:xfrm>
            <a:off x="7057506" y="1645963"/>
            <a:ext cx="1932340" cy="346787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J.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Spyromilio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Blondin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B.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Leibundgut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Suyu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Vogl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Floers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Taubenberger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M. G.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Cudmani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Holas</a:t>
            </a:r>
            <a:b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</a:br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W. </a:t>
            </a:r>
            <a:r>
              <a:rPr lang="en-US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Hillebrandt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G.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Csörnyei</a:t>
            </a:r>
            <a:endParaRPr lang="en-GB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</a:t>
            </a:r>
            <a:r>
              <a:rPr lang="en-GB" sz="1828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Kressierer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166D6-30D3-4449-849B-A215C5ABFF45}"/>
              </a:ext>
            </a:extLst>
          </p:cNvPr>
          <p:cNvSpPr/>
          <p:nvPr/>
        </p:nvSpPr>
        <p:spPr>
          <a:xfrm>
            <a:off x="7058003" y="5323519"/>
            <a:ext cx="1931344" cy="169360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S. Smartt</a:t>
            </a:r>
          </a:p>
          <a:p>
            <a:pPr algn="l"/>
            <a:r>
              <a:rPr lang="en-US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R. Kotak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Lemon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A. Gal-Yam</a:t>
            </a:r>
          </a:p>
          <a:p>
            <a:pPr algn="l"/>
            <a:r>
              <a:rPr lang="en-GB" sz="1828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R. Bruch</a:t>
            </a:r>
            <a:endParaRPr lang="en-US" sz="1828" dirty="0">
              <a:solidFill>
                <a:schemeClr val="bg1"/>
              </a:solidFill>
              <a:latin typeface="HelveticaNeueLT Com 45 Lt" panose="020B0403020202020204" pitchFamily="34" charset="77"/>
            </a:endParaRPr>
          </a:p>
          <a:p>
            <a:endParaRPr lang="en-US" sz="1266" dirty="0">
              <a:latin typeface="HelveticaNeueLT Com 45 Lt" panose="020B0403020202020204" pitchFamily="34" charset="77"/>
            </a:endParaRPr>
          </a:p>
        </p:txBody>
      </p:sp>
      <p:pic>
        <p:nvPicPr>
          <p:cNvPr id="19" name="Graphic 18" descr="Refresh with solid fill">
            <a:extLst>
              <a:ext uri="{FF2B5EF4-FFF2-40B4-BE49-F238E27FC236}">
                <a16:creationId xmlns:a16="http://schemas.microsoft.com/office/drawing/2014/main" id="{82E3008C-B0F6-234A-B0EE-53C0BC5657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3809435" y="3850865"/>
            <a:ext cx="1098000" cy="1098000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643F74-BCB6-B14C-9FAD-5485F47D16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9875"/>
            <a:ext cx="8064896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Modification of Baade-</a:t>
            </a:r>
            <a:r>
              <a:rPr lang="en-US" dirty="0" err="1"/>
              <a:t>Wesselink</a:t>
            </a:r>
            <a:r>
              <a:rPr lang="en-US" dirty="0"/>
              <a:t> method for variable stars</a:t>
            </a:r>
          </a:p>
          <a:p>
            <a:pPr marL="0" indent="0">
              <a:buNone/>
            </a:pPr>
            <a:r>
              <a:rPr lang="en-US" dirty="0"/>
              <a:t>Assumes</a:t>
            </a:r>
          </a:p>
          <a:p>
            <a:pPr lvl="1"/>
            <a:r>
              <a:rPr lang="en-US" dirty="0"/>
              <a:t>Sharp photosphere </a:t>
            </a:r>
            <a:br>
              <a:rPr lang="en-US" dirty="0"/>
            </a:br>
            <a:r>
              <a:rPr lang="en-US" dirty="0">
                <a:sym typeface="Wingdings"/>
              </a:rPr>
              <a:t> thermal equilibrium</a:t>
            </a:r>
            <a:endParaRPr lang="en-US" dirty="0"/>
          </a:p>
          <a:p>
            <a:pPr lvl="1"/>
            <a:r>
              <a:rPr lang="en-US" dirty="0"/>
              <a:t>Spherical symmetry </a:t>
            </a:r>
            <a:br>
              <a:rPr lang="en-US" dirty="0"/>
            </a:br>
            <a:r>
              <a:rPr lang="en-US" dirty="0">
                <a:sym typeface="Wingdings"/>
              </a:rPr>
              <a:t> radial velocity</a:t>
            </a:r>
          </a:p>
          <a:p>
            <a:pPr lvl="1"/>
            <a:r>
              <a:rPr lang="en-US" dirty="0">
                <a:sym typeface="Wingdings"/>
              </a:rPr>
              <a:t>Free expansion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44396" y="2091517"/>
            <a:ext cx="3713677" cy="4401780"/>
            <a:chOff x="4932039" y="2276872"/>
            <a:chExt cx="3713677" cy="4401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39" y="2276872"/>
              <a:ext cx="3713677" cy="40324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8566" y="6309320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err="1">
                  <a:latin typeface="HelveticaNeueLT Com 45 Lt" charset="0"/>
                  <a:ea typeface="HelveticaNeueLT Com 45 Lt" charset="0"/>
                  <a:cs typeface="HelveticaNeueLT Com 45 Lt" charset="0"/>
                </a:rPr>
                <a:t>Kirshner</a:t>
              </a:r>
              <a:r>
                <a:rPr lang="en-US" sz="1800">
                  <a:latin typeface="HelveticaNeueLT Com 45 Lt" charset="0"/>
                  <a:ea typeface="HelveticaNeueLT Com 45 Lt" charset="0"/>
                  <a:cs typeface="HelveticaNeueLT Com 45 Lt" charset="0"/>
                </a:rPr>
                <a:t> &amp; Kwan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15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</p:spPr>
            <p:txBody>
              <a:bodyPr/>
              <a:lstStyle/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  <a:cs typeface="Times New Roman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 </m:t>
                          </m:r>
                        </m:e>
                      </m:rad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; 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cs typeface="Times New Roman" pitchFamily="18" charset="0"/>
                </a:endParaRPr>
              </a:p>
              <a:p>
                <a:r>
                  <a:rPr lang="en-US" i="1"/>
                  <a:t>R</a:t>
                </a:r>
                <a:r>
                  <a:rPr lang="en-US"/>
                  <a:t> from radial velocity</a:t>
                </a:r>
              </a:p>
              <a:p>
                <a:pPr lvl="1"/>
                <a:r>
                  <a:rPr lang="en-US"/>
                  <a:t>Requires lines formed close to the photosphere</a:t>
                </a:r>
              </a:p>
              <a:p>
                <a:r>
                  <a:rPr lang="en-US" i="1"/>
                  <a:t>D</a:t>
                </a:r>
                <a:r>
                  <a:rPr lang="en-US"/>
                  <a:t> from the surface brightness of the black body</a:t>
                </a:r>
              </a:p>
              <a:p>
                <a:pPr lvl="1"/>
                <a:r>
                  <a:rPr lang="en-US"/>
                  <a:t>Deviation from black body due to line opacities</a:t>
                </a:r>
              </a:p>
              <a:p>
                <a:pPr lvl="1"/>
                <a:r>
                  <a:rPr lang="en-US" b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  <a:blipFill>
                <a:blip r:embed="rId2"/>
                <a:stretch>
                  <a:fillRect l="-1709" r="-1114" b="-30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p-cygni schematic">
            <a:extLst>
              <a:ext uri="{FF2B5EF4-FFF2-40B4-BE49-F238E27FC236}">
                <a16:creationId xmlns:a16="http://schemas.microsoft.com/office/drawing/2014/main" id="{996159E6-3251-DE47-84BD-6B75573B8940}"/>
              </a:ext>
            </a:extLst>
          </p:cNvPr>
          <p:cNvGrpSpPr/>
          <p:nvPr/>
        </p:nvGrpSpPr>
        <p:grpSpPr>
          <a:xfrm>
            <a:off x="5031241" y="1172685"/>
            <a:ext cx="3815447" cy="5017354"/>
            <a:chOff x="7155543" y="2335637"/>
            <a:chExt cx="5426413" cy="7135792"/>
          </a:xfrm>
        </p:grpSpPr>
        <p:pic>
          <p:nvPicPr>
            <p:cNvPr id="10" name="Picture 9" descr="Diagram, schematic&#10;&#10;Description automatically generated">
              <a:extLst>
                <a:ext uri="{FF2B5EF4-FFF2-40B4-BE49-F238E27FC236}">
                  <a16:creationId xmlns:a16="http://schemas.microsoft.com/office/drawing/2014/main" id="{6958E6F4-4F96-AB48-BF97-39F6444D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5543" y="2335637"/>
              <a:ext cx="5426413" cy="64176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5088B9-9AEE-CE46-8C43-28073013DEBC}"/>
                </a:ext>
              </a:extLst>
            </p:cNvPr>
            <p:cNvSpPr/>
            <p:nvPr/>
          </p:nvSpPr>
          <p:spPr>
            <a:xfrm>
              <a:off x="8487602" y="9063066"/>
              <a:ext cx="2786405" cy="408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Image: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Héloïse</a:t>
              </a:r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Stevance</a:t>
              </a:r>
              <a:endParaRPr lang="en-US" sz="1266" dirty="0">
                <a:latin typeface="+mj-lt"/>
              </a:endParaRPr>
            </a:p>
          </p:txBody>
        </p:sp>
      </p:grpSp>
      <p:sp>
        <p:nvSpPr>
          <p:cNvPr id="23" name="Shape 161">
            <a:extLst>
              <a:ext uri="{FF2B5EF4-FFF2-40B4-BE49-F238E27FC236}">
                <a16:creationId xmlns:a16="http://schemas.microsoft.com/office/drawing/2014/main" id="{4AF53073-8C05-C346-8BD2-4173B31E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/>
          </a:lstStyle>
          <a:p>
            <a:pPr algn="ctr"/>
            <a:r>
              <a:rPr lang="en-US" dirty="0"/>
              <a:t>EPM: it’s all in the spectra</a:t>
            </a:r>
          </a:p>
        </p:txBody>
      </p:sp>
      <p:pic>
        <p:nvPicPr>
          <p:cNvPr id="30" name="p-cygni zoom" descr="A close up of a logo&#10;&#10;Description automatically generated">
            <a:extLst>
              <a:ext uri="{FF2B5EF4-FFF2-40B4-BE49-F238E27FC236}">
                <a16:creationId xmlns:a16="http://schemas.microsoft.com/office/drawing/2014/main" id="{C80548F8-B225-8944-81A3-255E39108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0400"/>
            <a:ext cx="4827134" cy="4959687"/>
          </a:xfrm>
          <a:prstGeom prst="rect">
            <a:avLst/>
          </a:prstGeom>
        </p:spPr>
      </p:pic>
      <p:pic>
        <p:nvPicPr>
          <p:cNvPr id="32" name="sn spectrum" descr="A picture containing shape&#10;&#10;Description automatically generated">
            <a:extLst>
              <a:ext uri="{FF2B5EF4-FFF2-40B4-BE49-F238E27FC236}">
                <a16:creationId xmlns:a16="http://schemas.microsoft.com/office/drawing/2014/main" id="{04063E8A-277A-014D-8EE4-478085A8B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9042"/>
            <a:ext cx="4827134" cy="4959687"/>
          </a:xfrm>
          <a:prstGeom prst="rect">
            <a:avLst/>
          </a:prstGeom>
        </p:spPr>
      </p:pic>
      <p:pic>
        <p:nvPicPr>
          <p:cNvPr id="28" name="blackbody" descr="Diagram, schematic&#10;&#10;Description automatically generated">
            <a:extLst>
              <a:ext uri="{FF2B5EF4-FFF2-40B4-BE49-F238E27FC236}">
                <a16:creationId xmlns:a16="http://schemas.microsoft.com/office/drawing/2014/main" id="{28839115-0B22-8144-893D-795E5EA3E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0400"/>
            <a:ext cx="4827134" cy="495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4D82D-7EF7-8941-95C0-2AF1DC3360E9}"/>
              </a:ext>
            </a:extLst>
          </p:cNvPr>
          <p:cNvSpPr txBox="1"/>
          <p:nvPr/>
        </p:nvSpPr>
        <p:spPr>
          <a:xfrm>
            <a:off x="554602" y="5820707"/>
            <a:ext cx="89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NeueLT Com 45 Lt" panose="020B0403020202020204" pitchFamily="34" charset="77"/>
              </a:rPr>
              <a:t>C. </a:t>
            </a:r>
            <a:r>
              <a:rPr lang="en-GB" dirty="0" err="1">
                <a:latin typeface="HelveticaNeueLT Com 45 Lt" panose="020B0403020202020204" pitchFamily="34" charset="77"/>
              </a:rPr>
              <a:t>Vogl</a:t>
            </a:r>
            <a:endParaRPr lang="en-GB" dirty="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336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EA1E-76D9-9040-A569-D1DFC07D4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EPM improvements (C. </a:t>
            </a:r>
            <a:r>
              <a:rPr lang="en-GB" dirty="0" err="1"/>
              <a:t>Vogl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4580-D454-F44C-99B1-BC7BB6553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223705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Developed in Christian </a:t>
            </a:r>
            <a:r>
              <a:rPr lang="en-GB" dirty="0" err="1"/>
              <a:t>Vogl’s</a:t>
            </a:r>
            <a:r>
              <a:rPr lang="en-GB" dirty="0"/>
              <a:t> thesis</a:t>
            </a:r>
          </a:p>
          <a:p>
            <a:pPr lvl="1"/>
            <a:r>
              <a:rPr lang="en-GB" dirty="0"/>
              <a:t>Individual fitting of each SN epoch</a:t>
            </a:r>
          </a:p>
          <a:p>
            <a:pPr lvl="1"/>
            <a:r>
              <a:rPr lang="en-GB" dirty="0"/>
              <a:t>Consistent parameters for the SN atmosphere</a:t>
            </a:r>
          </a:p>
          <a:p>
            <a:pPr lvl="1"/>
            <a:r>
              <a:rPr lang="en-GB" dirty="0"/>
              <a:t>Accurate explosion date from observations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F3D47-A245-6749-BFBE-7395D29C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63" y="3697041"/>
            <a:ext cx="5443873" cy="3160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3FE3F7-19D3-CC4E-B537-5812CB1DA912}"/>
              </a:ext>
            </a:extLst>
          </p:cNvPr>
          <p:cNvSpPr txBox="1"/>
          <p:nvPr/>
        </p:nvSpPr>
        <p:spPr>
          <a:xfrm>
            <a:off x="7269222" y="6003209"/>
            <a:ext cx="1593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HelveticaNeueLT Com 55 Roman" panose="020B0604020202020204" pitchFamily="34" charset="77"/>
              </a:rPr>
              <a:t>Vogl</a:t>
            </a:r>
            <a:r>
              <a:rPr lang="en-GB" sz="1600" dirty="0">
                <a:latin typeface="HelveticaNeueLT Com 55 Roman" panose="020B0604020202020204" pitchFamily="34" charset="77"/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67206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CB52-E0BE-E74B-B052-23FA56F8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3975"/>
            <a:ext cx="7772400" cy="1143000"/>
          </a:xfrm>
        </p:spPr>
        <p:txBody>
          <a:bodyPr/>
          <a:lstStyle/>
          <a:p>
            <a:r>
              <a:rPr lang="en-DE" dirty="0"/>
              <a:t>adH0cc – Goal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C7776A-D3B2-7F42-A936-0343C5A7C6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062038"/>
                <a:ext cx="7772400" cy="4114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DE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>
                    <a:solidFill>
                      <a:srgbClr val="FF0000"/>
                    </a:solidFill>
                  </a:rPr>
                  <a:t> with 3% uncertainty</a:t>
                </a:r>
              </a:p>
              <a:p>
                <a:pPr>
                  <a:spcBef>
                    <a:spcPts val="0"/>
                  </a:spcBef>
                </a:pPr>
                <a:r>
                  <a:rPr lang="en-DE" dirty="0"/>
                  <a:t>Observe 12 S</a:t>
                </a:r>
                <a:r>
                  <a:rPr lang="en-GB" dirty="0"/>
                  <a:t>N</a:t>
                </a:r>
                <a:r>
                  <a:rPr lang="en-DE" dirty="0"/>
                  <a:t>e II with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0.04&lt;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&lt;0.1</m:t>
                    </m:r>
                  </m:oMath>
                </a14:m>
                <a:endParaRPr lang="en-DE" dirty="0"/>
              </a:p>
              <a:p>
                <a:pPr lvl="1">
                  <a:spcBef>
                    <a:spcPts val="0"/>
                  </a:spcBef>
                </a:pPr>
                <a:r>
                  <a:rPr lang="en-DE" dirty="0"/>
                  <a:t>6 epochs spectroscopy and photometry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dirty="0"/>
                  <a:t>Explosion date known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r>
                  <a:rPr lang="en-DE" dirty="0"/>
                  <a:t>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DE" dirty="0"/>
                  <a:t>150 hours observing time with VLT/FORS2 over 1.5 years (</a:t>
                </a:r>
                <a:r>
                  <a:rPr lang="en-DE" dirty="0">
                    <a:sym typeface="Wingdings" pitchFamily="2" charset="2"/>
                  </a:rPr>
                  <a:t> 2 years with pandemic)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dirty="0">
                    <a:sym typeface="Wingdings" pitchFamily="2" charset="2"/>
                  </a:rPr>
                  <a:t>E</a:t>
                </a:r>
                <a:r>
                  <a:rPr lang="en-DE" dirty="0">
                    <a:sym typeface="Wingdings" pitchFamily="2" charset="2"/>
                  </a:rPr>
                  <a:t>laborate observing scheme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GB" dirty="0">
                    <a:sym typeface="Wingdings" pitchFamily="2" charset="2"/>
                  </a:rPr>
                  <a:t>C</a:t>
                </a:r>
                <a:r>
                  <a:rPr lang="en-DE" dirty="0">
                    <a:sym typeface="Wingdings" pitchFamily="2" charset="2"/>
                  </a:rPr>
                  <a:t>lassification (ToO)  first epoch (ToO) </a:t>
                </a:r>
                <a:br>
                  <a:rPr lang="en-DE" dirty="0">
                    <a:sym typeface="Wingdings" pitchFamily="2" charset="2"/>
                  </a:rPr>
                </a:br>
                <a:r>
                  <a:rPr lang="en-DE" dirty="0">
                    <a:sym typeface="Wingdings" pitchFamily="2" charset="2"/>
                  </a:rPr>
                  <a:t> second epoch (ToO) </a:t>
                </a:r>
                <a:br>
                  <a:rPr lang="en-DE" dirty="0">
                    <a:sym typeface="Wingdings" pitchFamily="2" charset="2"/>
                  </a:rPr>
                </a:br>
                <a:r>
                  <a:rPr lang="en-DE" dirty="0">
                    <a:sym typeface="Wingdings" pitchFamily="2" charset="2"/>
                  </a:rPr>
                  <a:t> three regular epochs (spread over 3 weeks)</a:t>
                </a:r>
              </a:p>
              <a:p>
                <a:pPr>
                  <a:spcBef>
                    <a:spcPts val="300"/>
                  </a:spcBef>
                </a:pPr>
                <a:r>
                  <a:rPr lang="en-DE" dirty="0">
                    <a:sym typeface="Wingdings" pitchFamily="2" charset="2"/>
                  </a:rPr>
                  <a:t>Complement existing data set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DE" dirty="0">
                    <a:sym typeface="Wingdings" pitchFamily="2" charset="2"/>
                  </a:rPr>
                  <a:t>20 S</a:t>
                </a:r>
                <a:r>
                  <a:rPr lang="en-GB" dirty="0">
                    <a:sym typeface="Wingdings" pitchFamily="2" charset="2"/>
                  </a:rPr>
                  <a:t>N</a:t>
                </a:r>
                <a:r>
                  <a:rPr lang="en-DE" dirty="0">
                    <a:sym typeface="Wingdings" pitchFamily="2" charset="2"/>
                  </a:rPr>
                  <a:t>e from SNFactory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0.01&lt;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&lt;0.04</m:t>
                    </m:r>
                  </m:oMath>
                </a14:m>
                <a:r>
                  <a:rPr lang="en-DE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C7776A-D3B2-7F42-A936-0343C5A7C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062038"/>
                <a:ext cx="7772400" cy="4114800"/>
              </a:xfrm>
              <a:blipFill>
                <a:blip r:embed="rId2"/>
                <a:stretch>
                  <a:fillRect l="-2121" t="-1846" b="-31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00E36B4-7F79-5945-B855-9C74119C4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27" y="22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2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23">
            <a:extLst>
              <a:ext uri="{FF2B5EF4-FFF2-40B4-BE49-F238E27FC236}">
                <a16:creationId xmlns:a16="http://schemas.microsoft.com/office/drawing/2014/main" id="{EFEC7CF2-D0AE-3844-9232-7992AFEF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dirty="0"/>
              <a:t>Type II 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Core-collapse explosions of </a:t>
                </a:r>
                <a:br>
                  <a:rPr lang="en-GB" dirty="0"/>
                </a:br>
                <a:r>
                  <a:rPr lang="en-GB" dirty="0"/>
                  <a:t>massive, red-supergiant stars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478643" indent="-457200"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 dirty="0">
                    <a:solidFill>
                      <a:schemeClr val="bg1"/>
                    </a:solidFill>
                  </a:rPr>
                  <a:t>Peak absolute mags between -16 and -18 </a:t>
                </a:r>
                <a:endParaRPr lang="en-GB" sz="280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spcBef>
                    <a:spcPts val="422"/>
                  </a:spcBef>
                  <a:spcAft>
                    <a:spcPts val="844"/>
                  </a:spcAft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observable </a:t>
                </a:r>
                <a:r>
                  <a:rPr lang="en-GB" sz="2400" dirty="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up to z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 0.4</a:t>
                </a:r>
              </a:p>
              <a:p>
                <a:pPr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 dirty="0">
                    <a:solidFill>
                      <a:schemeClr val="bg1"/>
                    </a:solidFill>
                  </a:rPr>
                  <a:t>Most common supernova type by volume</a:t>
                </a:r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21" t="-1846" b="-252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66BC2C1-4719-DA4C-9B19-D4259CEF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0"/>
            <a:ext cx="4468648" cy="24928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6B3231F-8545-5843-AF74-B47A1DCD3143}"/>
              </a:ext>
            </a:extLst>
          </p:cNvPr>
          <p:cNvGrpSpPr/>
          <p:nvPr/>
        </p:nvGrpSpPr>
        <p:grpSpPr>
          <a:xfrm>
            <a:off x="1007312" y="2643676"/>
            <a:ext cx="6512061" cy="2090408"/>
            <a:chOff x="1007312" y="2569534"/>
            <a:chExt cx="6512061" cy="2090408"/>
          </a:xfrm>
        </p:grpSpPr>
        <p:pic>
          <p:nvPicPr>
            <p:cNvPr id="25" name="Grafik 3">
              <a:extLst>
                <a:ext uri="{FF2B5EF4-FFF2-40B4-BE49-F238E27FC236}">
                  <a16:creationId xmlns:a16="http://schemas.microsoft.com/office/drawing/2014/main" id="{1CEDFD41-DC2C-E64B-9C5C-3D69339E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12" y="2569534"/>
              <a:ext cx="6150393" cy="2090408"/>
            </a:xfrm>
            <a:prstGeom prst="rect">
              <a:avLst/>
            </a:prstGeom>
          </p:spPr>
        </p:pic>
        <p:sp>
          <p:nvSpPr>
            <p:cNvPr id="26" name="Textfeld 4">
              <a:extLst>
                <a:ext uri="{FF2B5EF4-FFF2-40B4-BE49-F238E27FC236}">
                  <a16:creationId xmlns:a16="http://schemas.microsoft.com/office/drawing/2014/main" id="{ECA4A12C-A333-714A-822A-E88155B8824B}"/>
                </a:ext>
              </a:extLst>
            </p:cNvPr>
            <p:cNvSpPr txBox="1"/>
            <p:nvPr/>
          </p:nvSpPr>
          <p:spPr>
            <a:xfrm rot="5400000">
              <a:off x="6353380" y="3415135"/>
              <a:ext cx="198002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87" dirty="0" err="1">
                  <a:solidFill>
                    <a:schemeClr val="bg1"/>
                  </a:solidFill>
                  <a:latin typeface="+mj-lt"/>
                </a:rPr>
                <a:t>Mattila</a:t>
              </a:r>
              <a:r>
                <a:rPr lang="de-DE" sz="1687" dirty="0">
                  <a:solidFill>
                    <a:schemeClr val="bg1"/>
                  </a:solidFill>
                  <a:latin typeface="+mj-lt"/>
                </a:rPr>
                <a:t> et al.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6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stance ladder">
            <a:extLst>
              <a:ext uri="{FF2B5EF4-FFF2-40B4-BE49-F238E27FC236}">
                <a16:creationId xmlns:a16="http://schemas.microsoft.com/office/drawing/2014/main" id="{E14A4A8C-DA1F-D04D-98E5-B3FF2A9A0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19" y="1781205"/>
            <a:ext cx="4383361" cy="43327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7BD97E-47F2-3E4D-B7A3-E14ACA384329}"/>
              </a:ext>
            </a:extLst>
          </p:cNvPr>
          <p:cNvGrpSpPr/>
          <p:nvPr/>
        </p:nvGrpSpPr>
        <p:grpSpPr>
          <a:xfrm>
            <a:off x="924188" y="2959016"/>
            <a:ext cx="3236687" cy="3597066"/>
            <a:chOff x="924188" y="2959016"/>
            <a:chExt cx="3236687" cy="35970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4576F0-DE74-0A4A-B0A8-E0099790C637}"/>
                </a:ext>
              </a:extLst>
            </p:cNvPr>
            <p:cNvSpPr/>
            <p:nvPr/>
          </p:nvSpPr>
          <p:spPr>
            <a:xfrm>
              <a:off x="924188" y="3181741"/>
              <a:ext cx="2924174" cy="33743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endParaRPr lang="en-US" sz="1687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796EA7-A841-244F-8B51-97B47E98889B}"/>
                </a:ext>
              </a:extLst>
            </p:cNvPr>
            <p:cNvSpPr/>
            <p:nvPr/>
          </p:nvSpPr>
          <p:spPr>
            <a:xfrm>
              <a:off x="2449829" y="2959016"/>
              <a:ext cx="1322397" cy="219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976A07-0EE7-564F-AADF-DC483447BE52}"/>
                </a:ext>
              </a:extLst>
            </p:cNvPr>
            <p:cNvSpPr/>
            <p:nvPr/>
          </p:nvSpPr>
          <p:spPr>
            <a:xfrm>
              <a:off x="3763342" y="3947597"/>
              <a:ext cx="397533" cy="822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208192-41A6-4D4F-B78C-BDC4079E633F}"/>
                </a:ext>
              </a:extLst>
            </p:cNvPr>
            <p:cNvSpPr/>
            <p:nvPr/>
          </p:nvSpPr>
          <p:spPr>
            <a:xfrm>
              <a:off x="3760167" y="3563167"/>
              <a:ext cx="198766" cy="3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8FC6D4-4CCF-594C-8307-C27107119FD0}"/>
                </a:ext>
              </a:extLst>
            </p:cNvPr>
            <p:cNvSpPr/>
            <p:nvPr/>
          </p:nvSpPr>
          <p:spPr>
            <a:xfrm>
              <a:off x="3760167" y="3057525"/>
              <a:ext cx="88195" cy="12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hape 161">
            <a:extLst>
              <a:ext uri="{FF2B5EF4-FFF2-40B4-BE49-F238E27FC236}">
                <a16:creationId xmlns:a16="http://schemas.microsoft.com/office/drawing/2014/main" id="{7539CD0C-895E-8342-AC9F-8DFE8481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7772400" cy="1143000"/>
          </a:xfrm>
        </p:spPr>
        <p:txBody>
          <a:bodyPr>
            <a:normAutofit/>
          </a:bodyPr>
          <a:lstStyle>
            <a:lvl1pPr algn="l"/>
          </a:lstStyle>
          <a:p>
            <a:pPr algn="ctr"/>
            <a:r>
              <a:rPr lang="en-US" dirty="0"/>
              <a:t>Why type II supernovae?</a:t>
            </a:r>
          </a:p>
        </p:txBody>
      </p:sp>
      <p:pic>
        <p:nvPicPr>
          <p:cNvPr id="17" name="Lower part distance ladder">
            <a:extLst>
              <a:ext uri="{FF2B5EF4-FFF2-40B4-BE49-F238E27FC236}">
                <a16:creationId xmlns:a16="http://schemas.microsoft.com/office/drawing/2014/main" id="{21D3DC0F-0515-A141-99F3-64294ACAE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031" y="3097603"/>
            <a:ext cx="2806230" cy="3012702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Sne II motivation smart art">
            <a:extLst>
              <a:ext uri="{FF2B5EF4-FFF2-40B4-BE49-F238E27FC236}">
                <a16:creationId xmlns:a16="http://schemas.microsoft.com/office/drawing/2014/main" id="{E6557018-C765-554E-A6AC-363C0E255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986108"/>
              </p:ext>
            </p:extLst>
          </p:nvPr>
        </p:nvGraphicFramePr>
        <p:xfrm>
          <a:off x="4160875" y="2238072"/>
          <a:ext cx="5524677" cy="3683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119CB398-F9DC-984A-A40F-82BA87F4CF6E}"/>
              </a:ext>
            </a:extLst>
          </p:cNvPr>
          <p:cNvGrpSpPr/>
          <p:nvPr/>
        </p:nvGrpSpPr>
        <p:grpSpPr>
          <a:xfrm>
            <a:off x="364218" y="1638266"/>
            <a:ext cx="1740218" cy="2411112"/>
            <a:chOff x="517998" y="2329978"/>
            <a:chExt cx="2474976" cy="3429137"/>
          </a:xfrm>
        </p:grpSpPr>
        <p:grpSp>
          <p:nvGrpSpPr>
            <p:cNvPr id="26" name="Cepheids">
              <a:extLst>
                <a:ext uri="{FF2B5EF4-FFF2-40B4-BE49-F238E27FC236}">
                  <a16:creationId xmlns:a16="http://schemas.microsoft.com/office/drawing/2014/main" id="{AC6D0DA3-57ED-2141-A877-FB717311F1C5}"/>
                </a:ext>
              </a:extLst>
            </p:cNvPr>
            <p:cNvGrpSpPr/>
            <p:nvPr/>
          </p:nvGrpSpPr>
          <p:grpSpPr>
            <a:xfrm>
              <a:off x="517998" y="2329978"/>
              <a:ext cx="2474976" cy="2172575"/>
              <a:chOff x="517998" y="2329978"/>
              <a:chExt cx="2474976" cy="2172575"/>
            </a:xfrm>
          </p:grpSpPr>
          <p:pic>
            <p:nvPicPr>
              <p:cNvPr id="10" name="Picture 9" descr="A picture containing dark, light, star, sitting&#10;&#10;Description automatically generated">
                <a:extLst>
                  <a:ext uri="{FF2B5EF4-FFF2-40B4-BE49-F238E27FC236}">
                    <a16:creationId xmlns:a16="http://schemas.microsoft.com/office/drawing/2014/main" id="{420F7941-1692-9B4D-BED3-785247943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039" y="2877599"/>
                <a:ext cx="2195888" cy="1624954"/>
              </a:xfrm>
              <a:prstGeom prst="rect">
                <a:avLst/>
              </a:prstGeom>
            </p:spPr>
          </p:pic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B22691F-46B6-6E42-9F2F-7BB141205593}"/>
                  </a:ext>
                </a:extLst>
              </p:cNvPr>
              <p:cNvSpPr/>
              <p:nvPr/>
            </p:nvSpPr>
            <p:spPr>
              <a:xfrm>
                <a:off x="517998" y="2329978"/>
                <a:ext cx="2474976" cy="48570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406" dirty="0">
                    <a:solidFill>
                      <a:srgbClr val="FF0000"/>
                    </a:solidFill>
                    <a:latin typeface="HelveticaNeueLT Com 45 Lt" panose="020B0403020202020204" pitchFamily="34" charset="77"/>
                  </a:rPr>
                  <a:t>Luminosity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1406" dirty="0">
                    <a:solidFill>
                      <a:schemeClr val="tx1"/>
                    </a:solidFill>
                    <a:latin typeface="HelveticaNeueLT Com 45 Lt" panose="020B0403020202020204" pitchFamily="34" charset="77"/>
                  </a:rPr>
                  <a:t>~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Period</a:t>
                </a:r>
                <a:endParaRPr lang="de-DE" sz="1406" dirty="0">
                  <a:solidFill>
                    <a:schemeClr val="accent4"/>
                  </a:solidFill>
                  <a:latin typeface="HelveticaNeueLT Com 45 Lt" panose="020B0403020202020204" pitchFamily="34" charset="77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44221D49-6A76-B746-99E2-5F1D68EAD91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rot="16200000" flipH="1">
              <a:off x="1544100" y="4720436"/>
              <a:ext cx="1256563" cy="820796"/>
            </a:xfrm>
            <a:prstGeom prst="bentConnector3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90C6774-F2C7-DB48-8635-B8A9FB1B607D}"/>
              </a:ext>
            </a:extLst>
          </p:cNvPr>
          <p:cNvSpPr txBox="1"/>
          <p:nvPr/>
        </p:nvSpPr>
        <p:spPr>
          <a:xfrm>
            <a:off x="1209104" y="6252576"/>
            <a:ext cx="1240725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 err="1">
                <a:solidFill>
                  <a:srgbClr val="000000"/>
                </a:solidFill>
                <a:latin typeface="HelveticaNeueLT Com 45 Lt" panose="020B0403020202020204" pitchFamily="34" charset="77"/>
                <a:sym typeface="Helvetica Light"/>
              </a:rPr>
              <a:t>Riess</a:t>
            </a:r>
            <a:r>
              <a:rPr lang="en-US" sz="1266" dirty="0">
                <a:solidFill>
                  <a:srgbClr val="000000"/>
                </a:solidFill>
                <a:latin typeface="HelveticaNeueLT Com 45 Lt" panose="020B0403020202020204" pitchFamily="34" charset="77"/>
                <a:sym typeface="Helvetica Light"/>
              </a:rPr>
              <a:t> et al. 2016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6EB473-895B-F34B-B6F3-10311ECE6E2B}"/>
              </a:ext>
            </a:extLst>
          </p:cNvPr>
          <p:cNvGrpSpPr/>
          <p:nvPr/>
        </p:nvGrpSpPr>
        <p:grpSpPr>
          <a:xfrm>
            <a:off x="3922630" y="4082951"/>
            <a:ext cx="4520415" cy="2403396"/>
            <a:chOff x="5578851" y="5806863"/>
            <a:chExt cx="6429035" cy="3418163"/>
          </a:xfrm>
        </p:grpSpPr>
        <p:grpSp>
          <p:nvGrpSpPr>
            <p:cNvPr id="27" name="Phillips relation">
              <a:extLst>
                <a:ext uri="{FF2B5EF4-FFF2-40B4-BE49-F238E27FC236}">
                  <a16:creationId xmlns:a16="http://schemas.microsoft.com/office/drawing/2014/main" id="{F79DE014-2F3A-E846-87CE-7D43E54CCEEF}"/>
                </a:ext>
              </a:extLst>
            </p:cNvPr>
            <p:cNvGrpSpPr/>
            <p:nvPr/>
          </p:nvGrpSpPr>
          <p:grpSpPr>
            <a:xfrm>
              <a:off x="7258321" y="5944535"/>
              <a:ext cx="4749565" cy="3280491"/>
              <a:chOff x="7258321" y="5944535"/>
              <a:chExt cx="4749565" cy="3280491"/>
            </a:xfrm>
          </p:grpSpPr>
          <p:pic>
            <p:nvPicPr>
              <p:cNvPr id="3" name="Picture 2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F93DF45-ED14-604B-A287-6DB5DB07B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791"/>
              <a:stretch/>
            </p:blipFill>
            <p:spPr>
              <a:xfrm>
                <a:off x="7258321" y="6011342"/>
                <a:ext cx="4749565" cy="3213684"/>
              </a:xfrm>
              <a:prstGeom prst="rect">
                <a:avLst/>
              </a:prstGeom>
            </p:spPr>
          </p:pic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4CDDE90-2834-B547-A5D8-8E03DF18E712}"/>
                  </a:ext>
                </a:extLst>
              </p:cNvPr>
              <p:cNvSpPr/>
              <p:nvPr/>
            </p:nvSpPr>
            <p:spPr>
              <a:xfrm>
                <a:off x="8292104" y="5944535"/>
                <a:ext cx="3561461" cy="48570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406" dirty="0">
                    <a:solidFill>
                      <a:srgbClr val="FF0000"/>
                    </a:solidFill>
                    <a:latin typeface="HelveticaNeueLT Com 45 Lt" panose="020B0403020202020204" pitchFamily="34" charset="77"/>
                  </a:rPr>
                  <a:t>Luminosity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</a:t>
                </a:r>
                <a:r>
                  <a:rPr lang="en-US" sz="1406" dirty="0">
                    <a:solidFill>
                      <a:schemeClr val="tx1"/>
                    </a:solidFill>
                    <a:latin typeface="HelveticaNeueLT Com 45 Lt" panose="020B0403020202020204" pitchFamily="34" charset="77"/>
                  </a:rPr>
                  <a:t>~</a:t>
                </a:r>
                <a:r>
                  <a:rPr lang="en-US" sz="1406" dirty="0">
                    <a:solidFill>
                      <a:schemeClr val="accent1"/>
                    </a:solidFill>
                    <a:latin typeface="HelveticaNeueLT Com 45 Lt" panose="020B0403020202020204" pitchFamily="34" charset="77"/>
                  </a:rPr>
                  <a:t> light curve width</a:t>
                </a:r>
                <a:endParaRPr lang="de-DE" sz="1406" dirty="0">
                  <a:solidFill>
                    <a:schemeClr val="accent4"/>
                  </a:solidFill>
                  <a:latin typeface="HelveticaNeueLT Com 45 Lt" panose="020B0403020202020204" pitchFamily="34" charset="77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7CE681BD-53C9-7C49-9850-A14A5E54703D}"/>
                </a:ext>
              </a:extLst>
            </p:cNvPr>
            <p:cNvCxnSpPr>
              <a:cxnSpLocks/>
            </p:cNvCxnSpPr>
            <p:nvPr/>
          </p:nvCxnSpPr>
          <p:spPr>
            <a:xfrm>
              <a:off x="5578851" y="5806863"/>
              <a:ext cx="2239446" cy="1954433"/>
            </a:xfrm>
            <a:prstGeom prst="bentConnector3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2A4FF31-3D53-784C-B97C-5D23863873AA}"/>
              </a:ext>
            </a:extLst>
          </p:cNvPr>
          <p:cNvSpPr txBox="1"/>
          <p:nvPr/>
        </p:nvSpPr>
        <p:spPr>
          <a:xfrm>
            <a:off x="3772226" y="1593949"/>
            <a:ext cx="1749353" cy="2884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1406" dirty="0">
                <a:solidFill>
                  <a:srgbClr val="0070C0"/>
                </a:solidFill>
                <a:latin typeface="HelveticaNeueLT Com 45 Lt" panose="020B0403020202020204" pitchFamily="34" charset="77"/>
                <a:sym typeface="Helvetica Light"/>
              </a:rPr>
              <a:t>Type II supernovae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FCE4A7-5A85-154B-BD0F-574459952F50}"/>
              </a:ext>
            </a:extLst>
          </p:cNvPr>
          <p:cNvSpPr txBox="1"/>
          <p:nvPr/>
        </p:nvSpPr>
        <p:spPr>
          <a:xfrm>
            <a:off x="5832613" y="1890237"/>
            <a:ext cx="2181201" cy="3534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1828" dirty="0">
                <a:solidFill>
                  <a:srgbClr val="0070C0"/>
                </a:solidFill>
                <a:latin typeface="HelveticaNeueLT Com 45 Lt" panose="020B0403020202020204" pitchFamily="34" charset="77"/>
                <a:sym typeface="Helvetica Light"/>
              </a:rPr>
              <a:t>Type II supernovae: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F5046E-44FA-244B-AD33-AF86F527C3FB}"/>
              </a:ext>
            </a:extLst>
          </p:cNvPr>
          <p:cNvSpPr txBox="1"/>
          <p:nvPr/>
        </p:nvSpPr>
        <p:spPr>
          <a:xfrm>
            <a:off x="7506361" y="103856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NeueLT Com 45 Lt" panose="020B0403020202020204" pitchFamily="34" charset="77"/>
              </a:rPr>
              <a:t>Christian </a:t>
            </a:r>
            <a:r>
              <a:rPr lang="en-GB" dirty="0" err="1">
                <a:latin typeface="HelveticaNeueLT Com 45 Lt" panose="020B0403020202020204" pitchFamily="34" charset="77"/>
              </a:rPr>
              <a:t>Vogl</a:t>
            </a:r>
            <a:endParaRPr lang="en-GB" dirty="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73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9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2" grpId="0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B62-114E-0D44-99B2-6FF3B2C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37" y="270847"/>
            <a:ext cx="8273725" cy="1143000"/>
          </a:xfrm>
        </p:spPr>
        <p:txBody>
          <a:bodyPr/>
          <a:lstStyle/>
          <a:p>
            <a:r>
              <a:rPr lang="en-GB" dirty="0"/>
              <a:t>Expanding Photosphere Method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F46F4-3E44-7E4F-827A-ED0E86608CC9}"/>
              </a:ext>
            </a:extLst>
          </p:cNvPr>
          <p:cNvGrpSpPr/>
          <p:nvPr/>
        </p:nvGrpSpPr>
        <p:grpSpPr>
          <a:xfrm>
            <a:off x="84941" y="2263900"/>
            <a:ext cx="8707213" cy="3683344"/>
            <a:chOff x="84941" y="2263900"/>
            <a:chExt cx="8707213" cy="368334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52AF4-F541-C44C-B925-5A19C0CB389D}"/>
                </a:ext>
              </a:extLst>
            </p:cNvPr>
            <p:cNvGrpSpPr/>
            <p:nvPr/>
          </p:nvGrpSpPr>
          <p:grpSpPr>
            <a:xfrm>
              <a:off x="84941" y="2263900"/>
              <a:ext cx="8707213" cy="3360688"/>
              <a:chOff x="84941" y="2263900"/>
              <a:chExt cx="8707213" cy="33606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78A612-FCFC-9F48-839B-5405502DAA9E}"/>
                  </a:ext>
                </a:extLst>
              </p:cNvPr>
              <p:cNvGrpSpPr/>
              <p:nvPr/>
            </p:nvGrpSpPr>
            <p:grpSpPr>
              <a:xfrm>
                <a:off x="84941" y="2408238"/>
                <a:ext cx="8707213" cy="3216350"/>
                <a:chOff x="84941" y="2408238"/>
                <a:chExt cx="8707213" cy="321635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1802301-C113-D641-942B-962F294D4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941" y="2408238"/>
                  <a:ext cx="4291200" cy="320995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83392EF-61AC-C944-8ACB-F951C560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472154" y="2408238"/>
                  <a:ext cx="4320000" cy="321635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4D027-CE2B-294F-B49E-7BC0D5FA6801}"/>
                  </a:ext>
                </a:extLst>
              </p:cNvPr>
              <p:cNvSpPr txBox="1"/>
              <p:nvPr/>
            </p:nvSpPr>
            <p:spPr>
              <a:xfrm>
                <a:off x="7329155" y="2263900"/>
                <a:ext cx="13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NeueLT Com 45 Lt" panose="020B0403020202020204" pitchFamily="34" charset="77"/>
                  </a:rPr>
                  <a:t>Gall et al. 2018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F85BCFC-CC4E-B941-8274-A8846FF96A54}"/>
                    </a:ext>
                  </a:extLst>
                </p:cNvPr>
                <p:cNvSpPr txBox="1"/>
                <p:nvPr/>
              </p:nvSpPr>
              <p:spPr>
                <a:xfrm>
                  <a:off x="6632154" y="5584260"/>
                  <a:ext cx="777008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baseline="-2500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baseline="-25000" dirty="0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F85BCFC-CC4E-B941-8274-A8846FF96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2154" y="5584260"/>
                  <a:ext cx="777008" cy="362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46E93B1-92E6-E94E-A5A0-D80FB960E5C1}"/>
                    </a:ext>
                  </a:extLst>
                </p:cNvPr>
                <p:cNvSpPr txBox="1"/>
                <p:nvPr/>
              </p:nvSpPr>
              <p:spPr>
                <a:xfrm>
                  <a:off x="2230541" y="5584260"/>
                  <a:ext cx="777008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 baseline="-25000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baseline="-25000" dirty="0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46E93B1-92E6-E94E-A5A0-D80FB960E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541" y="5584260"/>
                  <a:ext cx="777008" cy="362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/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 dirty="0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222"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/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 dirty="0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blipFill>
                  <a:blip r:embed="rId7"/>
                  <a:stretch>
                    <a:fillRect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/>
              <p:nvPr/>
            </p:nvSpPr>
            <p:spPr>
              <a:xfrm>
                <a:off x="909410" y="1698168"/>
                <a:ext cx="2084481" cy="75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10" y="1698168"/>
                <a:ext cx="2084481" cy="754309"/>
              </a:xfrm>
              <a:prstGeom prst="rect">
                <a:avLst/>
              </a:prstGeom>
              <a:blipFill>
                <a:blip r:embed="rId8"/>
                <a:stretch>
                  <a:fillRect l="-2424" r="-4848" b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56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CDF-F3EF-2842-B9B4-9C5BC496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09" y="232804"/>
            <a:ext cx="8122981" cy="1143000"/>
          </a:xfrm>
        </p:spPr>
        <p:txBody>
          <a:bodyPr/>
          <a:lstStyle/>
          <a:p>
            <a:r>
              <a:rPr lang="en-US" dirty="0"/>
              <a:t>Expanded Photosphere Method Reloaded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9699-CBEB-8F4D-BED4-16828EC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individual atmospheric models for the spectral fits</a:t>
            </a:r>
          </a:p>
          <a:p>
            <a:pPr lvl="1"/>
            <a:r>
              <a:rPr lang="en-US"/>
              <a:t>use of the TARDIS radiation transport model</a:t>
            </a:r>
          </a:p>
          <a:p>
            <a:pPr lvl="1"/>
            <a:r>
              <a:rPr lang="en-US"/>
              <a:t>absolute flux emitted</a:t>
            </a:r>
          </a:p>
          <a:p>
            <a:r>
              <a:rPr lang="en-US"/>
              <a:t>Accurate explosion date</a:t>
            </a:r>
          </a:p>
          <a:p>
            <a:pPr lvl="1"/>
            <a:r>
              <a:rPr lang="en-US"/>
              <a:t>accurate zero point</a:t>
            </a:r>
          </a:p>
          <a:p>
            <a:r>
              <a:rPr lang="en-US"/>
              <a:t>At least 5 epochs per supernova</a:t>
            </a:r>
          </a:p>
        </p:txBody>
      </p:sp>
    </p:spTree>
    <p:extLst>
      <p:ext uri="{BB962C8B-B14F-4D97-AF65-F5344CB8AC3E}">
        <p14:creationId xmlns:p14="http://schemas.microsoft.com/office/powerpoint/2010/main" val="81489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7C74AD-A6D4-734B-8F1C-37AAAA25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00" y="651600"/>
            <a:ext cx="7909200" cy="5936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1F707-59FB-344E-814F-3E42C4A8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H</a:t>
            </a:r>
            <a:r>
              <a:rPr lang="en-GB" baseline="-25000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7ABD-FC61-354F-B1F5-800544C2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FFF70-AA46-BE4C-9A20-FC9CDD98801D}"/>
              </a:ext>
            </a:extLst>
          </p:cNvPr>
          <p:cNvGrpSpPr/>
          <p:nvPr/>
        </p:nvGrpSpPr>
        <p:grpSpPr>
          <a:xfrm>
            <a:off x="7200000" y="4405868"/>
            <a:ext cx="2000971" cy="307777"/>
            <a:chOff x="7150100" y="4425434"/>
            <a:chExt cx="2000971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374FE7-7B92-794D-BBAA-8366E00A2BA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047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2.6⋅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2CEC6C-0E5D-7644-B863-72D2CB0869FC}"/>
              </a:ext>
            </a:extLst>
          </p:cNvPr>
          <p:cNvGrpSpPr/>
          <p:nvPr/>
        </p:nvGrpSpPr>
        <p:grpSpPr>
          <a:xfrm>
            <a:off x="7199300" y="5102699"/>
            <a:ext cx="2000971" cy="307777"/>
            <a:chOff x="7150100" y="4425434"/>
            <a:chExt cx="2000971" cy="3077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566161-2A5B-4B4F-829C-95CCC50E5EFE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01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398D94-114B-154C-AECD-4589B280610F}"/>
              </a:ext>
            </a:extLst>
          </p:cNvPr>
          <p:cNvSpPr txBox="1"/>
          <p:nvPr/>
        </p:nvSpPr>
        <p:spPr>
          <a:xfrm>
            <a:off x="1641752" y="1109045"/>
            <a:ext cx="394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NeueLT Com 45 Lt" panose="020B0403020202020204" pitchFamily="34" charset="77"/>
              </a:rPr>
              <a:t>https://</a:t>
            </a:r>
            <a:r>
              <a:rPr lang="en-GB" sz="1200" dirty="0" err="1">
                <a:latin typeface="HelveticaNeueLT Com 45 Lt" panose="020B0403020202020204" pitchFamily="34" charset="77"/>
              </a:rPr>
              <a:t>www.cfa.harvard.edu</a:t>
            </a:r>
            <a:r>
              <a:rPr lang="en-GB" sz="1200" dirty="0">
                <a:latin typeface="HelveticaNeueLT Com 45 Lt" panose="020B0403020202020204" pitchFamily="34" charset="77"/>
              </a:rPr>
              <a:t>/~</a:t>
            </a:r>
            <a:r>
              <a:rPr lang="en-GB" sz="1200" dirty="0" err="1">
                <a:latin typeface="HelveticaNeueLT Com 45 Lt" panose="020B0403020202020204" pitchFamily="34" charset="77"/>
              </a:rPr>
              <a:t>dfabricant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huchra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hubble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5614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E63B-39DE-A14C-B9DC-22E96E3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19" y="460980"/>
            <a:ext cx="4050681" cy="1143000"/>
          </a:xfrm>
        </p:spPr>
        <p:txBody>
          <a:bodyPr/>
          <a:lstStyle/>
          <a:p>
            <a:pPr algn="l"/>
            <a:r>
              <a:rPr lang="en-US"/>
              <a:t>Atmosphere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3B8A-3A32-FF48-9DFB-2BF1BB4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9" y="2598233"/>
            <a:ext cx="3529361" cy="333254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TARDIS fits for different epochs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0128-8E11-5742-A752-784925096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730" y="180202"/>
            <a:ext cx="48387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96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FB2F-D3C2-6346-A1DB-9C79C419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Slope is inverse distance: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F419030-3A57-534C-809C-F84728245FA4}"/>
              </a:ext>
            </a:extLst>
          </p:cNvPr>
          <p:cNvGrpSpPr/>
          <p:nvPr/>
        </p:nvGrpSpPr>
        <p:grpSpPr>
          <a:xfrm>
            <a:off x="448209" y="2492896"/>
            <a:ext cx="8244408" cy="3930407"/>
            <a:chOff x="410027" y="2492896"/>
            <a:chExt cx="8244408" cy="3930407"/>
          </a:xfrm>
        </p:grpSpPr>
        <p:pic>
          <p:nvPicPr>
            <p:cNvPr id="12" name="Picture 2" descr="image">
              <a:extLst>
                <a:ext uri="{FF2B5EF4-FFF2-40B4-BE49-F238E27FC236}">
                  <a16:creationId xmlns:a16="http://schemas.microsoft.com/office/drawing/2014/main" id="{49B12518-C220-F040-B1A2-C251B1BC4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27" y="2492896"/>
              <a:ext cx="8244408" cy="3930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6C11EC-D849-6741-9937-665347A32407}"/>
                </a:ext>
              </a:extLst>
            </p:cNvPr>
            <p:cNvSpPr txBox="1"/>
            <p:nvPr/>
          </p:nvSpPr>
          <p:spPr>
            <a:xfrm>
              <a:off x="6910595" y="3090446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9DB949A-F76D-D242-9A40-9A14921D5901}"/>
              </a:ext>
            </a:extLst>
          </p:cNvPr>
          <p:cNvSpPr txBox="1"/>
          <p:nvPr/>
        </p:nvSpPr>
        <p:spPr>
          <a:xfrm>
            <a:off x="1058723" y="4288822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SN 2005cs</a:t>
            </a:r>
          </a:p>
        </p:txBody>
      </p:sp>
    </p:spTree>
    <p:extLst>
      <p:ext uri="{BB962C8B-B14F-4D97-AF65-F5344CB8AC3E}">
        <p14:creationId xmlns:p14="http://schemas.microsoft.com/office/powerpoint/2010/main" val="280809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E616-5758-BD4D-9FEB-2E5C6548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6675"/>
            <a:ext cx="7772400" cy="1143000"/>
          </a:xfrm>
        </p:spPr>
        <p:txBody>
          <a:bodyPr/>
          <a:lstStyle/>
          <a:p>
            <a:r>
              <a:rPr lang="en-DE" dirty="0"/>
              <a:t>adH0cc –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830B3-01AE-B849-A6DF-857D977E6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4738"/>
            <a:ext cx="7772400" cy="4114800"/>
          </a:xfrm>
        </p:spPr>
        <p:txBody>
          <a:bodyPr/>
          <a:lstStyle/>
          <a:p>
            <a:r>
              <a:rPr lang="en-DE" dirty="0"/>
              <a:t>Observations finished – 1 October 2021</a:t>
            </a:r>
          </a:p>
          <a:p>
            <a:r>
              <a:rPr lang="en-DE" dirty="0"/>
              <a:t>44 classifications</a:t>
            </a:r>
          </a:p>
          <a:p>
            <a:pPr lvl="1"/>
            <a:r>
              <a:rPr lang="en-DE" dirty="0"/>
              <a:t>26 S</a:t>
            </a:r>
            <a:r>
              <a:rPr lang="en-GB" dirty="0"/>
              <a:t>Ne II, 12 SNe </a:t>
            </a:r>
            <a:r>
              <a:rPr lang="en-GB" dirty="0" err="1"/>
              <a:t>Ia</a:t>
            </a:r>
            <a:r>
              <a:rPr lang="en-GB" dirty="0"/>
              <a:t>, 6 other types (</a:t>
            </a:r>
            <a:r>
              <a:rPr lang="en-GB" dirty="0" err="1"/>
              <a:t>Ibc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One new type SN </a:t>
            </a:r>
            <a:r>
              <a:rPr lang="en-GB" dirty="0" err="1"/>
              <a:t>Icn</a:t>
            </a:r>
            <a:r>
              <a:rPr lang="en-GB" dirty="0"/>
              <a:t> (SN 2021ckj)</a:t>
            </a:r>
          </a:p>
          <a:p>
            <a:pPr lvl="1"/>
            <a:r>
              <a:rPr lang="en-GB" dirty="0"/>
              <a:t>20 SNe II with follow-up observations</a:t>
            </a:r>
          </a:p>
          <a:p>
            <a:pPr lvl="2"/>
            <a:r>
              <a:rPr lang="en-GB" dirty="0"/>
              <a:t>Added another six objects not classified by us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33001-5AB5-EB48-A42F-FE041B26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3" y="41148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61">
            <a:extLst>
              <a:ext uri="{FF2B5EF4-FFF2-40B4-BE49-F238E27FC236}">
                <a16:creationId xmlns:a16="http://schemas.microsoft.com/office/drawing/2014/main" id="{C39C4C0C-B3AE-6242-89E8-F7D19ABB75F4}"/>
              </a:ext>
            </a:extLst>
          </p:cNvPr>
          <p:cNvSpPr txBox="1">
            <a:spLocks/>
          </p:cNvSpPr>
          <p:nvPr/>
        </p:nvSpPr>
        <p:spPr>
          <a:xfrm>
            <a:off x="669727" y="-7634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4400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adH0cc – Observations</a:t>
            </a:r>
            <a:endParaRPr lang="en-US" sz="4400" dirty="0">
              <a:solidFill>
                <a:schemeClr val="bg1"/>
              </a:solidFill>
              <a:latin typeface="HelveticaNeueLT Com 45 Lt" panose="020B0403020202020204" pitchFamily="34" charset="77"/>
              <a:ea typeface="+mj-ea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016D06-EC88-414B-B457-F18C21A60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50869"/>
              </p:ext>
            </p:extLst>
          </p:nvPr>
        </p:nvGraphicFramePr>
        <p:xfrm>
          <a:off x="-854075" y="1181127"/>
          <a:ext cx="7544026" cy="5400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D5B5F6AA-769C-964A-B622-864D270381DF}"/>
              </a:ext>
            </a:extLst>
          </p:cNvPr>
          <p:cNvGrpSpPr/>
          <p:nvPr/>
        </p:nvGrpSpPr>
        <p:grpSpPr>
          <a:xfrm>
            <a:off x="4535246" y="1409876"/>
            <a:ext cx="3774156" cy="4514783"/>
            <a:chOff x="1155032" y="2087976"/>
            <a:chExt cx="5367688" cy="64210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FCDC5-2F02-F74C-BE9B-94F06D90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500" y="2087976"/>
              <a:ext cx="4046220" cy="5755586"/>
            </a:xfrm>
            <a:prstGeom prst="rect">
              <a:avLst/>
            </a:prstGeom>
          </p:spPr>
        </p:pic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5CC391D7-441C-4E43-8FC5-9E7980F95B90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1155032" y="7843562"/>
              <a:ext cx="3344578" cy="665438"/>
            </a:xfrm>
            <a:prstGeom prst="bentConnector2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7E9D6-D258-C340-920C-F78E0B6261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1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407BD-F76B-374F-9D05-6F61398C3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13" y="2019300"/>
            <a:ext cx="7620000" cy="4508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7D500-A6A2-8147-8767-EC7CBE10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adH0cc –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7D09E-332D-C246-ACB6-E6748C60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Distribution on the sky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D29F7-C377-6542-9BB7-E1B26A91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36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C0ED-8FFB-A249-9A9E-84E2B258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8D34-18F8-AE44-89DE-0D43EBFA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186277"/>
            <a:ext cx="7772400" cy="4114800"/>
          </a:xfrm>
        </p:spPr>
        <p:txBody>
          <a:bodyPr/>
          <a:lstStyle/>
          <a:p>
            <a:r>
              <a:rPr lang="en-DE" dirty="0"/>
              <a:t>Data analysis </a:t>
            </a:r>
            <a:br>
              <a:rPr lang="en-DE" dirty="0"/>
            </a:br>
            <a:r>
              <a:rPr lang="en-DE" dirty="0"/>
              <a:t>workshop</a:t>
            </a:r>
          </a:p>
          <a:p>
            <a:pPr lvl="1"/>
            <a:r>
              <a:rPr lang="en-DE" dirty="0"/>
              <a:t>27 Sep – 1 Oct </a:t>
            </a:r>
            <a:br>
              <a:rPr lang="en-DE" dirty="0"/>
            </a:br>
            <a:r>
              <a:rPr lang="en-DE" dirty="0"/>
              <a:t>at MIAPP</a:t>
            </a:r>
          </a:p>
          <a:p>
            <a:r>
              <a:rPr lang="en-DE" dirty="0"/>
              <a:t>Photometry</a:t>
            </a:r>
          </a:p>
          <a:p>
            <a:pPr lvl="1"/>
            <a:r>
              <a:rPr lang="en-GB" dirty="0"/>
              <a:t>R</a:t>
            </a:r>
            <a:r>
              <a:rPr lang="en-DE" dirty="0"/>
              <a:t>equires template </a:t>
            </a:r>
            <a:br>
              <a:rPr lang="en-DE" dirty="0"/>
            </a:br>
            <a:r>
              <a:rPr lang="en-DE" dirty="0"/>
              <a:t>observations one year after SN</a:t>
            </a:r>
          </a:p>
          <a:p>
            <a:r>
              <a:rPr lang="en-DE" dirty="0"/>
              <a:t>Spectroscopy</a:t>
            </a:r>
          </a:p>
          <a:p>
            <a:pPr lvl="1"/>
            <a:r>
              <a:rPr lang="en-DE" dirty="0"/>
              <a:t>Data reductions ongoing</a:t>
            </a:r>
          </a:p>
          <a:p>
            <a:pPr lvl="2"/>
            <a:r>
              <a:rPr lang="en-DE" dirty="0"/>
              <a:t>Two independent data reductions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A4617E-2CA4-7449-9853-C02608A8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9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5785-1513-5D4A-9E7B-378DF415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D6A24-48F1-7F47-8C11-B88C9B9C01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 dirty="0"/>
              <a:t>Discussions of analysis</a:t>
            </a:r>
          </a:p>
          <a:p>
            <a:pPr lvl="1"/>
            <a:r>
              <a:rPr lang="en-GB" dirty="0"/>
              <a:t>Investigations of </a:t>
            </a:r>
            <a:br>
              <a:rPr lang="en-GB" dirty="0"/>
            </a:br>
            <a:r>
              <a:rPr lang="en-GB" dirty="0"/>
              <a:t>systematics</a:t>
            </a:r>
          </a:p>
          <a:p>
            <a:pPr lvl="2"/>
            <a:r>
              <a:rPr lang="en-GB" dirty="0"/>
              <a:t>Peculiar velocities</a:t>
            </a:r>
          </a:p>
          <a:p>
            <a:pPr lvl="2"/>
            <a:r>
              <a:rPr lang="en-GB" dirty="0"/>
              <a:t>Code comparisons</a:t>
            </a:r>
          </a:p>
          <a:p>
            <a:pPr lvl="2"/>
            <a:r>
              <a:rPr lang="en-GB" dirty="0"/>
              <a:t>Contamination by galaxy light</a:t>
            </a:r>
          </a:p>
          <a:p>
            <a:pPr lvl="2"/>
            <a:r>
              <a:rPr lang="en-GB" dirty="0"/>
              <a:t>Reddening</a:t>
            </a:r>
          </a:p>
          <a:p>
            <a:pPr lvl="2"/>
            <a:r>
              <a:rPr lang="en-GB" dirty="0"/>
              <a:t>Circumstellar interactions</a:t>
            </a:r>
          </a:p>
          <a:p>
            <a:pPr lvl="2"/>
            <a:r>
              <a:rPr lang="en-GB" dirty="0"/>
              <a:t>Asymmetric explosions</a:t>
            </a:r>
          </a:p>
          <a:p>
            <a:pPr lvl="1"/>
            <a:r>
              <a:rPr lang="en-GB" dirty="0"/>
              <a:t>B</a:t>
            </a:r>
            <a:r>
              <a:rPr lang="en-DE" dirty="0"/>
              <a:t>linding procedures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241FD-DA7D-2A48-88E7-3FD94A1A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96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4874-B21B-8D4D-98CA-382A336F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adH</a:t>
            </a:r>
            <a:r>
              <a:rPr lang="en-DE" dirty="0"/>
              <a:t>0cc – Associated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0B3A1-44A2-E145-AEB6-6920B3433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Calibrate </a:t>
            </a:r>
            <a:r>
              <a:rPr lang="en-DE" dirty="0"/>
              <a:t>Standardizable </a:t>
            </a:r>
            <a:br>
              <a:rPr lang="en-DE" dirty="0"/>
            </a:br>
            <a:r>
              <a:rPr lang="en-DE" dirty="0"/>
              <a:t>Candle Method (SCM)</a:t>
            </a:r>
          </a:p>
          <a:p>
            <a:pPr lvl="1"/>
            <a:r>
              <a:rPr lang="en-GB" dirty="0"/>
              <a:t>Sam</a:t>
            </a:r>
            <a:r>
              <a:rPr lang="en-DE" dirty="0"/>
              <a:t>e data required</a:t>
            </a:r>
          </a:p>
          <a:p>
            <a:pPr lvl="1"/>
            <a:r>
              <a:rPr lang="en-DE" dirty="0"/>
              <a:t>Replace external calibration </a:t>
            </a:r>
            <a:br>
              <a:rPr lang="en-DE" dirty="0"/>
            </a:br>
            <a:r>
              <a:rPr lang="en-DE" dirty="0"/>
              <a:t>through Cepheids and/or</a:t>
            </a:r>
            <a:br>
              <a:rPr lang="en-DE" dirty="0"/>
            </a:br>
            <a:r>
              <a:rPr lang="en-DE" dirty="0"/>
              <a:t>TRGB</a:t>
            </a:r>
          </a:p>
          <a:p>
            <a:r>
              <a:rPr lang="en-DE" dirty="0"/>
              <a:t>First SCM publication by Alexander Holas for the SNFactory data in preparation</a:t>
            </a:r>
          </a:p>
          <a:p>
            <a:pPr lvl="1"/>
            <a:r>
              <a:rPr lang="en-GB" dirty="0"/>
              <a:t>S</a:t>
            </a:r>
            <a:r>
              <a:rPr lang="en-DE" dirty="0"/>
              <a:t>till based on Cepheid and TRGB calibrations</a:t>
            </a:r>
          </a:p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9E9F9-11AE-3743-94A8-2622ED53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806" y="1327980"/>
            <a:ext cx="3290889" cy="31427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23F9F1-2EB4-AA4F-916A-7A8678127201}"/>
              </a:ext>
            </a:extLst>
          </p:cNvPr>
          <p:cNvSpPr/>
          <p:nvPr/>
        </p:nvSpPr>
        <p:spPr>
          <a:xfrm>
            <a:off x="6973811" y="1327980"/>
            <a:ext cx="1947939" cy="96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997796-3F80-AC46-BA0F-051F0DE53849}"/>
              </a:ext>
            </a:extLst>
          </p:cNvPr>
          <p:cNvGrpSpPr>
            <a:grpSpLocks noChangeAspect="1"/>
          </p:cNvGrpSpPr>
          <p:nvPr/>
        </p:nvGrpSpPr>
        <p:grpSpPr>
          <a:xfrm>
            <a:off x="5713749" y="2943891"/>
            <a:ext cx="2268278" cy="1623693"/>
            <a:chOff x="4388400" y="4457700"/>
            <a:chExt cx="2949156" cy="21110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6B7F69-B8D4-EE40-AB04-E288A728C865}"/>
                </a:ext>
              </a:extLst>
            </p:cNvPr>
            <p:cNvGrpSpPr/>
            <p:nvPr/>
          </p:nvGrpSpPr>
          <p:grpSpPr>
            <a:xfrm>
              <a:off x="4388400" y="4457700"/>
              <a:ext cx="1939375" cy="2111082"/>
              <a:chOff x="4388400" y="4457700"/>
              <a:chExt cx="1939375" cy="211108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4A47A9-A6C9-CC4A-8117-1A22F3CF273C}"/>
                  </a:ext>
                </a:extLst>
              </p:cNvPr>
              <p:cNvSpPr/>
              <p:nvPr/>
            </p:nvSpPr>
            <p:spPr>
              <a:xfrm>
                <a:off x="4388400" y="4457700"/>
                <a:ext cx="1638300" cy="2111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F800F27-EFF6-C040-B06E-DE1602A1AA98}"/>
                  </a:ext>
                </a:extLst>
              </p:cNvPr>
              <p:cNvSpPr/>
              <p:nvPr/>
            </p:nvSpPr>
            <p:spPr>
              <a:xfrm>
                <a:off x="6026700" y="5175250"/>
                <a:ext cx="301075" cy="126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105C9-11A0-AD49-BCDC-A6599A7A42B4}"/>
                </a:ext>
              </a:extLst>
            </p:cNvPr>
            <p:cNvSpPr txBox="1"/>
            <p:nvPr/>
          </p:nvSpPr>
          <p:spPr>
            <a:xfrm>
              <a:off x="6051131" y="5175250"/>
              <a:ext cx="1286425" cy="2200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DE" sz="500" dirty="0"/>
                <a:t>S</a:t>
              </a:r>
              <a:r>
                <a:rPr lang="en-GB" sz="500" dirty="0"/>
                <a:t>N</a:t>
              </a:r>
              <a:r>
                <a:rPr lang="en-DE" sz="500" dirty="0"/>
                <a:t>e II (EPM): m-M (mag)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BA31A7E-6AE7-454F-9787-025F211D8F35}"/>
              </a:ext>
            </a:extLst>
          </p:cNvPr>
          <p:cNvSpPr/>
          <p:nvPr/>
        </p:nvSpPr>
        <p:spPr>
          <a:xfrm>
            <a:off x="7553739" y="4002157"/>
            <a:ext cx="1007165" cy="23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8C905-7D8C-194D-BEC9-9D6217FBE1F9}"/>
              </a:ext>
            </a:extLst>
          </p:cNvPr>
          <p:cNvSpPr/>
          <p:nvPr/>
        </p:nvSpPr>
        <p:spPr>
          <a:xfrm>
            <a:off x="8823325" y="2294388"/>
            <a:ext cx="250825" cy="369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87BCF-6201-6B46-9E26-1023C6B70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4"/>
          <a:stretch/>
        </p:blipFill>
        <p:spPr>
          <a:xfrm>
            <a:off x="7935560" y="1206501"/>
            <a:ext cx="1007166" cy="18304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2B6BBF-B92E-6748-8D7D-CA823FED8231}"/>
              </a:ext>
            </a:extLst>
          </p:cNvPr>
          <p:cNvSpPr txBox="1"/>
          <p:nvPr/>
        </p:nvSpPr>
        <p:spPr>
          <a:xfrm>
            <a:off x="7100599" y="2134450"/>
            <a:ext cx="6254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600" dirty="0">
                <a:latin typeface="HelveticaNeueLT Com 45 Lt" panose="020B0403020202020204" pitchFamily="34" charset="77"/>
              </a:rPr>
              <a:t>EPM </a:t>
            </a:r>
            <a:r>
              <a:rPr lang="en-DE" sz="600" dirty="0">
                <a:latin typeface="HelveticaNeueLT Com 45 Lt" panose="020B0403020202020204" pitchFamily="34" charset="77"/>
                <a:sym typeface="Wingdings" pitchFamily="2" charset="2"/>
              </a:rPr>
              <a:t> SCM</a:t>
            </a:r>
            <a:endParaRPr lang="en-DE" sz="600" dirty="0">
              <a:latin typeface="HelveticaNeueLT Com 45 Lt" panose="020B0403020202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1ACAE-C852-974F-8848-6A1F97632B0F}"/>
              </a:ext>
            </a:extLst>
          </p:cNvPr>
          <p:cNvSpPr txBox="1"/>
          <p:nvPr/>
        </p:nvSpPr>
        <p:spPr>
          <a:xfrm rot="5400000">
            <a:off x="8366125" y="1706776"/>
            <a:ext cx="1138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HelveticaNeueLT Com 45 Lt" panose="020B0403020202020204" pitchFamily="34" charset="77"/>
              </a:rPr>
              <a:t>D</a:t>
            </a:r>
            <a:r>
              <a:rPr lang="en-DE" sz="800" dirty="0">
                <a:latin typeface="HelveticaNeueLT Com 45 Lt" panose="020B0403020202020204" pitchFamily="34" charset="77"/>
              </a:rPr>
              <a:t>e Jaeger et al. 2020</a:t>
            </a:r>
          </a:p>
        </p:txBody>
      </p:sp>
    </p:spTree>
    <p:extLst>
      <p:ext uri="{BB962C8B-B14F-4D97-AF65-F5344CB8AC3E}">
        <p14:creationId xmlns:p14="http://schemas.microsoft.com/office/powerpoint/2010/main" val="5001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4FA8-6293-414E-8496-B98AC174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Associated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3FC1C-9717-2647-968B-ED525F995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83" y="1185862"/>
            <a:ext cx="8604756" cy="4114800"/>
          </a:xfrm>
        </p:spPr>
        <p:txBody>
          <a:bodyPr/>
          <a:lstStyle/>
          <a:p>
            <a:r>
              <a:rPr lang="en-DE" dirty="0"/>
              <a:t>Sibling supernovae	</a:t>
            </a:r>
          </a:p>
          <a:p>
            <a:pPr lvl="1"/>
            <a:r>
              <a:rPr lang="en-DE" dirty="0"/>
              <a:t>Determine EPM distance </a:t>
            </a:r>
            <a:br>
              <a:rPr lang="en-DE" dirty="0"/>
            </a:br>
            <a:r>
              <a:rPr lang="en-DE" dirty="0"/>
              <a:t>to S</a:t>
            </a:r>
            <a:r>
              <a:rPr lang="en-GB" dirty="0"/>
              <a:t>N</a:t>
            </a:r>
            <a:r>
              <a:rPr lang="en-DE" dirty="0"/>
              <a:t>e II in the same </a:t>
            </a:r>
            <a:br>
              <a:rPr lang="en-DE" dirty="0"/>
            </a:br>
            <a:r>
              <a:rPr lang="en-DE" dirty="0"/>
              <a:t>galaxy</a:t>
            </a:r>
          </a:p>
          <a:p>
            <a:pPr lvl="2">
              <a:spcBef>
                <a:spcPts val="0"/>
              </a:spcBef>
            </a:pPr>
            <a:r>
              <a:rPr lang="en-GB" dirty="0"/>
              <a:t>I</a:t>
            </a:r>
            <a:r>
              <a:rPr lang="en-DE" dirty="0"/>
              <a:t>nternal consistency</a:t>
            </a:r>
          </a:p>
          <a:p>
            <a:pPr lvl="2">
              <a:spcBef>
                <a:spcPts val="0"/>
              </a:spcBef>
            </a:pPr>
            <a:r>
              <a:rPr lang="en-DE" dirty="0"/>
              <a:t>Systematics</a:t>
            </a:r>
          </a:p>
          <a:p>
            <a:pPr lvl="3">
              <a:spcBef>
                <a:spcPts val="0"/>
              </a:spcBef>
            </a:pPr>
            <a:r>
              <a:rPr lang="en-DE" dirty="0"/>
              <a:t>e.g. reddening</a:t>
            </a:r>
          </a:p>
          <a:p>
            <a:pPr lvl="2">
              <a:spcBef>
                <a:spcPts val="0"/>
              </a:spcBef>
            </a:pPr>
            <a:r>
              <a:rPr lang="en-GB" dirty="0"/>
              <a:t>I</a:t>
            </a:r>
            <a:r>
              <a:rPr lang="en-DE" dirty="0"/>
              <a:t>nternal scatter of the </a:t>
            </a:r>
            <a:br>
              <a:rPr lang="en-DE" dirty="0"/>
            </a:br>
            <a:r>
              <a:rPr lang="en-DE" dirty="0"/>
              <a:t>method</a:t>
            </a:r>
          </a:p>
          <a:p>
            <a:r>
              <a:rPr lang="en-DE" dirty="0"/>
              <a:t>Done for five of six suitable galaxies </a:t>
            </a:r>
            <a:br>
              <a:rPr lang="en-DE" dirty="0"/>
            </a:br>
            <a:r>
              <a:rPr lang="en-DE" dirty="0"/>
              <a:t>by Géza Csörnyei 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T</a:t>
            </a:r>
            <a:r>
              <a:rPr lang="en-DE" dirty="0"/>
              <a:t>o be presented at SuperVirtual workshop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65E7A9-54FD-7F4A-A6AF-6141445E7039}"/>
              </a:ext>
            </a:extLst>
          </p:cNvPr>
          <p:cNvGrpSpPr/>
          <p:nvPr/>
        </p:nvGrpSpPr>
        <p:grpSpPr>
          <a:xfrm>
            <a:off x="5088835" y="1181170"/>
            <a:ext cx="4054937" cy="4367850"/>
            <a:chOff x="5088835" y="1181170"/>
            <a:chExt cx="4054937" cy="4367850"/>
          </a:xfrm>
        </p:grpSpPr>
        <p:grpSp>
          <p:nvGrpSpPr>
            <p:cNvPr id="6" name="Group 5" descr="https://aasnova.org/2019/04/22/featured-image-hunting-for-past-fireworks/">
              <a:extLst>
                <a:ext uri="{FF2B5EF4-FFF2-40B4-BE49-F238E27FC236}">
                  <a16:creationId xmlns:a16="http://schemas.microsoft.com/office/drawing/2014/main" id="{4DFF7AAF-58F4-E449-9853-FB560D434196}"/>
                </a:ext>
              </a:extLst>
            </p:cNvPr>
            <p:cNvGrpSpPr/>
            <p:nvPr/>
          </p:nvGrpSpPr>
          <p:grpSpPr>
            <a:xfrm>
              <a:off x="5088835" y="1181170"/>
              <a:ext cx="3905343" cy="4367850"/>
              <a:chOff x="5088835" y="1194422"/>
              <a:chExt cx="3905343" cy="43678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F02E7C-0B49-1A46-9EB2-AAB8521CA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88835" y="1194422"/>
                <a:ext cx="3837356" cy="384588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B5A5B0-320A-2042-93CF-EA91E4CA71F7}"/>
                  </a:ext>
                </a:extLst>
              </p:cNvPr>
              <p:cNvSpPr txBox="1"/>
              <p:nvPr/>
            </p:nvSpPr>
            <p:spPr>
              <a:xfrm>
                <a:off x="7876564" y="5039052"/>
                <a:ext cx="11176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400" dirty="0">
                    <a:latin typeface="HelveticaNeueLT Com 45 Lt" panose="020B0403020202020204" pitchFamily="34" charset="77"/>
                  </a:rPr>
                  <a:t>NGC 6946; </a:t>
                </a:r>
              </a:p>
              <a:p>
                <a:r>
                  <a:rPr lang="en-DE" sz="1400" dirty="0">
                    <a:latin typeface="HelveticaNeueLT Com 45 Lt" panose="020B0403020202020204" pitchFamily="34" charset="77"/>
                  </a:rPr>
                  <a:t>AAS Nova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0C9949-8450-E041-8689-9DF33E4ACD23}"/>
                </a:ext>
              </a:extLst>
            </p:cNvPr>
            <p:cNvSpPr txBox="1"/>
            <p:nvPr/>
          </p:nvSpPr>
          <p:spPr>
            <a:xfrm rot="5400000">
              <a:off x="7268579" y="2982210"/>
              <a:ext cx="35349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HelveticaNeueLT Com 45 Lt" panose="020B0403020202020204" pitchFamily="34" charset="77"/>
                </a:rPr>
                <a:t>https://</a:t>
              </a:r>
              <a:r>
                <a:rPr lang="en-GB" sz="800" dirty="0" err="1">
                  <a:latin typeface="HelveticaNeueLT Com 45 Lt" panose="020B0403020202020204" pitchFamily="34" charset="77"/>
                </a:rPr>
                <a:t>aasnova.org</a:t>
              </a:r>
              <a:r>
                <a:rPr lang="en-GB" sz="800" dirty="0">
                  <a:latin typeface="HelveticaNeueLT Com 45 Lt" panose="020B0403020202020204" pitchFamily="34" charset="77"/>
                </a:rPr>
                <a:t>/2019/04/22/featured-image-hunting-for-past-fireworks/</a:t>
              </a:r>
              <a:endParaRPr lang="en-DE" sz="800" dirty="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45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E56819-1E72-C841-A9FC-9169C343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2095499"/>
            <a:ext cx="4684114" cy="4473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4EB3B4-3B63-9144-BDA2-0A2729DD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Associated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624EC-EFF6-7D4C-B169-6F1741025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Calibrate SNe Ia with EPM distances</a:t>
            </a:r>
          </a:p>
          <a:p>
            <a:pPr lvl="1"/>
            <a:r>
              <a:rPr lang="en-DE" dirty="0"/>
              <a:t>‘Siblings of a different kind’</a:t>
            </a:r>
          </a:p>
          <a:p>
            <a:pPr lvl="2"/>
            <a:r>
              <a:rPr lang="en-GB" dirty="0"/>
              <a:t>G</a:t>
            </a:r>
            <a:r>
              <a:rPr lang="en-DE" dirty="0"/>
              <a:t>alaxies with a S</a:t>
            </a:r>
            <a:r>
              <a:rPr lang="en-GB" dirty="0"/>
              <a:t>N II and a SN </a:t>
            </a:r>
            <a:r>
              <a:rPr lang="en-GB" dirty="0" err="1"/>
              <a:t>Ia</a:t>
            </a:r>
            <a:endParaRPr lang="en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4741A3-F336-184F-8698-9C86E2BFC5CE}"/>
              </a:ext>
            </a:extLst>
          </p:cNvPr>
          <p:cNvGrpSpPr/>
          <p:nvPr/>
        </p:nvGrpSpPr>
        <p:grpSpPr>
          <a:xfrm>
            <a:off x="4388400" y="4457700"/>
            <a:ext cx="2965669" cy="2111082"/>
            <a:chOff x="4388400" y="4457700"/>
            <a:chExt cx="2965669" cy="21110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8AAD22-63FE-574A-9637-BC5C0E1E5326}"/>
                </a:ext>
              </a:extLst>
            </p:cNvPr>
            <p:cNvGrpSpPr/>
            <p:nvPr/>
          </p:nvGrpSpPr>
          <p:grpSpPr>
            <a:xfrm>
              <a:off x="4388400" y="4457700"/>
              <a:ext cx="1939375" cy="2111082"/>
              <a:chOff x="4388400" y="4457700"/>
              <a:chExt cx="1939375" cy="211108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FD63D6-B7BC-E345-8C1F-00E409C92BBE}"/>
                  </a:ext>
                </a:extLst>
              </p:cNvPr>
              <p:cNvSpPr/>
              <p:nvPr/>
            </p:nvSpPr>
            <p:spPr>
              <a:xfrm>
                <a:off x="4388400" y="4457700"/>
                <a:ext cx="1638300" cy="2111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2D77AA-1F86-054A-9557-E5F3429C8CF6}"/>
                  </a:ext>
                </a:extLst>
              </p:cNvPr>
              <p:cNvSpPr/>
              <p:nvPr/>
            </p:nvSpPr>
            <p:spPr>
              <a:xfrm>
                <a:off x="6026700" y="5175250"/>
                <a:ext cx="301075" cy="126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5FB2C9-F291-114A-B322-9F64630A2941}"/>
                </a:ext>
              </a:extLst>
            </p:cNvPr>
            <p:cNvSpPr txBox="1"/>
            <p:nvPr/>
          </p:nvSpPr>
          <p:spPr>
            <a:xfrm>
              <a:off x="6067644" y="5175250"/>
              <a:ext cx="128642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DE" sz="800" dirty="0"/>
                <a:t>S</a:t>
              </a:r>
              <a:r>
                <a:rPr lang="en-GB" sz="800" dirty="0"/>
                <a:t>N</a:t>
              </a:r>
              <a:r>
                <a:rPr lang="en-DE" sz="800" dirty="0"/>
                <a:t>e II (EPM): m-M (mag)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8C5ECB-A307-D343-8AE1-4883C1D32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186" y="3172584"/>
            <a:ext cx="3175465" cy="31208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A5B54-7394-9647-B8D1-4C64430D56F8}"/>
              </a:ext>
            </a:extLst>
          </p:cNvPr>
          <p:cNvGrpSpPr/>
          <p:nvPr/>
        </p:nvGrpSpPr>
        <p:grpSpPr>
          <a:xfrm>
            <a:off x="3237936" y="3750365"/>
            <a:ext cx="1064715" cy="389635"/>
            <a:chOff x="3237936" y="3750365"/>
            <a:chExt cx="1064715" cy="3896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9E92FA-C890-D14B-929A-62CB0A1F9D85}"/>
                </a:ext>
              </a:extLst>
            </p:cNvPr>
            <p:cNvSpPr txBox="1"/>
            <p:nvPr/>
          </p:nvSpPr>
          <p:spPr>
            <a:xfrm>
              <a:off x="3237936" y="3750365"/>
              <a:ext cx="1064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solidFill>
                    <a:schemeClr val="bg1"/>
                  </a:solidFill>
                  <a:latin typeface="HelveticaNeueLT Com 45 Lt" panose="020B0403020202020204" pitchFamily="34" charset="77"/>
                </a:rPr>
                <a:t>SN 2003hn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973E1B-4E4F-244C-8FBF-F91F91F58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4000" y="3996000"/>
              <a:ext cx="108000" cy="144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5C0574-2656-024A-98C7-8B8A8989117B}"/>
              </a:ext>
            </a:extLst>
          </p:cNvPr>
          <p:cNvGrpSpPr/>
          <p:nvPr/>
        </p:nvGrpSpPr>
        <p:grpSpPr>
          <a:xfrm>
            <a:off x="2366993" y="4863549"/>
            <a:ext cx="998991" cy="400512"/>
            <a:chOff x="3237936" y="3720577"/>
            <a:chExt cx="998991" cy="40051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1926F3-E586-AB4D-98B3-569D459C280D}"/>
                </a:ext>
              </a:extLst>
            </p:cNvPr>
            <p:cNvSpPr txBox="1"/>
            <p:nvPr/>
          </p:nvSpPr>
          <p:spPr>
            <a:xfrm>
              <a:off x="3237936" y="3813312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solidFill>
                    <a:schemeClr val="bg1"/>
                  </a:solidFill>
                  <a:latin typeface="HelveticaNeueLT Com 45 Lt" panose="020B0403020202020204" pitchFamily="34" charset="77"/>
                </a:rPr>
                <a:t>SN 2001el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0CC7CA-3172-754F-80C4-14261B412E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0943" y="3720577"/>
              <a:ext cx="0" cy="1490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A7FE33-9811-3A45-88BE-DB407007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0" y="651600"/>
            <a:ext cx="7909200" cy="5936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49803-BB82-894D-8E43-25B25211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H</a:t>
            </a:r>
            <a:r>
              <a:rPr lang="en-GB" baseline="-25000" dirty="0"/>
              <a:t>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816AB-932B-3543-8718-62D817EF6299}"/>
              </a:ext>
            </a:extLst>
          </p:cNvPr>
          <p:cNvGrpSpPr/>
          <p:nvPr/>
        </p:nvGrpSpPr>
        <p:grpSpPr>
          <a:xfrm>
            <a:off x="7204814" y="2634227"/>
            <a:ext cx="2000971" cy="307777"/>
            <a:chOff x="7150100" y="4440674"/>
            <a:chExt cx="2000971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D525CF-12D7-4C44-A5EF-92734D96626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3862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/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2B89E-866A-A34F-95B3-FF9A77EC6342}"/>
              </a:ext>
            </a:extLst>
          </p:cNvPr>
          <p:cNvGrpSpPr/>
          <p:nvPr/>
        </p:nvGrpSpPr>
        <p:grpSpPr>
          <a:xfrm>
            <a:off x="7204814" y="4097639"/>
            <a:ext cx="1964101" cy="307777"/>
            <a:chOff x="7150100" y="4425434"/>
            <a:chExt cx="1964101" cy="307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6BFEA3-419F-A541-BE54-38349D50A5F6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591365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8138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CBFA-600C-D440-9982-B14C9415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09A2-BB32-2142-B126-113C730E2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All data obtained</a:t>
            </a:r>
          </a:p>
          <a:p>
            <a:pPr lvl="1"/>
            <a:r>
              <a:rPr lang="en-DE" dirty="0"/>
              <a:t>26 S</a:t>
            </a:r>
            <a:r>
              <a:rPr lang="en-GB" dirty="0"/>
              <a:t>N</a:t>
            </a:r>
            <a:r>
              <a:rPr lang="en-DE" dirty="0"/>
              <a:t>e II with multiple epochs and good explosion dates</a:t>
            </a:r>
          </a:p>
          <a:p>
            <a:pPr lvl="2"/>
            <a:r>
              <a:rPr lang="en-DE" dirty="0"/>
              <a:t>Analysis ongoing</a:t>
            </a:r>
          </a:p>
          <a:p>
            <a:r>
              <a:rPr lang="en-DE" dirty="0"/>
              <a:t>Individual distances to 10% </a:t>
            </a:r>
          </a:p>
          <a:p>
            <a:pPr lvl="1"/>
            <a:r>
              <a:rPr lang="en-GB" dirty="0"/>
              <a:t>EPM of sibling SNe II independently check method</a:t>
            </a:r>
          </a:p>
          <a:p>
            <a:pPr lvl="1"/>
            <a:r>
              <a:rPr lang="en-GB" dirty="0"/>
              <a:t>Statistical error well below 3%</a:t>
            </a:r>
          </a:p>
          <a:p>
            <a:r>
              <a:rPr lang="en-GB" dirty="0"/>
              <a:t>Systematics most critical</a:t>
            </a:r>
            <a:endParaRPr lang="en-DE" dirty="0"/>
          </a:p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5BD4E-1252-0A48-BD44-7ACF3AE5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7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H</a:t>
            </a:r>
            <a:r>
              <a:rPr lang="en-GB" baseline="-25000" dirty="0"/>
              <a:t>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670" y="1412875"/>
            <a:ext cx="6268193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Classical approach </a:t>
            </a:r>
          </a:p>
          <a:p>
            <a:pPr marL="400050" lvl="1" indent="0">
              <a:buNone/>
            </a:pPr>
            <a:r>
              <a:rPr lang="en-US" dirty="0">
                <a:sym typeface="Wingdings" pitchFamily="2" charset="2"/>
              </a:rPr>
              <a:t> distance ladder to reach (smooth) Hubble flow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87445" y="2950037"/>
            <a:ext cx="5669168" cy="3331179"/>
            <a:chOff x="1596940" y="3299406"/>
            <a:chExt cx="5669168" cy="33311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6940" y="6261253"/>
              <a:ext cx="296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 Neue"/>
                  <a:cs typeface="Helvetica Neue"/>
                </a:rPr>
                <a:t>Sandage</a:t>
              </a:r>
              <a:r>
                <a:rPr lang="en-GB" dirty="0">
                  <a:latin typeface="Helvetica Neue"/>
                  <a:cs typeface="Helvetica Neue"/>
                </a:rPr>
                <a:t> &amp; </a:t>
              </a:r>
              <a:r>
                <a:rPr lang="en-GB" dirty="0" err="1">
                  <a:latin typeface="Helvetica Neue"/>
                  <a:cs typeface="Helvetica Neue"/>
                </a:rPr>
                <a:t>Tammann</a:t>
              </a:r>
              <a:r>
                <a:rPr lang="en-GB" dirty="0">
                  <a:latin typeface="Helvetica Neue"/>
                  <a:cs typeface="Helvetica Neue"/>
                </a:rPr>
                <a:t>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85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B67D9B-CA84-8748-8D9E-96023AADAF97}"/>
              </a:ext>
            </a:extLst>
          </p:cNvPr>
          <p:cNvGrpSpPr/>
          <p:nvPr/>
        </p:nvGrpSpPr>
        <p:grpSpPr>
          <a:xfrm>
            <a:off x="4234180" y="2475288"/>
            <a:ext cx="4787900" cy="3800277"/>
            <a:chOff x="4259513" y="2248235"/>
            <a:chExt cx="4787900" cy="380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D470CA-4F9F-4342-9F21-21E0DFB3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513" y="2248235"/>
              <a:ext cx="4787900" cy="3492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F476F1-FDAD-1442-A7C0-3FD7699F63EC}"/>
                </a:ext>
              </a:extLst>
            </p:cNvPr>
            <p:cNvSpPr txBox="1"/>
            <p:nvPr/>
          </p:nvSpPr>
          <p:spPr>
            <a:xfrm>
              <a:off x="7144443" y="5740735"/>
              <a:ext cx="1614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NeueLT Com 45 Lt" panose="020B0403020202020204" pitchFamily="34" charset="77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Classical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21" y="1279280"/>
            <a:ext cx="8217567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Distance indicators </a:t>
            </a:r>
          </a:p>
          <a:p>
            <a:pPr lvl="1"/>
            <a:r>
              <a:rPr lang="en-GB" dirty="0"/>
              <a:t>trigonometric parallax</a:t>
            </a:r>
          </a:p>
          <a:p>
            <a:pPr lvl="1"/>
            <a:r>
              <a:rPr lang="en-GB" dirty="0"/>
              <a:t>apparent luminosity</a:t>
            </a:r>
          </a:p>
          <a:p>
            <a:pPr lvl="2"/>
            <a:r>
              <a:rPr lang="en-GB" dirty="0"/>
              <a:t>main sequence</a:t>
            </a:r>
          </a:p>
          <a:p>
            <a:pPr lvl="2"/>
            <a:r>
              <a:rPr lang="en-GB" dirty="0"/>
              <a:t>red clump stars</a:t>
            </a:r>
          </a:p>
          <a:p>
            <a:pPr lvl="2"/>
            <a:r>
              <a:rPr lang="en-GB" dirty="0"/>
              <a:t>RR </a:t>
            </a:r>
            <a:r>
              <a:rPr lang="en-GB" dirty="0" err="1"/>
              <a:t>Lyrae</a:t>
            </a:r>
            <a:r>
              <a:rPr lang="en-GB" dirty="0"/>
              <a:t> stars</a:t>
            </a:r>
          </a:p>
          <a:p>
            <a:pPr lvl="2"/>
            <a:r>
              <a:rPr lang="en-GB" dirty="0"/>
              <a:t>eclipsing binaries</a:t>
            </a:r>
          </a:p>
          <a:p>
            <a:pPr lvl="2"/>
            <a:r>
              <a:rPr lang="en-GB" dirty="0"/>
              <a:t>Cepheid stars</a:t>
            </a:r>
          </a:p>
          <a:p>
            <a:pPr lvl="1"/>
            <a:r>
              <a:rPr lang="en-GB" dirty="0"/>
              <a:t>Galaxy relations</a:t>
            </a:r>
          </a:p>
          <a:p>
            <a:pPr lvl="2"/>
            <a:r>
              <a:rPr lang="en-GB" dirty="0"/>
              <a:t>Tully-Fisher, Faber-Jackson</a:t>
            </a:r>
          </a:p>
          <a:p>
            <a:pPr lvl="1"/>
            <a:r>
              <a:rPr lang="en-GB" dirty="0"/>
              <a:t>SNe </a:t>
            </a:r>
            <a:r>
              <a:rPr lang="en-GB" dirty="0" err="1"/>
              <a:t>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91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656" y="255736"/>
            <a:ext cx="5778371" cy="1143000"/>
          </a:xfrm>
        </p:spPr>
        <p:txBody>
          <a:bodyPr/>
          <a:lstStyle/>
          <a:p>
            <a:r>
              <a:rPr lang="en-US" dirty="0"/>
              <a:t>SH</a:t>
            </a:r>
            <a:r>
              <a:rPr lang="en-US" baseline="-25000" dirty="0"/>
              <a:t>0</a:t>
            </a:r>
            <a:r>
              <a:rPr lang="en-US" dirty="0"/>
              <a:t>ES distance ladder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29" y="12357"/>
            <a:ext cx="7181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B43E6-127D-E748-8EA6-74EFA396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656" y="609917"/>
            <a:ext cx="3884613" cy="1143000"/>
          </a:xfrm>
        </p:spPr>
        <p:txBody>
          <a:bodyPr/>
          <a:lstStyle/>
          <a:p>
            <a:r>
              <a:rPr lang="en-GB" dirty="0"/>
              <a:t>H</a:t>
            </a:r>
            <a:r>
              <a:rPr lang="en-GB" baseline="-25000" dirty="0"/>
              <a:t>0</a:t>
            </a:r>
            <a:r>
              <a:rPr lang="en-GB" dirty="0"/>
              <a:t> Status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4CDE3-7900-E543-A44C-0D07315AC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" y="254642"/>
            <a:ext cx="5403376" cy="6348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BB436-0CA2-6D46-8DA3-E407C4D98036}"/>
              </a:ext>
            </a:extLst>
          </p:cNvPr>
          <p:cNvSpPr txBox="1"/>
          <p:nvPr/>
        </p:nvSpPr>
        <p:spPr>
          <a:xfrm>
            <a:off x="5412259" y="5509534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HelveticaNeueLT Com 45 Lt" panose="020B0403020202020204" pitchFamily="34" charset="77"/>
              </a:rPr>
              <a:t>Bonvin</a:t>
            </a:r>
            <a:r>
              <a:rPr lang="en-GB" sz="1400" dirty="0">
                <a:latin typeface="HelveticaNeueLT Com 45 Lt" panose="020B0403020202020204" pitchFamily="34" charset="77"/>
              </a:rPr>
              <a:t> and </a:t>
            </a:r>
            <a:r>
              <a:rPr lang="en-GB" sz="1400" dirty="0" err="1">
                <a:latin typeface="HelveticaNeueLT Com 45 Lt" panose="020B0403020202020204" pitchFamily="34" charset="77"/>
              </a:rPr>
              <a:t>Millon</a:t>
            </a:r>
            <a:br>
              <a:rPr lang="en-GB" sz="1400" dirty="0">
                <a:latin typeface="HelveticaNeueLT Com 45 Lt" panose="020B0403020202020204" pitchFamily="34" charset="77"/>
              </a:rPr>
            </a:br>
            <a:r>
              <a:rPr lang="en-GB" sz="1400" dirty="0">
                <a:latin typeface="HelveticaNeueLT Com 45 Lt" panose="020B0403020202020204" pitchFamily="34" charset="77"/>
              </a:rPr>
              <a:t>https://</a:t>
            </a:r>
            <a:r>
              <a:rPr lang="en-GB" sz="1400" dirty="0" err="1">
                <a:latin typeface="HelveticaNeueLT Com 45 Lt" panose="020B0403020202020204" pitchFamily="34" charset="77"/>
              </a:rPr>
              <a:t>doi.org</a:t>
            </a:r>
            <a:r>
              <a:rPr lang="en-GB" sz="1400" dirty="0">
                <a:latin typeface="HelveticaNeueLT Com 45 Lt" panose="020B0403020202020204" pitchFamily="34" charset="77"/>
              </a:rPr>
              <a:t>/10.5281/zenodo.3635517</a:t>
            </a:r>
          </a:p>
        </p:txBody>
      </p:sp>
    </p:spTree>
    <p:extLst>
      <p:ext uri="{BB962C8B-B14F-4D97-AF65-F5344CB8AC3E}">
        <p14:creationId xmlns:p14="http://schemas.microsoft.com/office/powerpoint/2010/main" val="174809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1F6628-8F43-EF4D-8DE8-CE3B090A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77724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adH0cc</a:t>
            </a:r>
            <a:r>
              <a:rPr lang="en-GB" dirty="0"/>
              <a:t> –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1B97E7-1813-6F45-B5D7-A103CB38E6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563" y="1532751"/>
                <a:ext cx="8267700" cy="4114800"/>
              </a:xfrm>
            </p:spPr>
            <p:txBody>
              <a:bodyPr/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a</a:t>
                </a:r>
                <a:r>
                  <a:rPr lang="en-GB" dirty="0"/>
                  <a:t>ccurate </a:t>
                </a:r>
                <a:r>
                  <a:rPr lang="en-GB" dirty="0">
                    <a:solidFill>
                      <a:srgbClr val="FF0000"/>
                    </a:solidFill>
                  </a:rPr>
                  <a:t>d</a:t>
                </a:r>
                <a:r>
                  <a:rPr lang="en-GB" dirty="0"/>
                  <a:t>etermination of </a:t>
                </a:r>
                <a:r>
                  <a:rPr lang="en-GB" dirty="0">
                    <a:solidFill>
                      <a:srgbClr val="FF0000"/>
                    </a:solidFill>
                  </a:rPr>
                  <a:t>H</a:t>
                </a:r>
                <a:r>
                  <a:rPr lang="en-GB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GB" dirty="0"/>
                  <a:t> with </a:t>
                </a:r>
                <a:r>
                  <a:rPr lang="en-GB" dirty="0">
                    <a:solidFill>
                      <a:srgbClr val="FF0000"/>
                    </a:solidFill>
                  </a:rPr>
                  <a:t>c</a:t>
                </a:r>
                <a:r>
                  <a:rPr lang="en-GB" dirty="0"/>
                  <a:t>ore-</a:t>
                </a:r>
                <a:r>
                  <a:rPr lang="en-GB" dirty="0">
                    <a:solidFill>
                      <a:srgbClr val="FF0000"/>
                    </a:solidFill>
                  </a:rPr>
                  <a:t>c</a:t>
                </a:r>
                <a:r>
                  <a:rPr lang="en-GB" dirty="0"/>
                  <a:t>ollapse (supernovae)</a:t>
                </a:r>
              </a:p>
              <a:p>
                <a:r>
                  <a:rPr lang="en-GB" dirty="0"/>
                  <a:t>Individual distances (to about 10%) to </a:t>
                </a:r>
                <a:br>
                  <a:rPr lang="en-GB" dirty="0"/>
                </a:br>
                <a:r>
                  <a:rPr lang="en-GB" dirty="0"/>
                  <a:t>Type II supernovae in the Hubble flow </a:t>
                </a:r>
                <a:br>
                  <a:rPr lang="en-GB" dirty="0"/>
                </a:b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0.03&lt;</m:t>
                    </m:r>
                    <m:r>
                      <a:rPr lang="en-GB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Distance determination based on calibrated physics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No distance ladder, i.e. no empirical calibration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Ideal for H</a:t>
                </a:r>
                <a:r>
                  <a:rPr lang="en-GB" baseline="-25000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1B97E7-1813-6F45-B5D7-A103CB38E6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563" y="1532751"/>
                <a:ext cx="8267700" cy="4114800"/>
              </a:xfrm>
              <a:blipFill>
                <a:blip r:embed="rId3"/>
                <a:stretch>
                  <a:fillRect l="-1840" t="-1846" r="-1380" b="-19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A924149-C3D9-C449-85B4-235820AEC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8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5C6FA-8A07-FB4D-B7FE-59919E71B84D}"/>
              </a:ext>
            </a:extLst>
          </p:cNvPr>
          <p:cNvGrpSpPr/>
          <p:nvPr/>
        </p:nvGrpSpPr>
        <p:grpSpPr>
          <a:xfrm>
            <a:off x="38100" y="241300"/>
            <a:ext cx="9072000" cy="6048000"/>
            <a:chOff x="0" y="0"/>
            <a:chExt cx="9072000" cy="604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2614FC-AE1A-8046-9FFA-17E42FDEA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000" y="1512000"/>
              <a:ext cx="1512000" cy="1512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08A771-75FB-3F45-A8ED-5DE22A1D8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000" y="3024000"/>
              <a:ext cx="1512000" cy="1512000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0E8DA1-A0E8-024E-AD60-E98A69FA65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000" y="0"/>
              <a:ext cx="1512000" cy="1512000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244B72-DA56-3749-891E-08B68C0E185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512000" cy="1512000"/>
            </a:xfrm>
            <a:prstGeom prst="rect">
              <a:avLst/>
            </a:prstGeom>
            <a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758420-914B-BB4E-BD8C-FF1D9C5E4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2000" y="0"/>
              <a:ext cx="1512000" cy="1512000"/>
            </a:xfrm>
            <a:prstGeom prst="rect">
              <a:avLst/>
            </a:prstGeom>
            <a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0AC670-AC20-3E41-8C99-6558DCDD8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941" y="0"/>
              <a:ext cx="1511059" cy="1512000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FF61BD-74B9-BC42-877A-99789AD38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6000" y="0"/>
              <a:ext cx="1512000" cy="1512000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8D3D11-50ED-864A-9843-1BE009A8B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000" y="0"/>
              <a:ext cx="1512000" cy="1512000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7C852B-48DB-7E42-A180-5885D98E0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2000" y="1512000"/>
              <a:ext cx="1512000" cy="1512000"/>
            </a:xfrm>
            <a:prstGeom prst="rect">
              <a:avLst/>
            </a:prstGeom>
            <a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C69BAE-6CA2-A340-99F4-276E41178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000" y="1512000"/>
              <a:ext cx="1512000" cy="1512000"/>
            </a:xfrm>
            <a:prstGeom prst="rect">
              <a:avLst/>
            </a:prstGeom>
            <a:blipFill rotWithShape="1">
              <a:blip r:embed="rId1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F9DFD-CBF0-2044-9A48-E88F95A14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6000" y="1512000"/>
              <a:ext cx="1512000" cy="1512000"/>
            </a:xfrm>
            <a:prstGeom prst="rect">
              <a:avLst/>
            </a:prstGeom>
            <a:blipFill rotWithShape="1">
              <a:blip r:embed="rId1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505F6C-4D77-914C-A56D-C6FE8E5542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000" y="1512000"/>
              <a:ext cx="1512000" cy="1512000"/>
            </a:xfrm>
            <a:prstGeom prst="rect">
              <a:avLst/>
            </a:prstGeom>
            <a:blipFill rotWithShape="1">
              <a:blip r:embed="rId1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7DB7D1-73C2-A744-81B7-DA42BA2F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000" y="3024000"/>
              <a:ext cx="1512000" cy="1512000"/>
            </a:xfrm>
            <a:prstGeom prst="rect">
              <a:avLst/>
            </a:prstGeom>
            <a:blipFill rotWithShape="1">
              <a:blip r:embed="rId1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3BD348-DCBB-814E-B9D9-21D65640B3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7672" y="3024000"/>
              <a:ext cx="1512000" cy="1512000"/>
            </a:xfrm>
            <a:prstGeom prst="rect">
              <a:avLst/>
            </a:prstGeom>
            <a:blipFill rotWithShape="1">
              <a:blip r:embed="rId1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8E5923-867A-EC43-B2A6-4182B56BC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000" y="3024000"/>
              <a:ext cx="1512000" cy="1511059"/>
            </a:xfrm>
            <a:prstGeom prst="rect">
              <a:avLst/>
            </a:prstGeom>
            <a:blipFill rotWithShape="1">
              <a:blip r:embed="rId1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B8EFBB-BF6A-B54A-8736-C989969E0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3024000"/>
              <a:ext cx="1512000" cy="1512000"/>
            </a:xfrm>
            <a:prstGeom prst="rect">
              <a:avLst/>
            </a:prstGeom>
            <a:blipFill rotWithShape="1">
              <a:blip r:embed="rId1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BB986B-1696-F540-A0A6-6275D0A9C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2" y="1512000"/>
              <a:ext cx="1512000" cy="1512000"/>
            </a:xfrm>
            <a:prstGeom prst="rect">
              <a:avLst/>
            </a:prstGeom>
            <a:blipFill rotWithShape="1">
              <a:blip r:embed="rId1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469AAC-B7E0-1D4D-B849-177EBD061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0328" y="3024000"/>
              <a:ext cx="1512000" cy="1512000"/>
            </a:xfrm>
            <a:prstGeom prst="rect">
              <a:avLst/>
            </a:prstGeom>
            <a:blipFill rotWithShape="1">
              <a:blip r:embed="rId1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74F3D1-A919-6048-98C0-2612BBF05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8000" y="4536000"/>
              <a:ext cx="1512000" cy="1512000"/>
            </a:xfrm>
            <a:prstGeom prst="rect">
              <a:avLst/>
            </a:prstGeom>
            <a:blipFill rotWithShape="1">
              <a:blip r:embed="rId2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257D43-7150-564B-AC0A-CF158BAC2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0000" y="4536000"/>
              <a:ext cx="1512000" cy="1512000"/>
            </a:xfrm>
            <a:prstGeom prst="rect">
              <a:avLst/>
            </a:prstGeom>
            <a:blipFill rotWithShape="1">
              <a:blip r:embed="rId2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8144E3-5C6F-DA41-96AF-7EED96CC8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2000" y="4536000"/>
              <a:ext cx="1512000" cy="1512000"/>
            </a:xfrm>
            <a:prstGeom prst="rect">
              <a:avLst/>
            </a:prstGeom>
            <a:blipFill rotWithShape="1">
              <a:blip r:embed="rId2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2AADF0-4571-C04D-B332-0C73D319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adH0cc –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9AEC-F0D2-D448-A97C-010E1F83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0638"/>
            <a:ext cx="7772400" cy="4114800"/>
          </a:xfrm>
        </p:spPr>
        <p:txBody>
          <a:bodyPr/>
          <a:lstStyle/>
          <a:p>
            <a:r>
              <a:rPr lang="en-GB" dirty="0"/>
              <a:t>Collaboration: MPA, ESO, TUM, LAM, GSI, QUB, Turku, Weizmann, EPFL</a:t>
            </a:r>
          </a:p>
          <a:p>
            <a:r>
              <a:rPr lang="en-GB" sz="2400" dirty="0"/>
              <a:t>Web page: https://adh0cc.github.io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0CC07-5F8B-F447-8F7A-BAF95BB6776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97" y="2964059"/>
            <a:ext cx="6061605" cy="3462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269632-F27B-E34C-8DD3-77773FA8AF5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327" y="1499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73498"/>
      </p:ext>
    </p:extLst>
  </p:cSld>
  <p:clrMapOvr>
    <a:masterClrMapping/>
  </p:clrMapOvr>
</p:sld>
</file>

<file path=ppt/theme/theme1.xml><?xml version="1.0" encoding="utf-8"?>
<a:theme xmlns:a="http://schemas.openxmlformats.org/drawingml/2006/main" name="2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9272</TotalTime>
  <Words>1023</Words>
  <Application>Microsoft Macintosh PowerPoint</Application>
  <PresentationFormat>On-screen Show (4:3)</PresentationFormat>
  <Paragraphs>197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Cambria Math</vt:lpstr>
      <vt:lpstr>Helvetica Neue</vt:lpstr>
      <vt:lpstr>Helvetica Neue Light</vt:lpstr>
      <vt:lpstr>HelveticaNeueLT Com 45 Lt</vt:lpstr>
      <vt:lpstr>HelveticaNeueLT Com 55 Roman</vt:lpstr>
      <vt:lpstr>Times New Roman</vt:lpstr>
      <vt:lpstr>Trebuchet MS</vt:lpstr>
      <vt:lpstr>2_Bruno lectures</vt:lpstr>
      <vt:lpstr>1_Bruno lectures</vt:lpstr>
      <vt:lpstr>adH0cc Local H0 in one step</vt:lpstr>
      <vt:lpstr>History of H0</vt:lpstr>
      <vt:lpstr>History of H0</vt:lpstr>
      <vt:lpstr>Measuring H0</vt:lpstr>
      <vt:lpstr>Classical Distance Ladder</vt:lpstr>
      <vt:lpstr>SH0ES distance ladder</vt:lpstr>
      <vt:lpstr>H0 Status</vt:lpstr>
      <vt:lpstr>adH0cc – Basics</vt:lpstr>
      <vt:lpstr>adH0cc – Basics</vt:lpstr>
      <vt:lpstr>PowerPoint Presentation</vt:lpstr>
      <vt:lpstr>Expanding Photosphere Method</vt:lpstr>
      <vt:lpstr>Expanding Photosphere Method</vt:lpstr>
      <vt:lpstr>EPM: it’s all in the spectra</vt:lpstr>
      <vt:lpstr>EPM improvements (C. Vogl)</vt:lpstr>
      <vt:lpstr>adH0cc – Goal </vt:lpstr>
      <vt:lpstr>Type II Supernovae</vt:lpstr>
      <vt:lpstr>Why type II supernovae?</vt:lpstr>
      <vt:lpstr>Expanding Photosphere Method</vt:lpstr>
      <vt:lpstr>Expanded Photosphere Method Reloaded</vt:lpstr>
      <vt:lpstr>Atmosphere Models</vt:lpstr>
      <vt:lpstr>Distance Determination</vt:lpstr>
      <vt:lpstr>adH0cc – Status</vt:lpstr>
      <vt:lpstr>PowerPoint Presentation</vt:lpstr>
      <vt:lpstr>adH0cc – Observations</vt:lpstr>
      <vt:lpstr>adH0cc – Status</vt:lpstr>
      <vt:lpstr>adH0cc – Status</vt:lpstr>
      <vt:lpstr>adH0cc – Associated projects</vt:lpstr>
      <vt:lpstr>adH0cc – Associated Projects</vt:lpstr>
      <vt:lpstr>adH0cc – Associated Projects</vt:lpstr>
      <vt:lpstr>adH0cc – Summary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Bruno Leibundgut</dc:creator>
  <cp:lastModifiedBy>Bruno Leibundgut</cp:lastModifiedBy>
  <cp:revision>51</cp:revision>
  <cp:lastPrinted>2018-09-03T12:54:25Z</cp:lastPrinted>
  <dcterms:created xsi:type="dcterms:W3CDTF">2014-10-03T21:41:30Z</dcterms:created>
  <dcterms:modified xsi:type="dcterms:W3CDTF">2021-11-04T13:20:30Z</dcterms:modified>
</cp:coreProperties>
</file>