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9" r:id="rId3"/>
    <p:sldId id="290" r:id="rId4"/>
    <p:sldId id="299" r:id="rId5"/>
    <p:sldId id="291" r:id="rId6"/>
    <p:sldId id="292" r:id="rId7"/>
    <p:sldId id="293" r:id="rId8"/>
    <p:sldId id="294" r:id="rId9"/>
    <p:sldId id="295" r:id="rId10"/>
    <p:sldId id="296" r:id="rId11"/>
    <p:sldId id="298" r:id="rId12"/>
    <p:sldId id="300" r:id="rId13"/>
    <p:sldId id="301" r:id="rId14"/>
    <p:sldId id="297" r:id="rId15"/>
    <p:sldId id="303" r:id="rId16"/>
    <p:sldId id="311" r:id="rId17"/>
    <p:sldId id="308" r:id="rId18"/>
    <p:sldId id="309" r:id="rId19"/>
    <p:sldId id="306" r:id="rId20"/>
    <p:sldId id="304" r:id="rId21"/>
    <p:sldId id="305" r:id="rId22"/>
    <p:sldId id="310" r:id="rId23"/>
    <p:sldId id="312" r:id="rId24"/>
  </p:sldIdLst>
  <p:sldSz cx="9144000" cy="6858000" type="screen4x3"/>
  <p:notesSz cx="6648450" cy="97821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1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BABBFF"/>
    <a:srgbClr val="50C3DE"/>
    <a:srgbClr val="A4A4E8"/>
    <a:srgbClr val="CC00CC"/>
    <a:srgbClr val="CC0000"/>
    <a:srgbClr val="2E2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2069" autoAdjust="0"/>
  </p:normalViewPr>
  <p:slideViewPr>
    <p:cSldViewPr>
      <p:cViewPr varScale="1">
        <p:scale>
          <a:sx n="91" d="100"/>
          <a:sy n="91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2824"/>
    </p:cViewPr>
  </p:sorterViewPr>
  <p:notesViewPr>
    <p:cSldViewPr snapToGrid="0" snapToObjects="1">
      <p:cViewPr varScale="1">
        <p:scale>
          <a:sx n="62" d="100"/>
          <a:sy n="62" d="100"/>
        </p:scale>
        <p:origin x="-3584" y="-104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3425"/>
            <a:ext cx="4889500" cy="366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646613"/>
            <a:ext cx="5318125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A2C3FC-C54E-4C87-9D49-A39829477AB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259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	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	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12 June 2013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2E2F5E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>
              <a:lumMod val="95000"/>
            </a:schemeClr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>
              <a:lumMod val="95000"/>
            </a:schemeClr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>
              <a:lumMod val="95000"/>
            </a:schemeClr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5.png"/><Relationship Id="rId1" Type="http://schemas.microsoft.com/office/2007/relationships/media" Target="file://localhost/Users/bleibund/Bruno/paps/87_morphology/animation_sinf11.mpg" TargetMode="External"/><Relationship Id="rId2" Type="http://schemas.openxmlformats.org/officeDocument/2006/relationships/video" Target="file://localhost/Users/bleibund/Bruno/paps/87_morphology/animation_sinf11.m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</p:spPr>
        <p:txBody>
          <a:bodyPr/>
          <a:lstStyle/>
          <a:p>
            <a:pPr algn="ctr"/>
            <a:r>
              <a:rPr lang="en-GB" dirty="0" smtClean="0"/>
              <a:t>The distance to the Type IIP </a:t>
            </a:r>
            <a:br>
              <a:rPr lang="en-GB" dirty="0" smtClean="0"/>
            </a:br>
            <a:r>
              <a:rPr lang="en-GB" dirty="0" smtClean="0"/>
              <a:t>SN 2013eq</a:t>
            </a:r>
            <a:endParaRPr lang="en-GB" sz="6000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005064"/>
            <a:ext cx="8352928" cy="1752600"/>
          </a:xfrm>
        </p:spPr>
        <p:txBody>
          <a:bodyPr/>
          <a:lstStyle/>
          <a:p>
            <a:r>
              <a:rPr lang="en-GB" sz="2800" dirty="0" smtClean="0"/>
              <a:t>Elisabeth Gall (</a:t>
            </a:r>
            <a:r>
              <a:rPr lang="en-GB" sz="2800" dirty="0" smtClean="0"/>
              <a:t>QUB/MPA), </a:t>
            </a:r>
            <a:r>
              <a:rPr lang="en-GB" sz="2800" dirty="0" err="1" smtClean="0"/>
              <a:t>Rubina</a:t>
            </a:r>
            <a:r>
              <a:rPr lang="en-GB" sz="2800" dirty="0" smtClean="0"/>
              <a:t> </a:t>
            </a:r>
            <a:r>
              <a:rPr lang="en-GB" sz="2800" dirty="0" err="1" smtClean="0"/>
              <a:t>Kotak</a:t>
            </a:r>
            <a:r>
              <a:rPr lang="en-GB" sz="2800" dirty="0" smtClean="0"/>
              <a:t> (QUB), </a:t>
            </a:r>
            <a:r>
              <a:rPr lang="en-GB" sz="2800" dirty="0" smtClean="0"/>
              <a:t>Bruno Leibundgut (ESO), </a:t>
            </a:r>
            <a:br>
              <a:rPr lang="en-GB" sz="2800" dirty="0" smtClean="0"/>
            </a:br>
            <a:r>
              <a:rPr lang="en-GB" sz="2800" dirty="0" smtClean="0"/>
              <a:t>Stefan </a:t>
            </a:r>
            <a:r>
              <a:rPr lang="en-GB" sz="2800" dirty="0" err="1" smtClean="0"/>
              <a:t>Taubenberger</a:t>
            </a:r>
            <a:r>
              <a:rPr lang="en-GB" sz="2800" dirty="0" smtClean="0"/>
              <a:t> (ESO/MPA), </a:t>
            </a:r>
            <a:br>
              <a:rPr lang="en-GB" sz="2800" dirty="0" smtClean="0"/>
            </a:br>
            <a:r>
              <a:rPr lang="en-GB" sz="2800" dirty="0" smtClean="0"/>
              <a:t>Wolfgang </a:t>
            </a:r>
            <a:r>
              <a:rPr lang="en-GB" sz="2800" dirty="0" err="1" smtClean="0"/>
              <a:t>Hillebrandt</a:t>
            </a:r>
            <a:r>
              <a:rPr lang="en-GB" sz="2800" dirty="0" smtClean="0"/>
              <a:t> (MPA), </a:t>
            </a:r>
            <a:br>
              <a:rPr lang="en-GB" sz="2800" dirty="0" smtClean="0"/>
            </a:br>
            <a:r>
              <a:rPr lang="en-GB" sz="2800" dirty="0" smtClean="0"/>
              <a:t>Markus </a:t>
            </a:r>
            <a:r>
              <a:rPr lang="en-GB" sz="2800" dirty="0" err="1" smtClean="0"/>
              <a:t>Kromer</a:t>
            </a:r>
            <a:r>
              <a:rPr lang="en-GB" sz="2800" dirty="0" smtClean="0"/>
              <a:t> (Stockholm)</a:t>
            </a:r>
          </a:p>
          <a:p>
            <a:r>
              <a:rPr lang="en-GB" sz="2800" smtClean="0"/>
              <a:t>arXiv:1603.04730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013176"/>
            <a:ext cx="89034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12" y="108000"/>
            <a:ext cx="3225800" cy="2489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64088" y="100800"/>
            <a:ext cx="3276000" cy="2484000"/>
            <a:chOff x="1470546" y="272363"/>
            <a:chExt cx="6781800" cy="6415087"/>
          </a:xfrm>
        </p:grpSpPr>
        <p:pic>
          <p:nvPicPr>
            <p:cNvPr id="7" name="Picture 7" descr="C:\Bruno\Valencia\HAMUY_FIG6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546" y="272363"/>
              <a:ext cx="6781800" cy="641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262426" y="1303630"/>
              <a:ext cx="3598925" cy="816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400" dirty="0" err="1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Hamuy</a:t>
              </a:r>
              <a:r>
                <a:rPr lang="en-GB" altLang="en-US" sz="140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(2001)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 2013eq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4114800"/>
          </a:xfrm>
        </p:spPr>
        <p:txBody>
          <a:bodyPr/>
          <a:lstStyle/>
          <a:p>
            <a:r>
              <a:rPr lang="en-US" dirty="0" smtClean="0"/>
              <a:t>Two different dilution factors applied</a:t>
            </a:r>
          </a:p>
          <a:p>
            <a:pPr lvl="1"/>
            <a:r>
              <a:rPr lang="en-US" dirty="0" err="1" smtClean="0"/>
              <a:t>Hamuy</a:t>
            </a:r>
            <a:r>
              <a:rPr lang="en-US" dirty="0" smtClean="0"/>
              <a:t> et al. 2001 (H01)</a:t>
            </a:r>
          </a:p>
          <a:p>
            <a:pPr lvl="1"/>
            <a:r>
              <a:rPr lang="en-US" dirty="0" err="1" smtClean="0"/>
              <a:t>Dessart</a:t>
            </a:r>
            <a:r>
              <a:rPr lang="en-US" dirty="0" smtClean="0"/>
              <a:t> &amp; Hillier 2005 (D05)</a:t>
            </a:r>
          </a:p>
          <a:p>
            <a:pPr lvl="2"/>
            <a:r>
              <a:rPr lang="en-US" dirty="0" smtClean="0"/>
              <a:t>Both give a good distance to SN 1999em,</a:t>
            </a:r>
            <a:br>
              <a:rPr lang="en-US" dirty="0" smtClean="0"/>
            </a:br>
            <a:r>
              <a:rPr lang="en-US" dirty="0" smtClean="0"/>
              <a:t>e.g. Jones et al. (2009)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016" y="3501008"/>
            <a:ext cx="8888464" cy="3312368"/>
            <a:chOff x="4016" y="3212976"/>
            <a:chExt cx="8888464" cy="3312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6" y="3212976"/>
              <a:ext cx="8888464" cy="33123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35896" y="5682734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H01</a:t>
              </a:r>
              <a:endParaRPr lang="en-US" sz="16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72671" y="5682734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D05</a:t>
              </a:r>
              <a:endParaRPr lang="en-US" sz="16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5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Standardizable</a:t>
            </a:r>
            <a:r>
              <a:rPr lang="en-US" dirty="0" smtClean="0"/>
              <a:t> Candle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Introduced by </a:t>
            </a:r>
            <a:r>
              <a:rPr lang="en-US" dirty="0" err="1" smtClean="0"/>
              <a:t>Hamuy</a:t>
            </a:r>
            <a:r>
              <a:rPr lang="en-US" dirty="0" smtClean="0"/>
              <a:t> &amp; Pinto (2002)</a:t>
            </a:r>
          </a:p>
          <a:p>
            <a:pPr lvl="1"/>
            <a:r>
              <a:rPr lang="en-US" dirty="0" err="1" smtClean="0"/>
              <a:t>Normalised</a:t>
            </a:r>
            <a:r>
              <a:rPr lang="en-US" dirty="0" smtClean="0"/>
              <a:t> luminosity during the plateau phase of </a:t>
            </a:r>
            <a:r>
              <a:rPr lang="en-US" dirty="0" err="1" smtClean="0"/>
              <a:t>SNe</a:t>
            </a:r>
            <a:r>
              <a:rPr lang="en-US" dirty="0" smtClean="0"/>
              <a:t> IIP</a:t>
            </a:r>
          </a:p>
          <a:p>
            <a:pPr lvl="1"/>
            <a:r>
              <a:rPr lang="en-US" dirty="0" smtClean="0"/>
              <a:t>Normally at 50 days</a:t>
            </a:r>
            <a:br>
              <a:rPr lang="en-US" dirty="0" smtClean="0"/>
            </a:br>
            <a:r>
              <a:rPr lang="en-US" dirty="0" smtClean="0"/>
              <a:t>after explosion</a:t>
            </a:r>
          </a:p>
          <a:p>
            <a:pPr marL="0" indent="0">
              <a:buNone/>
            </a:pPr>
            <a:r>
              <a:rPr lang="en-US" dirty="0" smtClean="0"/>
              <a:t>Used widely for </a:t>
            </a:r>
            <a:r>
              <a:rPr lang="en-US" dirty="0" err="1" smtClean="0"/>
              <a:t>SNe</a:t>
            </a:r>
            <a:r>
              <a:rPr lang="en-US" dirty="0" smtClean="0"/>
              <a:t> IIP</a:t>
            </a:r>
          </a:p>
          <a:p>
            <a:pPr marL="857250" lvl="1" indent="-457200"/>
            <a:r>
              <a:rPr lang="en-US" sz="2000" dirty="0" smtClean="0"/>
              <a:t>Nugent et al. 2006</a:t>
            </a:r>
          </a:p>
          <a:p>
            <a:pPr marL="857250" lvl="1" indent="-457200"/>
            <a:r>
              <a:rPr lang="en-US" sz="2000" dirty="0" err="1" smtClean="0"/>
              <a:t>Poznanski</a:t>
            </a:r>
            <a:r>
              <a:rPr lang="en-US" sz="2000" dirty="0" smtClean="0"/>
              <a:t> et al. 2009</a:t>
            </a:r>
          </a:p>
          <a:p>
            <a:pPr marL="857250" lvl="1" indent="-457200"/>
            <a:r>
              <a:rPr lang="en-US" sz="2000" dirty="0" smtClean="0"/>
              <a:t>Olivares et al. 2010</a:t>
            </a:r>
          </a:p>
          <a:p>
            <a:pPr marL="857250" lvl="1" indent="-457200"/>
            <a:r>
              <a:rPr lang="en-US" sz="2000" dirty="0" smtClean="0"/>
              <a:t>Maguire et al. 2010</a:t>
            </a:r>
          </a:p>
          <a:p>
            <a:pPr marL="857250" lvl="1" indent="-457200"/>
            <a:r>
              <a:rPr lang="en-US" sz="2000" dirty="0" err="1" smtClean="0"/>
              <a:t>Polshaw</a:t>
            </a:r>
            <a:r>
              <a:rPr lang="en-US" sz="2000" dirty="0" smtClean="0"/>
              <a:t> et al. 2015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860032" y="2695834"/>
            <a:ext cx="4369296" cy="3973526"/>
            <a:chOff x="4355976" y="2695834"/>
            <a:chExt cx="4369296" cy="39735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5976" y="2695834"/>
              <a:ext cx="4369296" cy="39735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87794" y="5445224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Hamuy</a:t>
              </a:r>
              <a:r>
                <a:rPr lang="en-US" sz="18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&amp; Pinto 2002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1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Standardizable</a:t>
            </a:r>
            <a:r>
              <a:rPr lang="en-US" dirty="0" smtClean="0"/>
              <a:t> Candle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Straightforward simple method</a:t>
            </a:r>
          </a:p>
          <a:p>
            <a:pPr lvl="1"/>
            <a:r>
              <a:rPr lang="en-US" dirty="0" smtClean="0"/>
              <a:t>Only few observations required</a:t>
            </a:r>
          </a:p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Need to know explosion time</a:t>
            </a:r>
          </a:p>
          <a:p>
            <a:pPr lvl="2"/>
            <a:r>
              <a:rPr lang="en-US" dirty="0" smtClean="0"/>
              <a:t>Often not too obvious from observational data</a:t>
            </a:r>
          </a:p>
          <a:p>
            <a:pPr lvl="1"/>
            <a:r>
              <a:rPr lang="en-US" dirty="0" smtClean="0"/>
              <a:t>Measurement during a ’faint’ epoch</a:t>
            </a:r>
          </a:p>
          <a:p>
            <a:pPr lvl="2"/>
            <a:r>
              <a:rPr lang="en-US" dirty="0" smtClean="0"/>
              <a:t>Plateau and not maximum</a:t>
            </a:r>
          </a:p>
          <a:p>
            <a:pPr lvl="1"/>
            <a:r>
              <a:rPr lang="en-US" dirty="0" smtClean="0"/>
              <a:t>Spectroscopy often difficult</a:t>
            </a:r>
          </a:p>
          <a:p>
            <a:pPr lvl="2"/>
            <a:r>
              <a:rPr lang="en-US" dirty="0" smtClean="0"/>
              <a:t>Faint phase and faint lines</a:t>
            </a:r>
          </a:p>
          <a:p>
            <a:pPr lvl="2"/>
            <a:r>
              <a:rPr lang="en-US" dirty="0" smtClean="0"/>
              <a:t>Attempts to use prominent hydrogen lines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81899" y="3692438"/>
            <a:ext cx="7146485" cy="2976922"/>
            <a:chOff x="72821" y="1467900"/>
            <a:chExt cx="5766193" cy="227102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21" y="1467900"/>
              <a:ext cx="5766193" cy="2271022"/>
              <a:chOff x="72821" y="1467900"/>
              <a:chExt cx="5766193" cy="227102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2821" y="1467900"/>
                <a:ext cx="5766193" cy="2271022"/>
                <a:chOff x="72001" y="4103999"/>
                <a:chExt cx="5766193" cy="227102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2001" y="4103999"/>
                  <a:ext cx="5766193" cy="159840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9520" y="5536443"/>
                  <a:ext cx="5476960" cy="838578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/>
              <p:cNvSpPr/>
              <p:nvPr/>
            </p:nvSpPr>
            <p:spPr>
              <a:xfrm>
                <a:off x="2340000" y="1620000"/>
                <a:ext cx="900000" cy="1332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040000" y="3024000"/>
              <a:ext cx="609600" cy="612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to SN 2013eq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EPM and CSM to measure distance to same supernova</a:t>
            </a:r>
          </a:p>
          <a:p>
            <a:r>
              <a:rPr lang="en-US" dirty="0" smtClean="0"/>
              <a:t>EPM provides explosion date to be used by CSM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470025"/>
          </a:xfrm>
        </p:spPr>
        <p:txBody>
          <a:bodyPr/>
          <a:lstStyle/>
          <a:p>
            <a:r>
              <a:rPr lang="en-US" dirty="0" smtClean="0"/>
              <a:t>SN 1987A – recent news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412704"/>
            <a:ext cx="6400800" cy="1752600"/>
          </a:xfrm>
        </p:spPr>
        <p:txBody>
          <a:bodyPr/>
          <a:lstStyle/>
          <a:p>
            <a:r>
              <a:rPr lang="en-US" dirty="0" err="1" smtClean="0"/>
              <a:t>Claes</a:t>
            </a:r>
            <a:r>
              <a:rPr lang="en-US" dirty="0" smtClean="0"/>
              <a:t> </a:t>
            </a:r>
            <a:r>
              <a:rPr lang="en-US" dirty="0" err="1" smtClean="0"/>
              <a:t>Fransson</a:t>
            </a:r>
            <a:r>
              <a:rPr lang="en-US" dirty="0" smtClean="0"/>
              <a:t> (Stockholm)</a:t>
            </a:r>
          </a:p>
          <a:p>
            <a:r>
              <a:rPr lang="en-US" dirty="0" err="1" smtClean="0"/>
              <a:t>Josefin</a:t>
            </a:r>
            <a:r>
              <a:rPr lang="en-US" dirty="0" smtClean="0"/>
              <a:t> Larsson (Stockholm)</a:t>
            </a:r>
          </a:p>
          <a:p>
            <a:r>
              <a:rPr lang="en-US" dirty="0" smtClean="0"/>
              <a:t>Jason </a:t>
            </a:r>
            <a:r>
              <a:rPr lang="en-US" dirty="0" err="1" smtClean="0"/>
              <a:t>Spyromilio</a:t>
            </a:r>
            <a:r>
              <a:rPr lang="en-US" dirty="0" smtClean="0"/>
              <a:t> (ESO)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1564" y="-1"/>
            <a:ext cx="3759194" cy="3366285"/>
            <a:chOff x="61564" y="-1"/>
            <a:chExt cx="3759194" cy="33662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718" y="-1"/>
              <a:ext cx="3692040" cy="301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1564" y="2996952"/>
              <a:ext cx="2278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Fransson</a:t>
              </a:r>
              <a:r>
                <a:rPr lang="en-US" sz="18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2015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52120" y="-1"/>
            <a:ext cx="3403574" cy="3429001"/>
            <a:chOff x="5652120" y="-1"/>
            <a:chExt cx="3403574" cy="3429001"/>
          </a:xfrm>
        </p:grpSpPr>
        <p:pic>
          <p:nvPicPr>
            <p:cNvPr id="6" name="Picture 5" descr="SN1987A_stack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4" t="33809" r="33555" b="34535"/>
            <a:stretch/>
          </p:blipFill>
          <p:spPr>
            <a:xfrm>
              <a:off x="5652120" y="-1"/>
              <a:ext cx="3325951" cy="30184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6216" y="3059668"/>
              <a:ext cx="2539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Indebetouw</a:t>
              </a:r>
              <a:r>
                <a:rPr lang="en-US" sz="18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2014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6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US"/>
              <a:t>The emission line components</a:t>
            </a:r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4213" y="1412875"/>
            <a:ext cx="7689850" cy="2232025"/>
            <a:chOff x="431" y="1434"/>
            <a:chExt cx="4844" cy="140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1" y="1434"/>
              <a:ext cx="4844" cy="1406"/>
              <a:chOff x="431" y="1434"/>
              <a:chExt cx="4844" cy="140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431" y="1434"/>
                <a:ext cx="4844" cy="1406"/>
                <a:chOff x="431" y="1434"/>
                <a:chExt cx="4844" cy="1406"/>
              </a:xfrm>
            </p:grpSpPr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431" y="1434"/>
                  <a:ext cx="4844" cy="1406"/>
                  <a:chOff x="431" y="1434"/>
                  <a:chExt cx="4844" cy="1406"/>
                </a:xfrm>
              </p:grpSpPr>
              <p:grpSp>
                <p:nvGrpSpPr>
                  <p:cNvPr id="6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431" y="1434"/>
                    <a:ext cx="4844" cy="1406"/>
                    <a:chOff x="431" y="1434"/>
                    <a:chExt cx="4844" cy="1406"/>
                  </a:xfrm>
                </p:grpSpPr>
                <p:grpSp>
                  <p:nvGrpSpPr>
                    <p:cNvPr id="7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1" y="1434"/>
                      <a:ext cx="4844" cy="1406"/>
                      <a:chOff x="431" y="1434"/>
                      <a:chExt cx="4844" cy="1406"/>
                    </a:xfrm>
                  </p:grpSpPr>
                  <p:pic>
                    <p:nvPicPr>
                      <p:cNvPr id="152585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/>
                      <a:srcRect b="45090"/>
                      <a:stretch>
                        <a:fillRect/>
                      </a:stretch>
                    </p:blipFill>
                    <p:spPr bwMode="auto">
                      <a:xfrm>
                        <a:off x="431" y="1434"/>
                        <a:ext cx="4844" cy="140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</p:pic>
                  <p:grpSp>
                    <p:nvGrpSpPr>
                      <p:cNvPr id="8" name="Group 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43" y="2482"/>
                        <a:ext cx="2331" cy="151"/>
                        <a:chOff x="2943" y="2482"/>
                        <a:chExt cx="2331" cy="151"/>
                      </a:xfrm>
                    </p:grpSpPr>
                    <p:sp>
                      <p:nvSpPr>
                        <p:cNvPr id="152587" name="Text Box 1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43" y="2482"/>
                          <a:ext cx="164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88" name="Text Box 1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4" y="2482"/>
                          <a:ext cx="308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5000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89" name="Text Box 1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5" y="2482"/>
                          <a:ext cx="356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10000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90" name="Text Box 1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89" y="2482"/>
                          <a:ext cx="356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15000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91" name="Text Box 1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2482"/>
                          <a:ext cx="262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18000" tIns="10800" rIns="180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20000</a:t>
                          </a:r>
                          <a:endParaRPr lang="en-GB" sz="1200" b="1"/>
                        </a:p>
                      </p:txBody>
                    </p:sp>
                  </p:grpSp>
                </p:grpSp>
                <p:grpSp>
                  <p:nvGrpSpPr>
                    <p:cNvPr id="9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6" y="2482"/>
                      <a:ext cx="2006" cy="151"/>
                      <a:chOff x="636" y="2482"/>
                      <a:chExt cx="2006" cy="151"/>
                    </a:xfrm>
                  </p:grpSpPr>
                  <p:sp>
                    <p:nvSpPr>
                      <p:cNvPr id="152593" name="Text Box 1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6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-20000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4" name="Text Box 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71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-15000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5" name="Text Box 1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4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-10000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6" name="Text Box 2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02" y="2482"/>
                        <a:ext cx="340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-5000</a:t>
                        </a:r>
                        <a:endParaRPr lang="en-GB" sz="1200" b="1"/>
                      </a:p>
                    </p:txBody>
                  </p:sp>
                </p:grpSp>
              </p:grpSp>
              <p:sp>
                <p:nvSpPr>
                  <p:cNvPr id="152597" name="Text Box 21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405" y="1887"/>
                    <a:ext cx="333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b="1"/>
                      <a:t>Flux</a:t>
                    </a:r>
                    <a:endParaRPr lang="en-GB" sz="1400" b="1"/>
                  </a:p>
                </p:txBody>
              </p:sp>
            </p:grpSp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680" y="1438"/>
                  <a:ext cx="140" cy="1054"/>
                  <a:chOff x="680" y="1438"/>
                  <a:chExt cx="140" cy="1054"/>
                </a:xfrm>
              </p:grpSpPr>
              <p:sp>
                <p:nvSpPr>
                  <p:cNvPr id="152599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0" y="2363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0</a:t>
                    </a:r>
                    <a:endParaRPr lang="en-GB" sz="1200" b="1"/>
                  </a:p>
                </p:txBody>
              </p:sp>
              <p:sp>
                <p:nvSpPr>
                  <p:cNvPr id="152600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881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2</a:t>
                    </a:r>
                    <a:endParaRPr lang="en-GB" sz="1200" b="1"/>
                  </a:p>
                </p:txBody>
              </p:sp>
              <p:sp>
                <p:nvSpPr>
                  <p:cNvPr id="152601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2115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1</a:t>
                    </a:r>
                    <a:endParaRPr lang="en-GB" sz="1200" b="1"/>
                  </a:p>
                </p:txBody>
              </p:sp>
              <p:sp>
                <p:nvSpPr>
                  <p:cNvPr id="152602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641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3</a:t>
                    </a:r>
                    <a:endParaRPr lang="en-GB" sz="1200" b="1"/>
                  </a:p>
                </p:txBody>
              </p:sp>
              <p:sp>
                <p:nvSpPr>
                  <p:cNvPr id="152603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438"/>
                    <a:ext cx="70" cy="11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0" rIns="18000" bIns="0" anchor="ctr" anchorCtr="1">
                    <a:spAutoFit/>
                  </a:bodyPr>
                  <a:lstStyle/>
                  <a:p>
                    <a:r>
                      <a:rPr lang="en-US" sz="1200" b="1"/>
                      <a:t>4</a:t>
                    </a:r>
                    <a:endParaRPr lang="en-GB" sz="1200" b="1"/>
                  </a:p>
                </p:txBody>
              </p:sp>
              <p:sp>
                <p:nvSpPr>
                  <p:cNvPr id="15260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797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5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548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6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2024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7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2273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52608" name="Text Box 32"/>
              <p:cNvSpPr txBox="1">
                <a:spLocks noChangeArrowheads="1"/>
              </p:cNvSpPr>
              <p:nvPr/>
            </p:nvSpPr>
            <p:spPr bwMode="auto">
              <a:xfrm>
                <a:off x="2479" y="1509"/>
                <a:ext cx="3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HelveticaNeueLT Com 45 Lt" pitchFamily="34" charset="0"/>
                  </a:rPr>
                  <a:t>H</a:t>
                </a:r>
                <a:r>
                  <a:rPr lang="el-GR" b="1" dirty="0" smtClean="0">
                    <a:latin typeface="HelveticaNeueLT Com 45 Lt" pitchFamily="34" charset="0"/>
                    <a:cs typeface="Times New Roman" pitchFamily="18" charset="0"/>
                  </a:rPr>
                  <a:t>α</a:t>
                </a:r>
                <a:endParaRPr lang="el-GR" b="1" dirty="0">
                  <a:latin typeface="HelveticaNeueLT Com 45 Lt" pitchFamily="34" charset="0"/>
                  <a:cs typeface="Times New Roman" pitchFamily="18" charset="0"/>
                </a:endParaRPr>
              </a:p>
            </p:txBody>
          </p:sp>
          <p:sp>
            <p:nvSpPr>
              <p:cNvPr id="152609" name="Text Box 33"/>
              <p:cNvSpPr txBox="1">
                <a:spLocks noChangeArrowheads="1"/>
              </p:cNvSpPr>
              <p:nvPr/>
            </p:nvSpPr>
            <p:spPr bwMode="auto">
              <a:xfrm>
                <a:off x="979" y="1529"/>
                <a:ext cx="439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solidFill>
                      <a:srgbClr val="CC0000"/>
                    </a:solidFill>
                    <a:latin typeface="HelveticaNeueLT Com 45 Lt" pitchFamily="34" charset="0"/>
                  </a:rPr>
                  <a:t>2002</a:t>
                </a:r>
              </a:p>
              <a:p>
                <a:r>
                  <a:rPr lang="en-US" sz="1800" b="1" dirty="0">
                    <a:solidFill>
                      <a:schemeClr val="accent2"/>
                    </a:solidFill>
                    <a:latin typeface="HelveticaNeueLT Com 45 Lt" pitchFamily="34" charset="0"/>
                  </a:rPr>
                  <a:t>2000</a:t>
                </a:r>
                <a:endParaRPr lang="en-GB" sz="1800" b="1" dirty="0">
                  <a:solidFill>
                    <a:schemeClr val="accent2"/>
                  </a:solidFill>
                  <a:latin typeface="HelveticaNeueLT Com 45 Lt" pitchFamily="34" charset="0"/>
                </a:endParaRPr>
              </a:p>
            </p:txBody>
          </p:sp>
        </p:grpSp>
        <p:sp>
          <p:nvSpPr>
            <p:cNvPr id="152610" name="Text Box 34"/>
            <p:cNvSpPr txBox="1">
              <a:spLocks noChangeArrowheads="1"/>
            </p:cNvSpPr>
            <p:nvPr/>
          </p:nvSpPr>
          <p:spPr bwMode="auto">
            <a:xfrm>
              <a:off x="2608" y="2614"/>
              <a:ext cx="8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/>
                <a:t>velocity (km/s)</a:t>
              </a:r>
              <a:endParaRPr lang="en-GB" sz="1400" b="1"/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4356100" y="1916113"/>
            <a:ext cx="4500563" cy="3908425"/>
            <a:chOff x="2744" y="1207"/>
            <a:chExt cx="2835" cy="2462"/>
          </a:xfrm>
        </p:grpSpPr>
        <p:pic>
          <p:nvPicPr>
            <p:cNvPr id="152615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33" y="2341"/>
              <a:ext cx="1746" cy="1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52616" name="Line 40"/>
            <p:cNvSpPr>
              <a:spLocks noChangeShapeType="1"/>
            </p:cNvSpPr>
            <p:nvPr/>
          </p:nvSpPr>
          <p:spPr bwMode="auto">
            <a:xfrm>
              <a:off x="4332" y="1525"/>
              <a:ext cx="362" cy="136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2617" name="Line 41"/>
            <p:cNvSpPr>
              <a:spLocks noChangeShapeType="1"/>
            </p:cNvSpPr>
            <p:nvPr/>
          </p:nvSpPr>
          <p:spPr bwMode="auto">
            <a:xfrm>
              <a:off x="3606" y="1207"/>
              <a:ext cx="771" cy="131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2618" name="Line 42"/>
            <p:cNvSpPr>
              <a:spLocks noChangeShapeType="1"/>
            </p:cNvSpPr>
            <p:nvPr/>
          </p:nvSpPr>
          <p:spPr bwMode="auto">
            <a:xfrm>
              <a:off x="2744" y="1616"/>
              <a:ext cx="1814" cy="163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5576" y="3717032"/>
            <a:ext cx="6588844" cy="2848382"/>
            <a:chOff x="755576" y="3717032"/>
            <a:chExt cx="6588844" cy="2848382"/>
          </a:xfrm>
        </p:grpSpPr>
        <p:sp>
          <p:nvSpPr>
            <p:cNvPr id="152613" name="Text Box 37"/>
            <p:cNvSpPr txBox="1">
              <a:spLocks noChangeArrowheads="1"/>
            </p:cNvSpPr>
            <p:nvPr/>
          </p:nvSpPr>
          <p:spPr bwMode="auto">
            <a:xfrm>
              <a:off x="3851920" y="6165304"/>
              <a:ext cx="34925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 err="1" smtClean="0">
                  <a:latin typeface="HelveticaNeueLT Com 45 Lt" pitchFamily="34" charset="0"/>
                </a:rPr>
                <a:t>Fransson</a:t>
              </a:r>
              <a:r>
                <a:rPr lang="en-US" sz="2000" dirty="0" smtClean="0">
                  <a:latin typeface="HelveticaNeueLT Com 45 Lt" pitchFamily="34" charset="0"/>
                </a:rPr>
                <a:t> </a:t>
              </a:r>
              <a:r>
                <a:rPr lang="en-US" sz="2000" dirty="0">
                  <a:latin typeface="HelveticaNeueLT Com 45 Lt" pitchFamily="34" charset="0"/>
                </a:rPr>
                <a:t>et al. </a:t>
              </a:r>
              <a:r>
                <a:rPr lang="en-US" sz="2000" dirty="0" smtClean="0">
                  <a:latin typeface="HelveticaNeueLT Com 45 Lt" pitchFamily="34" charset="0"/>
                </a:rPr>
                <a:t>2013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76" y="3717032"/>
              <a:ext cx="4241800" cy="28067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789040"/>
            <a:ext cx="5734133" cy="24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7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inner </a:t>
            </a:r>
            <a:r>
              <a:rPr lang="en-US" dirty="0" err="1" smtClean="0"/>
              <a:t>ejecta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38862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Clear change in morphology at optical wavelengths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145" y="4248472"/>
            <a:ext cx="8565335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151154" y="1196752"/>
            <a:ext cx="4741326" cy="3180814"/>
            <a:chOff x="4079146" y="1268760"/>
            <a:chExt cx="4741326" cy="318081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9146" y="1268760"/>
              <a:ext cx="4741326" cy="3180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572001" y="126876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1994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8144" y="126876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1998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92280" y="126876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2000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280800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2003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8144" y="280800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2006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92280" y="280800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2009</a:t>
              </a:r>
              <a:endParaRPr lang="en-GB" sz="1200" dirty="0">
                <a:latin typeface="HelveticaNeueLT Com 45 Lt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rot="5400000">
            <a:off x="3708698" y="2060848"/>
            <a:ext cx="1008112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6218" y="6546830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NeueLT Com 45 Lt" pitchFamily="34" charset="0"/>
              </a:rPr>
              <a:t>13 Nov 2000</a:t>
            </a:r>
            <a:endParaRPr lang="en-GB" sz="1600" dirty="0">
              <a:latin typeface="HelveticaNeueLT Com 45 L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4168" y="6546830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NeueLT Com 45 Lt" pitchFamily="34" charset="0"/>
              </a:rPr>
              <a:t>12 Dec 2009</a:t>
            </a:r>
            <a:endParaRPr lang="en-GB" sz="1600" dirty="0">
              <a:latin typeface="HelveticaNeueLT Com 45 L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386104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NeueLT Com 45 Lt" pitchFamily="34" charset="0"/>
              </a:rPr>
              <a:t>Larsson et al. 2013</a:t>
            </a:r>
            <a:endParaRPr lang="en-GB" dirty="0">
              <a:latin typeface="HelveticaNeueLT Com 45 L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9" y="269776"/>
            <a:ext cx="4895899" cy="1143000"/>
          </a:xfrm>
        </p:spPr>
        <p:txBody>
          <a:bodyPr/>
          <a:lstStyle/>
          <a:p>
            <a:r>
              <a:rPr lang="en-US" dirty="0" smtClean="0"/>
              <a:t>IR observations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[Si I]/[Fe II] 1.644</a:t>
            </a:r>
            <a:r>
              <a:rPr lang="en-US" dirty="0" smtClean="0">
                <a:sym typeface="Symbol"/>
              </a:rPr>
              <a:t>m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emission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115616" y="3140968"/>
            <a:ext cx="6875760" cy="3501288"/>
            <a:chOff x="1043608" y="2520000"/>
            <a:chExt cx="6875760" cy="350128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3608" y="2562739"/>
              <a:ext cx="6875760" cy="3458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506221" y="25200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2005</a:t>
              </a:r>
              <a:endParaRPr lang="en-GB" sz="1800" dirty="0">
                <a:latin typeface="HelveticaNeueLT Com 45 Lt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52120" y="25200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2011</a:t>
              </a:r>
              <a:endParaRPr lang="en-GB" sz="1800" dirty="0">
                <a:latin typeface="HelveticaNeueLT Com 45 Lt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398" y="44624"/>
            <a:ext cx="4419106" cy="31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17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3-dimensional picture</a:t>
            </a:r>
            <a:endParaRPr lang="en-GB" dirty="0"/>
          </a:p>
        </p:txBody>
      </p:sp>
      <p:pic>
        <p:nvPicPr>
          <p:cNvPr id="5" name="animation_sinf11.mpg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1844824"/>
            <a:ext cx="4550221" cy="367240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3810000" cy="411534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Derived from</a:t>
            </a:r>
            <a:br>
              <a:rPr lang="en-US" dirty="0" smtClean="0"/>
            </a:br>
            <a:r>
              <a:rPr lang="en-US" dirty="0" smtClean="0"/>
              <a:t>[Si I]+[Fe II] 1.644</a:t>
            </a:r>
            <a:r>
              <a:rPr lang="en-US" dirty="0" smtClean="0">
                <a:sym typeface="Symbol"/>
              </a:rPr>
              <a:t>m emission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Emission in the plane of the equatorial ring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Clumpy distribution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Extending out to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~4500 km s</a:t>
            </a:r>
            <a:r>
              <a:rPr lang="en-US" baseline="30000" dirty="0" smtClean="0">
                <a:sym typeface="Symbol"/>
              </a:rPr>
              <a:t>-1</a:t>
            </a:r>
            <a:r>
              <a:rPr lang="en-US" dirty="0" smtClean="0">
                <a:sym typeface="Symbol"/>
              </a:rPr>
              <a:t>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587041" y="5517232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HelveticaNeueLT Com 45 Lt" pitchFamily="34" charset="0"/>
              </a:rPr>
              <a:t>Larsson et al. 2013</a:t>
            </a:r>
            <a:endParaRPr lang="en-GB" sz="2000" dirty="0">
              <a:latin typeface="HelveticaNeueLT Com 45 L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8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69875"/>
            <a:ext cx="4967907" cy="1143000"/>
          </a:xfrm>
        </p:spPr>
        <p:txBody>
          <a:bodyPr/>
          <a:lstStyle/>
          <a:p>
            <a:r>
              <a:rPr lang="en-US" dirty="0" smtClean="0"/>
              <a:t>Inner </a:t>
            </a:r>
            <a:r>
              <a:rPr lang="en-US" dirty="0" err="1" smtClean="0"/>
              <a:t>ejecta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84784"/>
                <a:ext cx="7772400" cy="4114800"/>
              </a:xfrm>
            </p:spPr>
            <p:txBody>
              <a:bodyPr/>
              <a:lstStyle/>
              <a:p>
                <a:pPr>
                  <a:spcBef>
                    <a:spcPts val="168"/>
                  </a:spcBef>
                </a:pPr>
                <a:r>
                  <a:rPr lang="en-US" dirty="0" smtClean="0"/>
                  <a:t>Complicated region with </a:t>
                </a:r>
                <a:br>
                  <a:rPr lang="en-US" dirty="0" smtClean="0"/>
                </a:br>
                <a:r>
                  <a:rPr lang="en-US" dirty="0" smtClean="0"/>
                  <a:t>emission from</a:t>
                </a:r>
              </a:p>
              <a:p>
                <a:pPr lvl="1">
                  <a:spcBef>
                    <a:spcPts val="168"/>
                  </a:spcBef>
                </a:pPr>
                <a:r>
                  <a:rPr lang="en-US" dirty="0" smtClean="0"/>
                  <a:t>Cold dust (mm, ALMA; </a:t>
                </a:r>
                <a:r>
                  <a:rPr lang="en-US" dirty="0" err="1" smtClean="0"/>
                  <a:t>SiO</a:t>
                </a:r>
                <a:r>
                  <a:rPr lang="en-US" dirty="0" smtClean="0"/>
                  <a:t>, CO)</a:t>
                </a:r>
              </a:p>
              <a:p>
                <a:pPr lvl="1">
                  <a:spcBef>
                    <a:spcPts val="168"/>
                  </a:spcBef>
                </a:pPr>
                <a:r>
                  <a:rPr lang="en-US" dirty="0" smtClean="0"/>
                  <a:t>Infrared emission lines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𝜇</m:t>
                    </m:r>
                  </m:oMath>
                </a14:m>
                <a:r>
                  <a:rPr lang="en-US" dirty="0" smtClean="0"/>
                  <a:t>m, SINFONI; He, H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, Si/Fe)</a:t>
                </a:r>
              </a:p>
              <a:p>
                <a:pPr lvl="1">
                  <a:spcBef>
                    <a:spcPts val="168"/>
                  </a:spcBef>
                </a:pPr>
                <a:r>
                  <a:rPr lang="en-US" dirty="0" smtClean="0"/>
                  <a:t>Optical emission lines (nm, HST; H)</a:t>
                </a:r>
              </a:p>
              <a:p>
                <a:pPr>
                  <a:spcBef>
                    <a:spcPts val="168"/>
                  </a:spcBef>
                </a:pPr>
                <a:r>
                  <a:rPr lang="en-US" dirty="0" smtClean="0"/>
                  <a:t>Different spatial distributions</a:t>
                </a:r>
              </a:p>
              <a:p>
                <a:pPr lvl="1">
                  <a:spcBef>
                    <a:spcPts val="168"/>
                  </a:spcBef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84784"/>
                <a:ext cx="7772400" cy="4114800"/>
              </a:xfrm>
              <a:blipFill rotWithShape="0">
                <a:blip r:embed="rId2"/>
                <a:stretch>
                  <a:fillRect l="-1490" t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35496" y="4581128"/>
            <a:ext cx="9123192" cy="2304256"/>
            <a:chOff x="-14688" y="4365104"/>
            <a:chExt cx="9123192" cy="2304256"/>
          </a:xfrm>
        </p:grpSpPr>
        <p:grpSp>
          <p:nvGrpSpPr>
            <p:cNvPr id="11" name="Group 10"/>
            <p:cNvGrpSpPr/>
            <p:nvPr/>
          </p:nvGrpSpPr>
          <p:grpSpPr>
            <a:xfrm>
              <a:off x="-14688" y="4365104"/>
              <a:ext cx="9082105" cy="2304256"/>
              <a:chOff x="-14688" y="4293096"/>
              <a:chExt cx="9082105" cy="230425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14688" y="4293096"/>
                <a:ext cx="9082105" cy="2231504"/>
                <a:chOff x="-14688" y="4365104"/>
                <a:chExt cx="9082105" cy="223150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14688" y="4725144"/>
                  <a:ext cx="9082105" cy="1871464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588224" y="4365104"/>
                  <a:ext cx="24705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err="1" smtClean="0">
                      <a:latin typeface="Helvetica Neue LT Com 55 Roman" charset="0"/>
                      <a:ea typeface="Helvetica Neue LT Com 55 Roman" charset="0"/>
                      <a:cs typeface="Helvetica Neue LT Com 55 Roman" charset="0"/>
                    </a:rPr>
                    <a:t>Fransson</a:t>
                  </a:r>
                  <a:r>
                    <a:rPr lang="en-US" sz="1800" dirty="0" smtClean="0">
                      <a:latin typeface="Helvetica Neue LT Com 55 Roman" charset="0"/>
                      <a:ea typeface="Helvetica Neue LT Com 55 Roman" charset="0"/>
                      <a:cs typeface="Helvetica Neue LT Com 55 Roman" charset="0"/>
                    </a:rPr>
                    <a:t> et al., </a:t>
                  </a:r>
                  <a:r>
                    <a:rPr lang="en-US" sz="1800" dirty="0" err="1" smtClean="0">
                      <a:latin typeface="Helvetica Neue LT Com 55 Roman" charset="0"/>
                      <a:ea typeface="Helvetica Neue LT Com 55 Roman" charset="0"/>
                      <a:cs typeface="Helvetica Neue LT Com 55 Roman" charset="0"/>
                    </a:rPr>
                    <a:t>subm</a:t>
                  </a:r>
                  <a:r>
                    <a:rPr lang="en-US" sz="1800" dirty="0" smtClean="0">
                      <a:latin typeface="Helvetica Neue LT Com 55 Roman" charset="0"/>
                      <a:ea typeface="Helvetica Neue LT Com 55 Roman" charset="0"/>
                      <a:cs typeface="Helvetica Neue LT Com 55 Roman" charset="0"/>
                    </a:rPr>
                    <a:t>.</a:t>
                  </a:r>
                  <a:endParaRPr lang="en-US" sz="1800" dirty="0">
                    <a:latin typeface="Helvetica Neue LT Com 55 Roman" charset="0"/>
                    <a:ea typeface="Helvetica Neue LT Com 55 Roman" charset="0"/>
                    <a:cs typeface="Helvetica Neue LT Com 55 Roman" charset="0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0" y="6228020"/>
                    <a:ext cx="48442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800" dirty="0" smtClean="0">
                        <a:solidFill>
                          <a:schemeClr val="bg1"/>
                        </a:solidFill>
                        <a:latin typeface="Helvetica Neue LT Com 55 Roman" charset="0"/>
                        <a:ea typeface="Helvetica Neue LT Com 55 Roman" charset="0"/>
                        <a:cs typeface="Helvetica Neue LT Com 55 Roman" charset="0"/>
                      </a:rPr>
                      <a:t>H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Helvetica Neue LT Com 55 Roman" charset="0"/>
                            <a:ea typeface="Helvetica Neue LT Com 55 Roman" charset="0"/>
                            <a:cs typeface="Helvetica Neue LT Com 55 Roman" charset="0"/>
                          </a:rPr>
                          <m:t>α</m:t>
                        </m:r>
                      </m:oMath>
                    </a14:m>
                    <a:endParaRPr lang="en-US" sz="1800" dirty="0">
                      <a:solidFill>
                        <a:schemeClr val="bg1"/>
                      </a:solidFill>
                      <a:latin typeface="Helvetica Neue LT Com 55 Roman" charset="0"/>
                      <a:ea typeface="Helvetica Neue LT Com 55 Roman" charset="0"/>
                      <a:cs typeface="Helvetica Neue LT Com 55 Roman" charset="0"/>
                    </a:endParaRPr>
                  </a:p>
                </p:txBody>
              </p:sp>
            </mc:Choice>
            <mc:Fallback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6228020"/>
                    <a:ext cx="484428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0000" t="-8333" b="-2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/>
              <p:cNvSpPr txBox="1"/>
              <p:nvPr/>
            </p:nvSpPr>
            <p:spPr>
              <a:xfrm>
                <a:off x="2267744" y="6228020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H</a:t>
                </a:r>
                <a:r>
                  <a:rPr lang="en-US" sz="1800" baseline="-25000" dirty="0" smtClean="0"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2</a:t>
                </a:r>
                <a:endParaRPr lang="en-US" dirty="0"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44008" y="6228020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He I</a:t>
                </a:r>
                <a:endParaRPr lang="en-US" sz="1800" dirty="0">
                  <a:solidFill>
                    <a:schemeClr val="bg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04248" y="6228020"/>
                <a:ext cx="1261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[Si I]/[Fe II]</a:t>
                </a:r>
                <a:endParaRPr lang="en-US" sz="1800" dirty="0">
                  <a:solidFill>
                    <a:schemeClr val="bg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410877" y="4715852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2005</a:t>
              </a:r>
              <a:endParaRPr lang="en-US" sz="1800" dirty="0">
                <a:solidFill>
                  <a:schemeClr val="bg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3678"/>
            <a:ext cx="32639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Extragalactic Distances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Required for a 3D picture of the (local) universe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06" y="2132856"/>
            <a:ext cx="6802786" cy="41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outside the ring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25660" y="1124744"/>
            <a:ext cx="7390756" cy="5769932"/>
            <a:chOff x="925660" y="1124744"/>
            <a:chExt cx="7390756" cy="57699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344" y="1124744"/>
              <a:ext cx="7330072" cy="54521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25660" y="6525344"/>
              <a:ext cx="2278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Fransson</a:t>
              </a:r>
              <a:r>
                <a:rPr lang="en-US" sz="18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2015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5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Destruction of the 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496" y="1557338"/>
            <a:ext cx="3816424" cy="4114800"/>
          </a:xfrm>
        </p:spPr>
        <p:txBody>
          <a:bodyPr/>
          <a:lstStyle/>
          <a:p>
            <a:r>
              <a:rPr lang="en-US" dirty="0" smtClean="0"/>
              <a:t>Ring emission has peaked</a:t>
            </a:r>
          </a:p>
          <a:p>
            <a:r>
              <a:rPr lang="en-US" dirty="0" smtClean="0"/>
              <a:t>Shock is dissolving the ring between 2020 and 2030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707904" y="1196752"/>
            <a:ext cx="5476837" cy="5640324"/>
            <a:chOff x="3707904" y="1196752"/>
            <a:chExt cx="5476837" cy="5640324"/>
          </a:xfrm>
        </p:grpSpPr>
        <p:grpSp>
          <p:nvGrpSpPr>
            <p:cNvPr id="7" name="Group 6"/>
            <p:cNvGrpSpPr/>
            <p:nvPr/>
          </p:nvGrpSpPr>
          <p:grpSpPr>
            <a:xfrm>
              <a:off x="3707904" y="1196752"/>
              <a:ext cx="5476837" cy="5640324"/>
              <a:chOff x="3707904" y="1196752"/>
              <a:chExt cx="5476837" cy="56403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07904" y="1196752"/>
                <a:ext cx="5476837" cy="564032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845125" y="4365104"/>
                <a:ext cx="20473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Fransson</a:t>
                </a:r>
                <a:r>
                  <a:rPr lang="en-US" sz="1600" dirty="0" smtClean="0"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 et al. 2015</a:t>
                </a:r>
                <a:endParaRPr lang="en-US" sz="1600" dirty="0"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72000" y="4355812"/>
              <a:ext cx="1064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shocked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46948" y="6011996"/>
              <a:ext cx="132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unshocked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93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 1987A – the supernova that keeps giving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Asymmetric explosion</a:t>
                </a:r>
              </a:p>
              <a:p>
                <a:r>
                  <a:rPr lang="en-US" dirty="0" smtClean="0"/>
                  <a:t>Molecule and dust formation in the inner </a:t>
                </a:r>
                <a:r>
                  <a:rPr lang="en-US" dirty="0" err="1" smtClean="0"/>
                  <a:t>ejecta</a:t>
                </a:r>
                <a:endParaRPr lang="en-US" dirty="0" smtClean="0"/>
              </a:p>
              <a:p>
                <a:r>
                  <a:rPr lang="en-US" dirty="0" err="1" smtClean="0"/>
                  <a:t>Ionisation</a:t>
                </a:r>
                <a:r>
                  <a:rPr lang="en-US" dirty="0" smtClean="0"/>
                  <a:t> of the inner </a:t>
                </a:r>
                <a:r>
                  <a:rPr lang="en-US" dirty="0" err="1" smtClean="0"/>
                  <a:t>ejecta</a:t>
                </a:r>
                <a:r>
                  <a:rPr lang="en-US" dirty="0" smtClean="0"/>
                  <a:t> (H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 smtClean="0"/>
                  <a:t>) by the ring emission</a:t>
                </a:r>
              </a:p>
              <a:p>
                <a:r>
                  <a:rPr lang="en-US" dirty="0" smtClean="0"/>
                  <a:t>Ring destruction has started</a:t>
                </a:r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90" t="-1926" r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925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Extragalactic Distances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4758"/>
            <a:ext cx="7483359" cy="54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Extragalactic Distances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r>
              <a:rPr lang="en-US" dirty="0" smtClean="0"/>
              <a:t>Many different methods</a:t>
            </a:r>
          </a:p>
          <a:p>
            <a:pPr lvl="1"/>
            <a:r>
              <a:rPr lang="en-US" dirty="0" smtClean="0"/>
              <a:t>Galaxies</a:t>
            </a:r>
          </a:p>
          <a:p>
            <a:pPr lvl="2"/>
            <a:r>
              <a:rPr lang="en-US" dirty="0" smtClean="0"/>
              <a:t>Mostly statistical</a:t>
            </a:r>
          </a:p>
          <a:p>
            <a:pPr lvl="2"/>
            <a:r>
              <a:rPr lang="en-US" dirty="0" smtClean="0"/>
              <a:t>Secular evolution, e.g. mergers</a:t>
            </a:r>
          </a:p>
          <a:p>
            <a:pPr lvl="2"/>
            <a:r>
              <a:rPr lang="en-US" dirty="0" smtClean="0"/>
              <a:t>Baryonic acoustic oscillations</a:t>
            </a:r>
          </a:p>
          <a:p>
            <a:pPr lvl="1"/>
            <a:r>
              <a:rPr lang="en-US" dirty="0" smtClean="0"/>
              <a:t>Supernovae</a:t>
            </a:r>
          </a:p>
          <a:p>
            <a:pPr lvl="2"/>
            <a:r>
              <a:rPr lang="en-US" dirty="0" smtClean="0"/>
              <a:t>Excellent distance indicators</a:t>
            </a:r>
          </a:p>
          <a:p>
            <a:pPr lvl="2"/>
            <a:r>
              <a:rPr lang="en-US" dirty="0" smtClean="0"/>
              <a:t>Three main methods</a:t>
            </a:r>
          </a:p>
          <a:p>
            <a:pPr lvl="3"/>
            <a:r>
              <a:rPr lang="en-US" dirty="0" smtClean="0"/>
              <a:t>(Standard) luminosity, aka ’standard candle’</a:t>
            </a:r>
          </a:p>
          <a:p>
            <a:pPr lvl="3"/>
            <a:r>
              <a:rPr lang="en-US" dirty="0" smtClean="0"/>
              <a:t>Expanding photosphere method</a:t>
            </a:r>
          </a:p>
          <a:p>
            <a:pPr lvl="3"/>
            <a:r>
              <a:rPr lang="en-US" dirty="0" smtClean="0"/>
              <a:t>Angular size of a known feature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6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9875"/>
            <a:ext cx="8064896" cy="1143000"/>
          </a:xfrm>
        </p:spPr>
        <p:txBody>
          <a:bodyPr/>
          <a:lstStyle/>
          <a:p>
            <a:r>
              <a:rPr lang="en-US" smtClean="0"/>
              <a:t>Expanding Photosphere Method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Modification of Baade-</a:t>
            </a:r>
            <a:r>
              <a:rPr lang="en-US" dirty="0" err="1" smtClean="0"/>
              <a:t>Wesselink</a:t>
            </a:r>
            <a:r>
              <a:rPr lang="en-US" dirty="0" smtClean="0"/>
              <a:t> method for variable stars</a:t>
            </a:r>
          </a:p>
          <a:p>
            <a:r>
              <a:rPr lang="en-US" dirty="0" smtClean="0"/>
              <a:t>Assumes</a:t>
            </a:r>
          </a:p>
          <a:p>
            <a:pPr lvl="1"/>
            <a:r>
              <a:rPr lang="en-US" dirty="0" smtClean="0"/>
              <a:t>Sharp photosphere </a:t>
            </a:r>
            <a:r>
              <a:rPr lang="en-US" dirty="0" smtClean="0">
                <a:sym typeface="Wingdings"/>
              </a:rPr>
              <a:t> thermal equilibrium</a:t>
            </a:r>
            <a:endParaRPr lang="en-US" dirty="0" smtClean="0"/>
          </a:p>
          <a:p>
            <a:pPr lvl="1"/>
            <a:r>
              <a:rPr lang="en-US" dirty="0" smtClean="0"/>
              <a:t>Spherical symmetry </a:t>
            </a:r>
            <a:r>
              <a:rPr lang="en-US" dirty="0" smtClean="0">
                <a:sym typeface="Wingdings"/>
              </a:rPr>
              <a:t> radial velocity</a:t>
            </a:r>
          </a:p>
          <a:p>
            <a:pPr lvl="1"/>
            <a:r>
              <a:rPr lang="en-US" dirty="0" smtClean="0">
                <a:sym typeface="Wingdings"/>
              </a:rPr>
              <a:t>Free expansion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9875"/>
            <a:ext cx="8208912" cy="1143000"/>
          </a:xfrm>
        </p:spPr>
        <p:txBody>
          <a:bodyPr/>
          <a:lstStyle/>
          <a:p>
            <a:r>
              <a:rPr lang="en-US" smtClean="0"/>
              <a:t>Expanding Photosphere Method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</p:spPr>
            <p:txBody>
              <a:bodyPr/>
              <a:lstStyle/>
              <a:p>
                <a:pPr marL="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  <a:cs typeface="Times New Roman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 </m:t>
                          </m:r>
                        </m:e>
                      </m:rad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; 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cs typeface="Times New Roman" pitchFamily="18" charset="0"/>
                </a:endParaRPr>
              </a:p>
              <a:p>
                <a:r>
                  <a:rPr lang="en-US" dirty="0" smtClean="0"/>
                  <a:t>R from radial velocity</a:t>
                </a:r>
              </a:p>
              <a:p>
                <a:pPr lvl="1"/>
                <a:r>
                  <a:rPr lang="en-US" dirty="0" smtClean="0"/>
                  <a:t>Requires lines formed close to the photosphere</a:t>
                </a:r>
              </a:p>
              <a:p>
                <a:r>
                  <a:rPr lang="en-US" dirty="0" smtClean="0"/>
                  <a:t>D from the surface brightness of the black body</a:t>
                </a:r>
              </a:p>
              <a:p>
                <a:pPr lvl="1"/>
                <a:r>
                  <a:rPr lang="en-US" dirty="0"/>
                  <a:t>D</a:t>
                </a:r>
                <a:r>
                  <a:rPr lang="en-US" dirty="0" smtClean="0"/>
                  <a:t>eviation from black body due to line opacities</a:t>
                </a:r>
              </a:p>
              <a:p>
                <a:pPr lvl="1"/>
                <a:r>
                  <a:rPr lang="en-US" b="0" dirty="0" smtClean="0"/>
                  <a:t>Encompassed in the dilution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𝜁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  <a:blipFill rotWithShape="0">
                <a:blip r:embed="rId2"/>
                <a:stretch>
                  <a:fillRect l="-1412" r="-669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89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9875"/>
            <a:ext cx="8280920" cy="1143000"/>
          </a:xfrm>
        </p:spPr>
        <p:txBody>
          <a:bodyPr/>
          <a:lstStyle/>
          <a:p>
            <a:r>
              <a:rPr lang="en-US" smtClean="0"/>
              <a:t>Expanding Photosphere Method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Measures an angular size distance</a:t>
                </a:r>
              </a:p>
              <a:p>
                <a:pPr lvl="1"/>
                <a:r>
                  <a:rPr lang="en-US" dirty="0" smtClean="0"/>
                  <a:t>Not important in the local universe</a:t>
                </a:r>
              </a:p>
              <a:p>
                <a:pPr lvl="1"/>
                <a:r>
                  <a:rPr lang="en-US" dirty="0" smtClean="0"/>
                  <a:t>Interesting for cosmological applications</a:t>
                </a:r>
              </a:p>
              <a:p>
                <a:pPr lvl="1"/>
                <a:r>
                  <a:rPr lang="en-US" dirty="0" smtClean="0"/>
                  <a:t>Mostly for H</a:t>
                </a:r>
                <a:r>
                  <a:rPr lang="en-US" baseline="-25000" dirty="0" smtClean="0"/>
                  <a:t>0</a:t>
                </a:r>
                <a:endParaRPr lang="en-US" dirty="0" smtClean="0"/>
              </a:p>
              <a:p>
                <a:r>
                  <a:rPr lang="en-US" dirty="0" smtClean="0"/>
                  <a:t>Cosmology</a:t>
                </a:r>
              </a:p>
              <a:p>
                <a:pPr lvl="1"/>
                <a:r>
                  <a:rPr lang="en-US" dirty="0" smtClean="0"/>
                  <a:t>Include time dilation</a:t>
                </a:r>
              </a:p>
              <a:p>
                <a:pPr lvl="1"/>
                <a:r>
                  <a:rPr lang="en-US" dirty="0" smtClean="0"/>
                  <a:t>Metric theories of gravity imply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charset="0"/>
                                  <a:cs typeface="Times New Roman" pitchFamily="18" charset="0"/>
                                </a:rPr>
                                <m:t>1+</m:t>
                              </m:r>
                              <m:r>
                                <a:rPr lang="en-GB" i="1">
                                  <a:latin typeface="Cambria Math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latin typeface="Cambria Math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90" t="-1926" b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635306"/>
            <a:ext cx="255358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9875"/>
            <a:ext cx="8208912" cy="1143000"/>
          </a:xfrm>
        </p:spPr>
        <p:txBody>
          <a:bodyPr/>
          <a:lstStyle/>
          <a:p>
            <a:r>
              <a:rPr lang="en-US" smtClean="0"/>
              <a:t>Expanding Photosphere Method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990656" cy="4114800"/>
          </a:xfrm>
        </p:spPr>
        <p:txBody>
          <a:bodyPr/>
          <a:lstStyle/>
          <a:p>
            <a:r>
              <a:rPr lang="en-US" dirty="0" smtClean="0"/>
              <a:t>Principle difficulties</a:t>
            </a:r>
          </a:p>
          <a:p>
            <a:pPr lvl="1"/>
            <a:r>
              <a:rPr lang="en-US" dirty="0" smtClean="0"/>
              <a:t>Explosion geometry/spherical symmetry</a:t>
            </a:r>
          </a:p>
          <a:p>
            <a:pPr lvl="1"/>
            <a:r>
              <a:rPr lang="en-US" dirty="0" smtClean="0"/>
              <a:t>Uniform dilution factors?</a:t>
            </a:r>
          </a:p>
          <a:p>
            <a:pPr lvl="2"/>
            <a:r>
              <a:rPr lang="en-US" dirty="0" smtClean="0"/>
              <a:t>Develop tailored spectra for each supernova 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Spectral-fitting Expanding Atmosphere Method (SEAM) – see Christian </a:t>
            </a:r>
            <a:r>
              <a:rPr lang="en-US" dirty="0" err="1" smtClean="0">
                <a:sym typeface="Wingdings"/>
              </a:rPr>
              <a:t>Vogl’s</a:t>
            </a:r>
            <a:r>
              <a:rPr lang="en-US" dirty="0" smtClean="0">
                <a:sym typeface="Wingdings"/>
              </a:rPr>
              <a:t> talk on Friday</a:t>
            </a:r>
            <a:endParaRPr lang="en-US" dirty="0" smtClean="0"/>
          </a:p>
          <a:p>
            <a:pPr lvl="1"/>
            <a:r>
              <a:rPr lang="en-US" dirty="0" smtClean="0"/>
              <a:t>Absorption </a:t>
            </a:r>
          </a:p>
          <a:p>
            <a:r>
              <a:rPr lang="en-US" dirty="0" smtClean="0"/>
              <a:t>Observational difficulties</a:t>
            </a:r>
          </a:p>
          <a:p>
            <a:pPr lvl="1"/>
            <a:r>
              <a:rPr lang="en-US" dirty="0" smtClean="0"/>
              <a:t>Multiple epochs </a:t>
            </a:r>
          </a:p>
          <a:p>
            <a:pPr lvl="1"/>
            <a:r>
              <a:rPr lang="en-US" dirty="0" smtClean="0"/>
              <a:t>Spectroscopy to detect faint lines</a:t>
            </a:r>
          </a:p>
          <a:p>
            <a:pPr lvl="1"/>
            <a:r>
              <a:rPr lang="en-US" dirty="0" smtClean="0"/>
              <a:t>Photometry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2089" y="1752370"/>
            <a:ext cx="8660391" cy="4052894"/>
            <a:chOff x="232089" y="1752370"/>
            <a:chExt cx="8660391" cy="4052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0369" y="1768291"/>
              <a:ext cx="3662111" cy="403697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32089" y="1752370"/>
              <a:ext cx="4918739" cy="4052894"/>
              <a:chOff x="107120" y="0"/>
              <a:chExt cx="4918739" cy="405289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120" y="0"/>
                <a:ext cx="4918739" cy="4052894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62000" y="1789093"/>
                <a:ext cx="14686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HelveticaNeueLT Com 55 Roman" pitchFamily="34" charset="0"/>
                  </a:rPr>
                  <a:t>SN 2013eq</a:t>
                </a:r>
              </a:p>
              <a:p>
                <a:r>
                  <a:rPr lang="en-US" sz="1600" dirty="0" smtClean="0">
                    <a:latin typeface="HelveticaNeueLT Com 55 Roman" pitchFamily="34" charset="0"/>
                  </a:rPr>
                  <a:t>z=0.042</a:t>
                </a:r>
                <a:endParaRPr lang="en-US" sz="1600" dirty="0" smtClean="0">
                  <a:latin typeface="HelveticaNeueLT Com 55 Roman" pitchFamily="34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 2013eq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6021288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NeueLT Com 55 Roman" pitchFamily="34" charset="0"/>
              </a:rPr>
              <a:t>Gall et al. </a:t>
            </a:r>
            <a:r>
              <a:rPr lang="en-US" dirty="0" smtClean="0">
                <a:latin typeface="HelveticaNeueLT Com 55 Roman" pitchFamily="34" charset="0"/>
              </a:rPr>
              <a:t>2016</a:t>
            </a:r>
            <a:endParaRPr lang="en-US" dirty="0">
              <a:latin typeface="HelveticaNeueLT Com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25532</TotalTime>
  <Words>513</Words>
  <Application>Microsoft Macintosh PowerPoint</Application>
  <PresentationFormat>On-screen Show (4:3)</PresentationFormat>
  <Paragraphs>160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Cambria Math</vt:lpstr>
      <vt:lpstr>Helvetica Neue LT Com 55 Roman</vt:lpstr>
      <vt:lpstr>HelveticaNeueLT Com 45 Lt</vt:lpstr>
      <vt:lpstr>HelveticaNeueLT Com 55 Roman</vt:lpstr>
      <vt:lpstr>Symbol</vt:lpstr>
      <vt:lpstr>Times New Roman</vt:lpstr>
      <vt:lpstr>Trebuchet MS</vt:lpstr>
      <vt:lpstr>Wingdings</vt:lpstr>
      <vt:lpstr>Bruno scientific</vt:lpstr>
      <vt:lpstr>1_Bruno scientific</vt:lpstr>
      <vt:lpstr>The distance to the Type IIP  SN 2013eq</vt:lpstr>
      <vt:lpstr>Extragalactic Distances</vt:lpstr>
      <vt:lpstr>Extragalactic Distances</vt:lpstr>
      <vt:lpstr>Extragalactic Distances</vt:lpstr>
      <vt:lpstr>Expanding Photosphere Method</vt:lpstr>
      <vt:lpstr>Expanding Photosphere Method</vt:lpstr>
      <vt:lpstr>Expanding Photosphere Method</vt:lpstr>
      <vt:lpstr>Expanding Photosphere Method</vt:lpstr>
      <vt:lpstr>SN 2013eq</vt:lpstr>
      <vt:lpstr>SN 2013eq</vt:lpstr>
      <vt:lpstr>Standardizable Candle Method</vt:lpstr>
      <vt:lpstr>Standardizable Candle Method</vt:lpstr>
      <vt:lpstr>Distance to SN 2013eq</vt:lpstr>
      <vt:lpstr>SN 1987A – recent news</vt:lpstr>
      <vt:lpstr>The emission line components</vt:lpstr>
      <vt:lpstr>Evolution of the inner ejecta</vt:lpstr>
      <vt:lpstr>IR observations</vt:lpstr>
      <vt:lpstr>3-dimensional picture</vt:lpstr>
      <vt:lpstr>Inner ejecta</vt:lpstr>
      <vt:lpstr>Emission outside the ring</vt:lpstr>
      <vt:lpstr>Destruction of the ring</vt:lpstr>
      <vt:lpstr>SN 1987A – the supernova that keeps giving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251</cp:revision>
  <dcterms:created xsi:type="dcterms:W3CDTF">1601-01-01T00:00:00Z</dcterms:created>
  <dcterms:modified xsi:type="dcterms:W3CDTF">2016-03-16T06:45:37Z</dcterms:modified>
</cp:coreProperties>
</file>