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43"/>
  </p:notesMasterIdLst>
  <p:handoutMasterIdLst>
    <p:handoutMasterId r:id="rId44"/>
  </p:handoutMasterIdLst>
  <p:sldIdLst>
    <p:sldId id="511" r:id="rId3"/>
    <p:sldId id="591" r:id="rId4"/>
    <p:sldId id="592" r:id="rId5"/>
    <p:sldId id="505" r:id="rId6"/>
    <p:sldId id="450" r:id="rId7"/>
    <p:sldId id="512" r:id="rId8"/>
    <p:sldId id="478" r:id="rId9"/>
    <p:sldId id="529" r:id="rId10"/>
    <p:sldId id="506" r:id="rId11"/>
    <p:sldId id="492" r:id="rId12"/>
    <p:sldId id="623" r:id="rId13"/>
    <p:sldId id="499" r:id="rId14"/>
    <p:sldId id="631" r:id="rId15"/>
    <p:sldId id="632" r:id="rId16"/>
    <p:sldId id="660" r:id="rId17"/>
    <p:sldId id="532" r:id="rId18"/>
    <p:sldId id="607" r:id="rId19"/>
    <p:sldId id="608" r:id="rId20"/>
    <p:sldId id="533" r:id="rId21"/>
    <p:sldId id="595" r:id="rId22"/>
    <p:sldId id="597" r:id="rId23"/>
    <p:sldId id="598" r:id="rId24"/>
    <p:sldId id="599" r:id="rId25"/>
    <p:sldId id="602" r:id="rId26"/>
    <p:sldId id="603" r:id="rId27"/>
    <p:sldId id="604" r:id="rId28"/>
    <p:sldId id="605" r:id="rId29"/>
    <p:sldId id="399" r:id="rId30"/>
    <p:sldId id="610" r:id="rId31"/>
    <p:sldId id="611" r:id="rId32"/>
    <p:sldId id="491" r:id="rId33"/>
    <p:sldId id="612" r:id="rId34"/>
    <p:sldId id="606" r:id="rId35"/>
    <p:sldId id="481" r:id="rId36"/>
    <p:sldId id="520" r:id="rId37"/>
    <p:sldId id="501" r:id="rId38"/>
    <p:sldId id="613" r:id="rId39"/>
    <p:sldId id="614" r:id="rId40"/>
    <p:sldId id="615" r:id="rId41"/>
    <p:sldId id="616" r:id="rId42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FF"/>
    <a:srgbClr val="99CCFF"/>
    <a:srgbClr val="76D6FF"/>
    <a:srgbClr val="FFFFFF"/>
    <a:srgbClr val="000000"/>
    <a:srgbClr val="F8F8F8"/>
    <a:srgbClr val="292929"/>
    <a:srgbClr val="1C1C1C"/>
    <a:srgbClr val="11111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3692"/>
  </p:normalViewPr>
  <p:slideViewPr>
    <p:cSldViewPr>
      <p:cViewPr varScale="1">
        <p:scale>
          <a:sx n="66" d="100"/>
          <a:sy n="66" d="100"/>
        </p:scale>
        <p:origin x="8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1024"/>
    </p:cViewPr>
  </p:sorterViewPr>
  <p:notesViewPr>
    <p:cSldViewPr>
      <p:cViewPr varScale="1">
        <p:scale>
          <a:sx n="56" d="100"/>
          <a:sy n="56" d="100"/>
        </p:scale>
        <p:origin x="-2526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5E5A2B4-276B-4FD4-9709-9BC67A8C9EC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07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9" y="4561232"/>
            <a:ext cx="5850823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8FA0083-6BA8-4330-8958-2DF58EB7028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42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DF9F0-3DE8-4C6F-A91E-93F72275D57C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12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20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47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9789-E745-491C-A9F4-D75994E62DBD}" type="slidenum">
              <a:rPr lang="en-GB"/>
              <a:pPr/>
              <a:t>23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D47E-3B04-426A-96DB-64D9AFED9EE7}" type="slidenum">
              <a:rPr lang="en-GB"/>
              <a:pPr/>
              <a:t>24</a:t>
            </a:fld>
            <a:endParaRPr lang="en-GB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11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0BCCF-51D4-45EB-A997-74E12929AA85}" type="slidenum">
              <a:rPr lang="en-GB"/>
              <a:pPr/>
              <a:t>25</a:t>
            </a:fld>
            <a:endParaRPr lang="en-GB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06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61742-2656-480A-B0E0-B89D7DB24DDA}" type="slidenum">
              <a:rPr lang="en-GB"/>
              <a:pPr/>
              <a:t>30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4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31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2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32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7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37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38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3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9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0C427-B869-4A92-99EC-B9DE43A4303D}" type="slidenum">
              <a:rPr lang="en-GB"/>
              <a:pPr/>
              <a:t>4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56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3B4B7-04EF-42A5-9B92-FA185F48C3A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1232"/>
            <a:ext cx="5850823" cy="4320209"/>
          </a:xfrm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57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5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4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6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3BEBB-75FA-49BE-8A39-AC0AF84BB5D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541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5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86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1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29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97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344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4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1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94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37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521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61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6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20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0.png"/><Relationship Id="rId4" Type="http://schemas.openxmlformats.org/officeDocument/2006/relationships/image" Target="../media/image6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bleibund/Bruno/Talks/popular/Mainz09/Earth_departure_Mercury_Messenger.mpg" TargetMode="External"/><Relationship Id="rId1" Type="http://schemas.microsoft.com/office/2007/relationships/media" Target="file://localhost/Users/bleibund/Bruno/Talks/popular/Mainz09/Earth_departure_Mercury_Messenger.mpg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4320480" cy="432048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2133600"/>
          </a:xfrm>
        </p:spPr>
        <p:txBody>
          <a:bodyPr/>
          <a:lstStyle/>
          <a:p>
            <a:r>
              <a:rPr lang="de-CH" sz="4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Die dunkle Seite </a:t>
            </a:r>
            <a:br>
              <a:rPr lang="de-CH" sz="4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CH" sz="4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des Universums</a:t>
            </a:r>
            <a:endParaRPr lang="de-CH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560" y="5661025"/>
            <a:ext cx="6400800" cy="960438"/>
          </a:xfrm>
        </p:spPr>
        <p:txBody>
          <a:bodyPr/>
          <a:lstStyle/>
          <a:p>
            <a:r>
              <a:rPr lang="de-DE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Bruno Leibundgut</a:t>
            </a:r>
            <a:br>
              <a:rPr lang="de-DE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DE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European Southern Observatory (ESO)</a:t>
            </a:r>
            <a:endParaRPr lang="en-GB" sz="2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1143000"/>
          </a:xfrm>
        </p:spPr>
        <p:txBody>
          <a:bodyPr/>
          <a:lstStyle/>
          <a:p>
            <a:r>
              <a:rPr lang="de-CH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Platz in der Milchstrasse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ngc123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000232" y="1130140"/>
            <a:ext cx="5314181" cy="5727860"/>
          </a:xfrm>
          <a:prstGeom prst="rect">
            <a:avLst/>
          </a:prstGeom>
          <a:noFill/>
        </p:spPr>
      </p:pic>
      <p:grpSp>
        <p:nvGrpSpPr>
          <p:cNvPr id="4" name="Group 11"/>
          <p:cNvGrpSpPr/>
          <p:nvPr/>
        </p:nvGrpSpPr>
        <p:grpSpPr>
          <a:xfrm>
            <a:off x="3203848" y="4143380"/>
            <a:ext cx="3449324" cy="1500198"/>
            <a:chOff x="4908890" y="4144174"/>
            <a:chExt cx="3449324" cy="1500198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6107917" y="4893479"/>
              <a:ext cx="150019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Callout 9"/>
            <p:cNvSpPr/>
            <p:nvPr/>
          </p:nvSpPr>
          <p:spPr bwMode="auto">
            <a:xfrm>
              <a:off x="7000892" y="4786322"/>
              <a:ext cx="1357322" cy="612648"/>
            </a:xfrm>
            <a:prstGeom prst="wedgeEllipseCallout">
              <a:avLst>
                <a:gd name="adj1" fmla="val -60683"/>
                <a:gd name="adj2" fmla="val 894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65 Md" pitchFamily="34" charset="0"/>
                </a:rPr>
                <a:t>Hallo</a:t>
              </a:r>
              <a:endPara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NeueLT Com 65 M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08890" y="4500570"/>
              <a:ext cx="1940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HelveticaNeueLT Com 65 Md" pitchFamily="34" charset="0"/>
                </a:rPr>
                <a:t>27000 </a:t>
              </a:r>
              <a:r>
                <a:rPr lang="en-US" sz="1800" dirty="0" err="1">
                  <a:solidFill>
                    <a:srgbClr val="FF0000"/>
                  </a:solidFill>
                  <a:latin typeface="HelveticaNeueLT Com 65 Md" pitchFamily="34" charset="0"/>
                </a:rPr>
                <a:t>Lichtjahre</a:t>
              </a:r>
              <a:endParaRPr lang="en-GB" sz="1800" dirty="0">
                <a:solidFill>
                  <a:srgbClr val="FF0000"/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57153" y="1071546"/>
          <a:ext cx="838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4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2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3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12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15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9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859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Januar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Februar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März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April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Mai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Juni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Juli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August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September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Oktober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4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November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285720" y="142852"/>
            <a:ext cx="8643998" cy="645654"/>
            <a:chOff x="285720" y="1071546"/>
            <a:chExt cx="8643998" cy="645654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85720" y="1071546"/>
              <a:ext cx="1285884" cy="642942"/>
            </a:xfrm>
            <a:prstGeom prst="wedgeRoundRectCallout">
              <a:avLst>
                <a:gd name="adj1" fmla="val -43943"/>
                <a:gd name="adj2" fmla="val 9166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57200" indent="-457200" eaLnBrk="0" hangingPunct="0"/>
              <a:r>
                <a:rPr lang="de-DE" sz="1600" b="1" dirty="0">
                  <a:solidFill>
                    <a:srgbClr val="000099"/>
                  </a:solidFill>
                  <a:latin typeface="HelveticaNeueLT Com 45 Lt" pitchFamily="34" charset="0"/>
                </a:rPr>
                <a:t>1. Januar:</a:t>
              </a:r>
            </a:p>
            <a:p>
              <a:pPr marL="457200" indent="-457200" eaLnBrk="0" hangingPunct="0"/>
              <a:r>
                <a:rPr lang="de-DE" sz="1600" b="1" dirty="0">
                  <a:solidFill>
                    <a:srgbClr val="000099"/>
                  </a:solidFill>
                  <a:latin typeface="HelveticaNeueLT Com 45 Lt" pitchFamily="34" charset="0"/>
                </a:rPr>
                <a:t>Urknall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1643042" y="1072800"/>
              <a:ext cx="1928826" cy="644400"/>
            </a:xfrm>
            <a:prstGeom prst="wedgeRoundRectCallout">
              <a:avLst>
                <a:gd name="adj1" fmla="val -18748"/>
                <a:gd name="adj2" fmla="val 9152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>
                  <a:solidFill>
                    <a:srgbClr val="000099"/>
                  </a:solidFill>
                  <a:latin typeface="HelveticaNeueLT Com 45 Lt" pitchFamily="34" charset="0"/>
                </a:rPr>
                <a:t>Die Milchstraße entsteht</a:t>
              </a:r>
            </a:p>
          </p:txBody>
        </p:sp>
        <p:sp>
          <p:nvSpPr>
            <p:cNvPr id="7" name="Rounded Rectangular Callout 6"/>
            <p:cNvSpPr/>
            <p:nvPr/>
          </p:nvSpPr>
          <p:spPr bwMode="auto">
            <a:xfrm>
              <a:off x="3643306" y="1072800"/>
              <a:ext cx="2071702" cy="644400"/>
            </a:xfrm>
            <a:prstGeom prst="wedgeRoundRectCallout">
              <a:avLst>
                <a:gd name="adj1" fmla="val 22691"/>
                <a:gd name="adj2" fmla="val 9093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>
                  <a:solidFill>
                    <a:srgbClr val="000099"/>
                  </a:solidFill>
                  <a:latin typeface="HelveticaNeueLT Com 45 Lt" pitchFamily="34" charset="0"/>
                </a:rPr>
                <a:t>Sonne und Planeten entstehen</a:t>
              </a:r>
            </a:p>
          </p:txBody>
        </p:sp>
        <p:sp>
          <p:nvSpPr>
            <p:cNvPr id="8" name="Rounded Rectangular Callout 7"/>
            <p:cNvSpPr/>
            <p:nvPr/>
          </p:nvSpPr>
          <p:spPr bwMode="auto">
            <a:xfrm>
              <a:off x="5786446" y="1072800"/>
              <a:ext cx="1143008" cy="644400"/>
            </a:xfrm>
            <a:prstGeom prst="wedgeRoundRectCallout">
              <a:avLst>
                <a:gd name="adj1" fmla="val -6514"/>
                <a:gd name="adj2" fmla="val 8914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>
                  <a:solidFill>
                    <a:srgbClr val="000099"/>
                  </a:solidFill>
                  <a:latin typeface="HelveticaNeueLT Com 45 Lt" pitchFamily="34" charset="0"/>
                </a:rPr>
                <a:t>Erste Einzeller</a:t>
              </a:r>
            </a:p>
          </p:txBody>
        </p:sp>
        <p:sp>
          <p:nvSpPr>
            <p:cNvPr id="9" name="Rounded Rectangular Callout 8"/>
            <p:cNvSpPr/>
            <p:nvPr/>
          </p:nvSpPr>
          <p:spPr bwMode="auto">
            <a:xfrm>
              <a:off x="7000892" y="1072800"/>
              <a:ext cx="1928826" cy="644400"/>
            </a:xfrm>
            <a:prstGeom prst="wedgeRoundRectCallout">
              <a:avLst>
                <a:gd name="adj1" fmla="val 13117"/>
                <a:gd name="adj2" fmla="val 9053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de-DE" sz="1600" b="1" dirty="0">
                  <a:solidFill>
                    <a:srgbClr val="000099"/>
                  </a:solidFill>
                  <a:latin typeface="HelveticaNeueLT Com 45 Lt" pitchFamily="34" charset="0"/>
                </a:rPr>
                <a:t>Erste mehrzellige Lebewesen</a:t>
              </a: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57160" y="1428736"/>
          <a:ext cx="8388001" cy="4935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8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89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5752">
                <a:tc gridSpan="7">
                  <a:txBody>
                    <a:bodyPr/>
                    <a:lstStyle/>
                    <a:p>
                      <a:r>
                        <a:rPr lang="de-AT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Dezember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shade val="30000"/>
                        <a:satMod val="1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052"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174"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15</a:t>
                      </a:r>
                    </a:p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Kambrische</a:t>
                      </a:r>
                      <a:r>
                        <a:rPr lang="de-DE" sz="16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Explosion</a:t>
                      </a:r>
                      <a:endParaRPr lang="de-DE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 marL="72000" marR="72000"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17</a:t>
                      </a:r>
                    </a:p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Wirbeltiere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18</a:t>
                      </a:r>
                    </a:p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Land-pflanzen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20</a:t>
                      </a:r>
                    </a:p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vierfüssige Tiere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21</a:t>
                      </a:r>
                    </a:p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Insekten entwickeln sich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92"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24</a:t>
                      </a:r>
                    </a:p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Dinosaurier</a:t>
                      </a:r>
                      <a:r>
                        <a:rPr lang="de-DE" sz="160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erscheinen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25</a:t>
                      </a:r>
                    </a:p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Die ersten Vorgänger der Säugetiere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27</a:t>
                      </a:r>
                    </a:p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Erste bekannte Vögel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92"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29</a:t>
                      </a:r>
                    </a:p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Dinosaurier</a:t>
                      </a:r>
                      <a:r>
                        <a:rPr lang="de-DE" sz="160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sterben aus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31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23:54 Moderne Menschen</a:t>
                      </a:r>
                      <a:r>
                        <a:rPr lang="de-DE" sz="160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(homo sapiens) erscheinen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23:59:45 Erfindung der Schrift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23:59:50 Pyramiden in Ägypten werden gebaut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de-DE" sz="16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23:59:59 Galileo beobachtet</a:t>
                      </a:r>
                      <a:r>
                        <a:rPr lang="de-DE" sz="160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den Himmel mit einem Fernrohr</a:t>
                      </a:r>
                      <a:endParaRPr lang="de-DE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04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y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858837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57313"/>
          </a:xfrm>
        </p:spPr>
        <p:txBody>
          <a:bodyPr/>
          <a:lstStyle/>
          <a:p>
            <a:r>
              <a:rPr lang="de-DE" dirty="0">
                <a:solidFill>
                  <a:schemeClr val="folHlink"/>
                </a:solidFill>
              </a:rPr>
              <a:t>Die </a:t>
            </a:r>
            <a:r>
              <a:rPr lang="de-DE" dirty="0" err="1">
                <a:solidFill>
                  <a:schemeClr val="folHlink"/>
                </a:solidFill>
              </a:rPr>
              <a:t>Erdatmosph</a:t>
            </a:r>
            <a:r>
              <a:rPr lang="en-US" dirty="0" err="1">
                <a:solidFill>
                  <a:schemeClr val="folHlink"/>
                </a:solidFill>
              </a:rPr>
              <a:t>äre</a:t>
            </a:r>
            <a:br>
              <a:rPr lang="en-US" dirty="0">
                <a:solidFill>
                  <a:schemeClr val="folHlink"/>
                </a:solidFill>
              </a:rPr>
            </a:br>
            <a:r>
              <a:rPr lang="de-DE" sz="3600" dirty="0">
                <a:solidFill>
                  <a:schemeClr val="folHlink"/>
                </a:solidFill>
              </a:rPr>
              <a:t>Schutzschild und Fenster zum All</a:t>
            </a:r>
            <a:endParaRPr lang="de-DE" dirty="0">
              <a:solidFill>
                <a:schemeClr val="folHlink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268413"/>
            <a:ext cx="7994650" cy="609600"/>
            <a:chOff x="384" y="3936"/>
            <a:chExt cx="5036" cy="384"/>
          </a:xfrm>
        </p:grpSpPr>
        <p:sp>
          <p:nvSpPr>
            <p:cNvPr id="6160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300m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62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4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6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8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0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2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3m</a:t>
              </a:r>
            </a:p>
          </p:txBody>
        </p:sp>
        <p:sp>
          <p:nvSpPr>
            <p:cNvPr id="6173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3cm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74" name="Text Box 20"/>
            <p:cNvSpPr txBox="1">
              <a:spLocks noChangeArrowheads="1"/>
            </p:cNvSpPr>
            <p:nvPr/>
          </p:nvSpPr>
          <p:spPr bwMode="auto">
            <a:xfrm>
              <a:off x="1920" y="4128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0.3mm</a:t>
              </a:r>
            </a:p>
          </p:txBody>
        </p:sp>
        <p:sp>
          <p:nvSpPr>
            <p:cNvPr id="6175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l-GR" sz="1400">
                  <a:solidFill>
                    <a:srgbClr val="CC0000"/>
                  </a:solidFill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6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n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7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Å</a:t>
              </a:r>
              <a:endParaRPr lang="en-GB" sz="1400">
                <a:solidFill>
                  <a:srgbClr val="CC0000"/>
                </a:solidFill>
              </a:endParaRPr>
            </a:p>
          </p:txBody>
        </p:sp>
        <p:sp>
          <p:nvSpPr>
            <p:cNvPr id="6178" name="Text Box 24"/>
            <p:cNvSpPr txBox="1">
              <a:spLocks noChangeArrowheads="1"/>
            </p:cNvSpPr>
            <p:nvPr/>
          </p:nvSpPr>
          <p:spPr bwMode="auto">
            <a:xfrm>
              <a:off x="4012" y="4128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3pm</a:t>
              </a:r>
            </a:p>
          </p:txBody>
        </p:sp>
        <p:sp>
          <p:nvSpPr>
            <p:cNvPr id="6179" name="Text Box 25"/>
            <p:cNvSpPr txBox="1">
              <a:spLocks noChangeArrowheads="1"/>
            </p:cNvSpPr>
            <p:nvPr/>
          </p:nvSpPr>
          <p:spPr bwMode="auto">
            <a:xfrm>
              <a:off x="4497" y="4128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30fm</a:t>
              </a:r>
            </a:p>
          </p:txBody>
        </p:sp>
        <p:sp>
          <p:nvSpPr>
            <p:cNvPr id="6180" name="Text Box 26"/>
            <p:cNvSpPr txBox="1">
              <a:spLocks noChangeArrowheads="1"/>
            </p:cNvSpPr>
            <p:nvPr/>
          </p:nvSpPr>
          <p:spPr bwMode="auto">
            <a:xfrm>
              <a:off x="4987" y="4128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300am</a:t>
              </a:r>
            </a:p>
          </p:txBody>
        </p:sp>
      </p:grpSp>
      <p:sp>
        <p:nvSpPr>
          <p:cNvPr id="354307" name="WordArt 3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Radio</a:t>
            </a:r>
          </a:p>
        </p:txBody>
      </p:sp>
      <p:sp>
        <p:nvSpPr>
          <p:cNvPr id="354331" name="WordArt 27"/>
          <p:cNvSpPr>
            <a:spLocks noChangeArrowheads="1" noChangeShapeType="1" noTextEdit="1"/>
          </p:cNvSpPr>
          <p:nvPr/>
        </p:nvSpPr>
        <p:spPr bwMode="auto">
          <a:xfrm rot="5400000">
            <a:off x="2989263" y="4219575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sichtbar</a:t>
            </a:r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/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optisch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Arial Black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67361" y="2420940"/>
            <a:ext cx="2655892" cy="1152526"/>
            <a:chOff x="3444" y="1525"/>
            <a:chExt cx="1673" cy="726"/>
          </a:xfrm>
        </p:grpSpPr>
        <p:sp>
          <p:nvSpPr>
            <p:cNvPr id="6157" name="Text Box 29"/>
            <p:cNvSpPr txBox="1">
              <a:spLocks noChangeArrowheads="1"/>
            </p:cNvSpPr>
            <p:nvPr/>
          </p:nvSpPr>
          <p:spPr bwMode="auto">
            <a:xfrm>
              <a:off x="3444" y="1525"/>
              <a:ext cx="7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800" dirty="0" err="1">
                  <a:solidFill>
                    <a:schemeClr val="accent2"/>
                  </a:solidFill>
                </a:rPr>
                <a:t>Röntgen</a:t>
              </a:r>
              <a:r>
                <a:rPr lang="en-GB" sz="1800" dirty="0">
                  <a:solidFill>
                    <a:schemeClr val="accent2"/>
                  </a:solidFill>
                </a:rPr>
                <a:t>–</a:t>
              </a:r>
            </a:p>
          </p:txBody>
        </p:sp>
        <p:sp>
          <p:nvSpPr>
            <p:cNvPr id="6158" name="Text Box 30"/>
            <p:cNvSpPr txBox="1">
              <a:spLocks noChangeArrowheads="1"/>
            </p:cNvSpPr>
            <p:nvPr/>
          </p:nvSpPr>
          <p:spPr bwMode="auto">
            <a:xfrm>
              <a:off x="4120" y="1963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dirty="0">
                  <a:solidFill>
                    <a:schemeClr val="accent2"/>
                  </a:solidFill>
                  <a:cs typeface="Times New Roman" pitchFamily="18" charset="0"/>
                  <a:sym typeface="Wingdings" pitchFamily="2" charset="2"/>
                </a:rPr>
                <a:t>γ</a:t>
              </a:r>
              <a:r>
                <a:rPr lang="en-GB" dirty="0">
                  <a:solidFill>
                    <a:schemeClr val="accent2"/>
                  </a:solidFill>
                </a:rPr>
                <a:t>–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4171" y="1728"/>
              <a:ext cx="9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 err="1">
                  <a:solidFill>
                    <a:schemeClr val="accent2"/>
                  </a:solidFill>
                </a:rPr>
                <a:t>Strahlung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354336" name="Picture 32" descr="at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71800"/>
            <a:ext cx="3381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nn12099a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3988296" cy="2658215"/>
          </a:xfrm>
          <a:prstGeom prst="rect">
            <a:avLst/>
          </a:prstGeom>
        </p:spPr>
      </p:pic>
      <p:pic>
        <p:nvPicPr>
          <p:cNvPr id="5" name="Picture 4" descr="potw1036a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73016"/>
            <a:ext cx="3240360" cy="2941437"/>
          </a:xfrm>
          <a:prstGeom prst="rect">
            <a:avLst/>
          </a:prstGeom>
        </p:spPr>
      </p:pic>
      <p:pic>
        <p:nvPicPr>
          <p:cNvPr id="354339" name="Picture 35" descr="hubble_tel"/>
          <p:cNvPicPr>
            <a:picLocks noChangeAspect="1" noChangeArrowheads="1"/>
          </p:cNvPicPr>
          <p:nvPr/>
        </p:nvPicPr>
        <p:blipFill>
          <a:blip r:embed="rId7" cstate="print"/>
          <a:srcRect r="2820" b="4904"/>
          <a:stretch>
            <a:fillRect/>
          </a:stretch>
        </p:blipFill>
        <p:spPr bwMode="auto">
          <a:xfrm>
            <a:off x="3924300" y="1412875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40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34888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„Sichtbar“</a:t>
            </a:r>
            <a:endParaRPr lang="de-DE" dirty="0"/>
          </a:p>
        </p:txBody>
      </p:sp>
      <p:grpSp>
        <p:nvGrpSpPr>
          <p:cNvPr id="2" name="Group 14"/>
          <p:cNvGrpSpPr/>
          <p:nvPr/>
        </p:nvGrpSpPr>
        <p:grpSpPr>
          <a:xfrm>
            <a:off x="357158" y="214290"/>
            <a:ext cx="2014537" cy="1093788"/>
            <a:chOff x="6572264" y="214290"/>
            <a:chExt cx="2014537" cy="1093788"/>
          </a:xfrm>
        </p:grpSpPr>
        <p:pic>
          <p:nvPicPr>
            <p:cNvPr id="13" name="Picture 4" descr="skytran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64" y="21429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00958" y="320653"/>
              <a:ext cx="71438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3794" name="Picture 9" descr="alls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3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7250518" y="214290"/>
            <a:ext cx="1497946" cy="1094400"/>
            <a:chOff x="7250518" y="214290"/>
            <a:chExt cx="1497946" cy="1094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518" y="214290"/>
              <a:ext cx="1497946" cy="1094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7542000" y="378000"/>
              <a:ext cx="115200" cy="612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6754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„Unsichtbar“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7158" y="216000"/>
            <a:ext cx="2014537" cy="1093788"/>
            <a:chOff x="357158" y="216000"/>
            <a:chExt cx="2014537" cy="1093788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21600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763242" y="322363"/>
              <a:ext cx="144462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518" y="214290"/>
            <a:ext cx="1497946" cy="10944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1447200"/>
            <a:ext cx="9144000" cy="4759200"/>
            <a:chOff x="0" y="1807200"/>
            <a:chExt cx="9144000" cy="4759200"/>
          </a:xfrm>
        </p:grpSpPr>
        <p:pic>
          <p:nvPicPr>
            <p:cNvPr id="23" name="Picture 3" descr="rosat_allsky"/>
            <p:cNvPicPr>
              <a:picLocks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8" t="10767" r="1377" b="9460"/>
            <a:stretch/>
          </p:blipFill>
          <p:spPr bwMode="auto">
            <a:xfrm>
              <a:off x="0" y="1843200"/>
              <a:ext cx="9144000" cy="4723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0" y="1807200"/>
              <a:ext cx="1835696" cy="1800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236296" y="1807200"/>
              <a:ext cx="1907704" cy="28803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496" y="5661248"/>
            <a:ext cx="2564417" cy="1078094"/>
            <a:chOff x="35496" y="5661248"/>
            <a:chExt cx="2564417" cy="10780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96" y="5661248"/>
              <a:ext cx="1800200" cy="107809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35473" y="6431565"/>
              <a:ext cx="764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ROSAT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6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„Unsichtbar“</a:t>
            </a:r>
            <a:endParaRPr lang="de-DE" dirty="0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56400" y="216000"/>
            <a:ext cx="2014537" cy="1093788"/>
            <a:chOff x="249" y="3430"/>
            <a:chExt cx="1269" cy="689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3430"/>
              <a:ext cx="1269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12" y="3497"/>
              <a:ext cx="91" cy="5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50518" y="214290"/>
            <a:ext cx="1497946" cy="1094400"/>
            <a:chOff x="7250518" y="214290"/>
            <a:chExt cx="1497946" cy="1094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518" y="214290"/>
              <a:ext cx="1497946" cy="10944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7272000" y="381600"/>
              <a:ext cx="122400" cy="540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87050" name="Picture 10" descr="CMB_isotropy_transparent"/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" t="17518" r="1656" b="9463"/>
          <a:stretch/>
        </p:blipFill>
        <p:spPr bwMode="auto">
          <a:xfrm>
            <a:off x="-36000" y="1483200"/>
            <a:ext cx="9234000" cy="47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51520" y="3430800"/>
            <a:ext cx="8640960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AT" sz="2200" b="0" dirty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Die kosmische </a:t>
            </a:r>
            <a:r>
              <a:rPr lang="de-AT" sz="2200" b="0" dirty="0" err="1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Mikorwellenhintergrundstrahlung</a:t>
            </a:r>
            <a:r>
              <a:rPr lang="de-AT" sz="2200" b="0" dirty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 ist auf ein Tausendstel Grad gleichförmig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494000"/>
            <a:ext cx="9144000" cy="5287296"/>
            <a:chOff x="0" y="1843200"/>
            <a:chExt cx="9144000" cy="5287296"/>
          </a:xfrm>
        </p:grpSpPr>
        <p:pic>
          <p:nvPicPr>
            <p:cNvPr id="3" name="Picture 2" descr="Planck_CMB_black_background.jp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43200"/>
              <a:ext cx="9144000" cy="46512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64765" y="6761164"/>
              <a:ext cx="139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Planck/ESA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5494725"/>
            <a:ext cx="1313730" cy="131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Star Wars Darth V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609600"/>
            <a:ext cx="6046787" cy="1143000"/>
          </a:xfrm>
        </p:spPr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Die dunkle Seite des Universums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2420938"/>
            <a:ext cx="4859337" cy="3744912"/>
          </a:xfrm>
        </p:spPr>
        <p:txBody>
          <a:bodyPr/>
          <a:lstStyle/>
          <a:p>
            <a:pPr marL="0" indent="0">
              <a:buNone/>
            </a:pPr>
            <a:r>
              <a:rPr lang="de-CH" dirty="0">
                <a:solidFill>
                  <a:schemeClr val="bg1"/>
                </a:solidFill>
              </a:rPr>
              <a:t>Aus was besteht das Universum?</a:t>
            </a:r>
          </a:p>
          <a:p>
            <a:pPr marL="0" indent="0">
              <a:buNone/>
            </a:pPr>
            <a:r>
              <a:rPr lang="de-CH" dirty="0">
                <a:solidFill>
                  <a:schemeClr val="bg1"/>
                </a:solidFill>
              </a:rPr>
              <a:t>Wie verstehen wir das Universum?</a:t>
            </a:r>
          </a:p>
          <a:p>
            <a:pPr marL="0" indent="0">
              <a:buFontTx/>
              <a:buNone/>
            </a:pPr>
            <a:r>
              <a:rPr lang="de-CH" dirty="0">
                <a:solidFill>
                  <a:schemeClr val="bg1"/>
                </a:solidFill>
              </a:rPr>
              <a:t>Was sind Dunkle Materie und Dunkle Energie?</a:t>
            </a:r>
          </a:p>
        </p:txBody>
      </p:sp>
    </p:spTree>
    <p:extLst>
      <p:ext uri="{BB962C8B-B14F-4D97-AF65-F5344CB8AC3E}">
        <p14:creationId xmlns:p14="http://schemas.microsoft.com/office/powerpoint/2010/main" val="4093017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4672" cy="1143000"/>
          </a:xfrm>
        </p:spPr>
        <p:txBody>
          <a:bodyPr/>
          <a:lstStyle/>
          <a:p>
            <a:r>
              <a:rPr lang="de-DE" dirty="0"/>
              <a:t>Das „unsichtbare” Universum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114800"/>
          </a:xfrm>
        </p:spPr>
        <p:txBody>
          <a:bodyPr/>
          <a:lstStyle/>
          <a:p>
            <a:r>
              <a:rPr lang="de-DE" dirty="0"/>
              <a:t>Große Teile des Universums sind dunkel</a:t>
            </a:r>
          </a:p>
          <a:p>
            <a:r>
              <a:rPr lang="de-DE" dirty="0"/>
              <a:t>„Dunkle“ (nicht leuchtende) Materie ist überall</a:t>
            </a:r>
          </a:p>
          <a:p>
            <a:pPr lvl="1"/>
            <a:r>
              <a:rPr lang="de-DE" dirty="0"/>
              <a:t>e.g. Planeten, Moleküle, Staub, kühles Gas</a:t>
            </a:r>
          </a:p>
          <a:p>
            <a:r>
              <a:rPr lang="de-DE" dirty="0"/>
              <a:t>Messungen durch indirekte Phänomene</a:t>
            </a:r>
          </a:p>
          <a:p>
            <a:pPr lvl="1">
              <a:buBlip>
                <a:blip r:embed="rId2"/>
              </a:buBlip>
            </a:pPr>
            <a:r>
              <a:rPr lang="de-DE" dirty="0"/>
              <a:t>Gravitation!</a:t>
            </a:r>
          </a:p>
          <a:p>
            <a:pPr lvl="1">
              <a:buBlip>
                <a:blip r:embed="rId2"/>
              </a:buBlip>
            </a:pPr>
            <a:r>
              <a:rPr lang="de-DE" dirty="0"/>
              <a:t>Model für die Entwicklung des Universums</a:t>
            </a:r>
          </a:p>
          <a:p>
            <a:pPr lvl="2">
              <a:buBlip>
                <a:blip r:embed="rId2"/>
              </a:buBlip>
            </a:pPr>
            <a:r>
              <a:rPr lang="de-DE" dirty="0"/>
              <a:t>Einsteins Relativitätstheorie</a:t>
            </a:r>
          </a:p>
        </p:txBody>
      </p:sp>
    </p:spTree>
    <p:extLst>
      <p:ext uri="{BB962C8B-B14F-4D97-AF65-F5344CB8AC3E}">
        <p14:creationId xmlns:p14="http://schemas.microsoft.com/office/powerpoint/2010/main" val="71197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Fundamente der Kosmologie</a:t>
            </a:r>
            <a:br>
              <a:rPr lang="de-DE" dirty="0"/>
            </a:br>
            <a:r>
              <a:rPr lang="de-DE" sz="2800" dirty="0"/>
              <a:t>(unseres Weltbildes)</a:t>
            </a:r>
            <a:endParaRPr lang="de-D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7772400" cy="511256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de-DE" b="1" dirty="0"/>
              <a:t>Gravitationstheorie</a:t>
            </a:r>
          </a:p>
          <a:p>
            <a:pPr lvl="1">
              <a:buFontTx/>
              <a:buNone/>
            </a:pPr>
            <a:r>
              <a:rPr lang="de-DE" b="1" dirty="0" err="1">
                <a:solidFill>
                  <a:srgbClr val="FF0000"/>
                </a:solidFill>
              </a:rPr>
              <a:t>Einsteinsche</a:t>
            </a:r>
            <a:r>
              <a:rPr lang="de-DE" b="1" dirty="0">
                <a:solidFill>
                  <a:srgbClr val="FF0000"/>
                </a:solidFill>
              </a:rPr>
              <a:t> Relativitätstheorie</a:t>
            </a:r>
            <a:endParaRPr lang="de-DE" b="1" dirty="0"/>
          </a:p>
          <a:p>
            <a:pPr>
              <a:buFontTx/>
              <a:buNone/>
            </a:pPr>
            <a:r>
              <a:rPr lang="de-DE" b="1" dirty="0"/>
              <a:t>Isotropie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Es gibt keine bevorzugte Richtung im Universum</a:t>
            </a:r>
          </a:p>
          <a:p>
            <a:pPr>
              <a:buFontTx/>
              <a:buNone/>
            </a:pPr>
            <a:r>
              <a:rPr lang="de-DE" b="1" dirty="0"/>
              <a:t>Homogeneität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Es gibt keine bevorzugte Region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(e.g. kein Zentrum des Universums)</a:t>
            </a:r>
          </a:p>
          <a:p>
            <a:pPr>
              <a:buFontTx/>
              <a:buNone/>
            </a:pPr>
            <a:r>
              <a:rPr lang="de-DE" b="1" dirty="0" err="1"/>
              <a:t>Anthropisches</a:t>
            </a:r>
            <a:r>
              <a:rPr lang="de-DE" b="1" dirty="0"/>
              <a:t> Prinzip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Das Universum hat uns erzeugt</a:t>
            </a:r>
          </a:p>
        </p:txBody>
      </p:sp>
    </p:spTree>
    <p:extLst>
      <p:ext uri="{BB962C8B-B14F-4D97-AF65-F5344CB8AC3E}">
        <p14:creationId xmlns:p14="http://schemas.microsoft.com/office/powerpoint/2010/main" val="33966585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GB"/>
              <a:t>Gravitation!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042392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dirty="0" err="1"/>
              <a:t>Eine</a:t>
            </a:r>
            <a:r>
              <a:rPr lang="en-GB" dirty="0"/>
              <a:t> der </a:t>
            </a:r>
            <a:r>
              <a:rPr lang="en-GB" dirty="0" err="1"/>
              <a:t>vier</a:t>
            </a:r>
            <a:r>
              <a:rPr lang="en-GB" dirty="0"/>
              <a:t> </a:t>
            </a:r>
            <a:r>
              <a:rPr lang="en-GB" dirty="0" err="1"/>
              <a:t>fundamentalen</a:t>
            </a:r>
            <a:r>
              <a:rPr lang="en-GB" dirty="0"/>
              <a:t> </a:t>
            </a:r>
            <a:r>
              <a:rPr lang="en-GB" dirty="0" err="1"/>
              <a:t>Wechselwirkungen</a:t>
            </a:r>
            <a:endParaRPr lang="en-GB" dirty="0"/>
          </a:p>
          <a:p>
            <a:pPr marL="0" indent="0">
              <a:buFontTx/>
              <a:buNone/>
            </a:pPr>
            <a:r>
              <a:rPr lang="en-GB" sz="2000" dirty="0">
                <a:solidFill>
                  <a:srgbClr val="C7C7FF"/>
                </a:solidFill>
              </a:rPr>
              <a:t>Gravitation, </a:t>
            </a:r>
            <a:r>
              <a:rPr lang="en-GB" sz="2000" dirty="0" err="1">
                <a:solidFill>
                  <a:srgbClr val="C7C7FF"/>
                </a:solidFill>
              </a:rPr>
              <a:t>Elektromagnetismus</a:t>
            </a:r>
            <a:r>
              <a:rPr lang="en-GB" sz="2000" dirty="0">
                <a:solidFill>
                  <a:srgbClr val="C7C7FF"/>
                </a:solidFill>
              </a:rPr>
              <a:t>, </a:t>
            </a:r>
            <a:r>
              <a:rPr lang="en-GB" sz="2000" dirty="0" err="1">
                <a:solidFill>
                  <a:srgbClr val="C7C7FF"/>
                </a:solidFill>
              </a:rPr>
              <a:t>Schwache</a:t>
            </a:r>
            <a:r>
              <a:rPr lang="en-GB" sz="2000" dirty="0">
                <a:solidFill>
                  <a:srgbClr val="C7C7FF"/>
                </a:solidFill>
              </a:rPr>
              <a:t> und Starke Kraft</a:t>
            </a:r>
            <a:endParaRPr lang="en-GB" sz="2800" dirty="0">
              <a:solidFill>
                <a:srgbClr val="C7C7FF"/>
              </a:solidFill>
            </a:endParaRPr>
          </a:p>
          <a:p>
            <a:pPr marL="0" indent="0">
              <a:buFontTx/>
              <a:buNone/>
            </a:pPr>
            <a:r>
              <a:rPr lang="en-US" dirty="0" err="1"/>
              <a:t>Nur</a:t>
            </a:r>
            <a:r>
              <a:rPr lang="en-US" dirty="0"/>
              <a:t> Gravitation </a:t>
            </a:r>
            <a:r>
              <a:rPr lang="en-US" dirty="0" err="1"/>
              <a:t>entscheidend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Entwicklung</a:t>
            </a:r>
            <a:r>
              <a:rPr lang="en-US" dirty="0"/>
              <a:t> des </a:t>
            </a:r>
            <a:r>
              <a:rPr lang="en-US" dirty="0" err="1"/>
              <a:t>Universums</a:t>
            </a:r>
            <a:endParaRPr lang="en-US" dirty="0">
              <a:cs typeface="Times New Roman" charset="0"/>
            </a:endParaRPr>
          </a:p>
        </p:txBody>
      </p:sp>
      <p:pic>
        <p:nvPicPr>
          <p:cNvPr id="330756" name="Picture 4" descr="earthr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45" y="3645024"/>
            <a:ext cx="2722563" cy="3068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7" name="Picture 5" descr="s116e071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58" y="3645024"/>
            <a:ext cx="4510087" cy="307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6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900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tx1"/>
                </a:solidFill>
              </a:rPr>
              <a:t>Wie sehen wir unsere Welt?</a:t>
            </a:r>
          </a:p>
        </p:txBody>
      </p:sp>
    </p:spTree>
    <p:extLst>
      <p:ext uri="{BB962C8B-B14F-4D97-AF65-F5344CB8AC3E}">
        <p14:creationId xmlns:p14="http://schemas.microsoft.com/office/powerpoint/2010/main" val="2097248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968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ist im Universum?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Wir</a:t>
            </a:r>
            <a:r>
              <a:rPr lang="en-GB" dirty="0"/>
              <a:t>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F5057-00B2-FE4B-9C65-2E08CB6788B5}"/>
              </a:ext>
            </a:extLst>
          </p:cNvPr>
          <p:cNvGrpSpPr/>
          <p:nvPr/>
        </p:nvGrpSpPr>
        <p:grpSpPr>
          <a:xfrm>
            <a:off x="2757600" y="1396800"/>
            <a:ext cx="4999582" cy="3360825"/>
            <a:chOff x="2740490" y="1400775"/>
            <a:chExt cx="4999582" cy="33608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9D5333-F9AF-AA4B-9881-918DB463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20443" y="1820822"/>
              <a:ext cx="3360373" cy="25202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E4A129-F3C0-DB44-94E3-3C7C91676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00072" y="1821600"/>
              <a:ext cx="3360000" cy="2520000"/>
            </a:xfrm>
            <a:prstGeom prst="rect">
              <a:avLst/>
            </a:prstGeom>
          </p:spPr>
        </p:pic>
      </p:grpSp>
      <p:pic>
        <p:nvPicPr>
          <p:cNvPr id="4" name="Picture 3" descr="oktoberfest2013_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00" y="1396800"/>
            <a:ext cx="5909310" cy="3354578"/>
          </a:xfrm>
          <a:prstGeom prst="rect">
            <a:avLst/>
          </a:prstGeom>
        </p:spPr>
      </p:pic>
      <p:pic>
        <p:nvPicPr>
          <p:cNvPr id="5" name="Picture 4" descr="earth_cassini_2013200_lrg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1" t="13301" b="34483"/>
          <a:stretch/>
        </p:blipFill>
        <p:spPr>
          <a:xfrm>
            <a:off x="5508104" y="3573016"/>
            <a:ext cx="2996413" cy="2736304"/>
          </a:xfrm>
          <a:prstGeom prst="rect">
            <a:avLst/>
          </a:prstGeom>
        </p:spPr>
      </p:pic>
      <p:pic>
        <p:nvPicPr>
          <p:cNvPr id="6" name="Picture 5" descr="local_neighbourhood-eso0830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4690475" cy="3118433"/>
          </a:xfrm>
          <a:prstGeom prst="rect">
            <a:avLst/>
          </a:prstGeom>
        </p:spPr>
      </p:pic>
      <p:pic>
        <p:nvPicPr>
          <p:cNvPr id="7" name="Picture 6" descr="M83-eso0825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0" y="2708920"/>
            <a:ext cx="3933056" cy="3933056"/>
          </a:xfrm>
          <a:prstGeom prst="rect">
            <a:avLst/>
          </a:prstGeom>
        </p:spPr>
      </p:pic>
      <p:pic>
        <p:nvPicPr>
          <p:cNvPr id="8" name="Picture 7" descr="CenA-eso0903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98244"/>
            <a:ext cx="4667765" cy="4915740"/>
          </a:xfrm>
          <a:prstGeom prst="rect">
            <a:avLst/>
          </a:prstGeom>
        </p:spPr>
      </p:pic>
      <p:pic>
        <p:nvPicPr>
          <p:cNvPr id="9" name="Picture 8" descr="Fornax-eso0949c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93" y="2358232"/>
            <a:ext cx="5123827" cy="41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ist im Universum?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Was sonst?</a:t>
            </a:r>
          </a:p>
          <a:p>
            <a:pPr lvl="1"/>
            <a:r>
              <a:rPr lang="de-CH" dirty="0"/>
              <a:t>Elementarteilchen</a:t>
            </a:r>
          </a:p>
          <a:p>
            <a:pPr lvl="2"/>
            <a:r>
              <a:rPr lang="de-CH" dirty="0"/>
              <a:t>Neutrinos</a:t>
            </a:r>
          </a:p>
          <a:p>
            <a:pPr lvl="2"/>
            <a:r>
              <a:rPr lang="de-CH" dirty="0" err="1"/>
              <a:t>Higgs</a:t>
            </a:r>
            <a:r>
              <a:rPr lang="de-CH" dirty="0"/>
              <a:t> Teilchen</a:t>
            </a:r>
          </a:p>
          <a:p>
            <a:pPr lvl="2"/>
            <a:r>
              <a:rPr lang="de-CH" dirty="0"/>
              <a:t>bisher unbekannte </a:t>
            </a:r>
            <a:br>
              <a:rPr lang="de-CH" dirty="0"/>
            </a:br>
            <a:r>
              <a:rPr lang="de-CH" dirty="0"/>
              <a:t>Teilchen</a:t>
            </a:r>
          </a:p>
          <a:p>
            <a:pPr lvl="1"/>
            <a:r>
              <a:rPr lang="de-CH" dirty="0"/>
              <a:t>Andere Energieformen</a:t>
            </a:r>
          </a:p>
          <a:p>
            <a:pPr lvl="2"/>
            <a:r>
              <a:rPr lang="de-CH" dirty="0"/>
              <a:t>Strahlung</a:t>
            </a:r>
          </a:p>
          <a:p>
            <a:pPr lvl="2"/>
            <a:r>
              <a:rPr lang="de-CH" dirty="0"/>
              <a:t>????</a:t>
            </a:r>
          </a:p>
        </p:txBody>
      </p:sp>
      <p:pic>
        <p:nvPicPr>
          <p:cNvPr id="4" name="Picture 3" descr="Higgs-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591928" cy="2304256"/>
          </a:xfrm>
          <a:prstGeom prst="rect">
            <a:avLst/>
          </a:prstGeom>
        </p:spPr>
      </p:pic>
      <p:pic>
        <p:nvPicPr>
          <p:cNvPr id="5" name="Picture 4" descr="Planck_CMB_black_backgroun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65104"/>
            <a:ext cx="374441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Expansion </a:t>
            </a:r>
            <a:br>
              <a:rPr lang="de-DE" dirty="0"/>
            </a:br>
            <a:r>
              <a:rPr lang="de-DE" dirty="0"/>
              <a:t>des Universums</a:t>
            </a:r>
            <a:endParaRPr lang="en-GB" dirty="0"/>
          </a:p>
        </p:txBody>
      </p:sp>
      <p:pic>
        <p:nvPicPr>
          <p:cNvPr id="14342" name="Picture 6" descr="hubble"/>
          <p:cNvPicPr>
            <a:picLocks noChangeAspect="1" noChangeArrowheads="1"/>
          </p:cNvPicPr>
          <p:nvPr/>
        </p:nvPicPr>
        <p:blipFill>
          <a:blip r:embed="rId3" cstate="print"/>
          <a:srcRect l="1744" t="1307" r="3096" b="740"/>
          <a:stretch>
            <a:fillRect/>
          </a:stretch>
        </p:blipFill>
        <p:spPr bwMode="auto">
          <a:xfrm>
            <a:off x="2627784" y="1772816"/>
            <a:ext cx="3929608" cy="5085184"/>
          </a:xfrm>
          <a:prstGeom prst="rect">
            <a:avLst/>
          </a:prstGeom>
          <a:noFill/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356099" y="0"/>
            <a:ext cx="6527811" cy="6858000"/>
            <a:chOff x="809" y="0"/>
            <a:chExt cx="4112" cy="4320"/>
          </a:xfrm>
        </p:grpSpPr>
        <p:pic>
          <p:nvPicPr>
            <p:cNvPr id="14339" name="Picture 3" descr="redshift"/>
            <p:cNvPicPr>
              <a:picLocks noChangeAspect="1" noChangeArrowheads="1"/>
            </p:cNvPicPr>
            <p:nvPr/>
          </p:nvPicPr>
          <p:blipFill>
            <a:blip r:embed="rId4" cstate="print"/>
            <a:srcRect b="17363"/>
            <a:stretch>
              <a:fillRect/>
            </a:stretch>
          </p:blipFill>
          <p:spPr bwMode="auto">
            <a:xfrm>
              <a:off x="1100" y="0"/>
              <a:ext cx="382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 rot="16200000">
              <a:off x="333" y="3534"/>
              <a:ext cx="12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/>
                  <a:cs typeface="HelveticaNeueLT Com 65 Md"/>
                </a:rPr>
                <a:t>Hubble 1936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821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28600"/>
            <a:ext cx="8208912" cy="1143000"/>
          </a:xfrm>
        </p:spPr>
        <p:txBody>
          <a:bodyPr/>
          <a:lstStyle/>
          <a:p>
            <a:r>
              <a:rPr lang="de-DE" dirty="0"/>
              <a:t>Das Original Hubble Diagramm</a:t>
            </a:r>
            <a:endParaRPr lang="en-GB" dirty="0"/>
          </a:p>
        </p:txBody>
      </p:sp>
      <p:pic>
        <p:nvPicPr>
          <p:cNvPr id="15363" name="Picture 3" descr="hubble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772400" cy="5148263"/>
          </a:xfrm>
          <a:prstGeom prst="rect">
            <a:avLst/>
          </a:prstGeom>
          <a:noFill/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7162800" y="5562603"/>
            <a:ext cx="1708150" cy="919163"/>
            <a:chOff x="4512" y="3504"/>
            <a:chExt cx="1076" cy="579"/>
          </a:xfrm>
        </p:grpSpPr>
        <p:sp>
          <p:nvSpPr>
            <p:cNvPr id="15364" name="AutoShape 4"/>
            <p:cNvSpPr>
              <a:spLocks noChangeArrowheads="1"/>
            </p:cNvSpPr>
            <p:nvPr/>
          </p:nvSpPr>
          <p:spPr bwMode="auto">
            <a:xfrm>
              <a:off x="4656" y="3504"/>
              <a:ext cx="864" cy="306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512" y="3792"/>
              <a:ext cx="10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Entfernung</a:t>
              </a:r>
              <a:endParaRPr lang="en-GB" b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-3176" y="869953"/>
            <a:ext cx="1022351" cy="2268543"/>
            <a:chOff x="-2" y="548"/>
            <a:chExt cx="644" cy="1429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336" y="912"/>
              <a:ext cx="306" cy="615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 rot="16214388">
              <a:off x="-571" y="1117"/>
              <a:ext cx="14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0" dirty="0">
                  <a:solidFill>
                    <a:srgbClr val="FF0000"/>
                  </a:solidFill>
                </a:rPr>
                <a:t>Geschwindigkeit</a:t>
              </a:r>
              <a:endParaRPr lang="en-GB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95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5760"/>
            <a:ext cx="8604448" cy="1143000"/>
          </a:xfrm>
        </p:spPr>
        <p:txBody>
          <a:bodyPr/>
          <a:lstStyle/>
          <a:p>
            <a:r>
              <a:rPr lang="de-CH" dirty="0"/>
              <a:t>Ein modernes Hubble Diagramm</a:t>
            </a:r>
          </a:p>
        </p:txBody>
      </p:sp>
      <p:pic>
        <p:nvPicPr>
          <p:cNvPr id="16387" name="Picture 3" descr="H0_HST_key_res"/>
          <p:cNvPicPr>
            <a:picLocks noChangeAspect="1" noChangeArrowheads="1"/>
          </p:cNvPicPr>
          <p:nvPr/>
        </p:nvPicPr>
        <p:blipFill>
          <a:blip r:embed="rId3" cstate="print"/>
          <a:srcRect t="7158" b="16702"/>
          <a:stretch>
            <a:fillRect/>
          </a:stretch>
        </p:blipFill>
        <p:spPr bwMode="auto">
          <a:xfrm>
            <a:off x="1691680" y="1116012"/>
            <a:ext cx="5829300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80000" y="4518000"/>
            <a:ext cx="762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Das Alter des </a:t>
            </a:r>
            <a:r>
              <a:rPr lang="en-GB" b="1" dirty="0" err="1"/>
              <a:t>Universums</a:t>
            </a:r>
            <a:endParaRPr lang="en-GB" b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064" y="126876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b="1" dirty="0" err="1"/>
              <a:t>Alle</a:t>
            </a:r>
            <a:r>
              <a:rPr lang="en-GB" b="1" dirty="0"/>
              <a:t> </a:t>
            </a:r>
            <a:r>
              <a:rPr lang="en-GB" b="1" dirty="0" err="1"/>
              <a:t>Galaxien</a:t>
            </a:r>
            <a:r>
              <a:rPr lang="en-GB" b="1" dirty="0"/>
              <a:t> </a:t>
            </a:r>
            <a:r>
              <a:rPr lang="en-GB" b="1" dirty="0" err="1"/>
              <a:t>starten</a:t>
            </a:r>
            <a:r>
              <a:rPr lang="en-GB" b="1" dirty="0"/>
              <a:t> am </a:t>
            </a:r>
            <a:r>
              <a:rPr lang="en-GB" b="1" dirty="0" err="1"/>
              <a:t>selben</a:t>
            </a:r>
            <a:r>
              <a:rPr lang="en-GB" b="1" dirty="0"/>
              <a:t> </a:t>
            </a:r>
            <a:r>
              <a:rPr lang="en-GB" b="1" dirty="0" err="1"/>
              <a:t>Punkt</a:t>
            </a:r>
            <a:endParaRPr lang="en-GB" b="1" dirty="0"/>
          </a:p>
        </p:txBody>
      </p:sp>
      <p:pic>
        <p:nvPicPr>
          <p:cNvPr id="20484" name="Picture 4" descr="expansi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060848"/>
            <a:ext cx="4355497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51730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2994"/>
            <a:ext cx="6800850" cy="483235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de-CH" b="1" dirty="0"/>
              <a:t>The Expansion ist für alle gleich (Isotropie)</a:t>
            </a:r>
          </a:p>
        </p:txBody>
      </p:sp>
      <p:pic>
        <p:nvPicPr>
          <p:cNvPr id="18436" name="Picture 4" descr="expans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113" y="1340768"/>
            <a:ext cx="5322887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9211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dirty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4260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  <a:latin typeface="Helvetica Neue LT Com 55 Roman" panose="020B0604020202020204" pitchFamily="34" charset="77"/>
              </a:rPr>
              <a:t>© Anglo-Australian Telescope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Kosmologie mit Supernovae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Entfernungen sind im Universum schwer zu messen. Sie sind aber essentiell, um die Expansionsrate und deren Geschichte bestimmen zu k</a:t>
            </a:r>
            <a:r>
              <a:rPr lang="de-DE" dirty="0">
                <a:cs typeface="Times New Roman" pitchFamily="18" charset="0"/>
              </a:rPr>
              <a:t>önnen.</a:t>
            </a:r>
          </a:p>
          <a:p>
            <a:pPr marL="0" indent="0">
              <a:buFontTx/>
              <a:buNone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Typ </a:t>
            </a:r>
            <a:r>
              <a:rPr lang="de-DE" dirty="0" err="1">
                <a:solidFill>
                  <a:srgbClr val="FF0000"/>
                </a:solidFill>
                <a:cs typeface="Times New Roman" pitchFamily="18" charset="0"/>
              </a:rPr>
              <a:t>Ia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Supernovae sind ausgezeichnete Entfernungsindikatoren, die im nahen Universum geeicht werden.</a:t>
            </a:r>
          </a:p>
        </p:txBody>
      </p:sp>
    </p:spTree>
    <p:extLst>
      <p:ext uri="{BB962C8B-B14F-4D97-AF65-F5344CB8AC3E}">
        <p14:creationId xmlns:p14="http://schemas.microsoft.com/office/powerpoint/2010/main" val="1080382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Welt im Wandel</a:t>
            </a:r>
          </a:p>
        </p:txBody>
      </p:sp>
      <p:pic>
        <p:nvPicPr>
          <p:cNvPr id="6" name="Picture 5" descr="world.topo.200401.3x5400x27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572000"/>
          </a:xfrm>
          <a:prstGeom prst="rect">
            <a:avLst/>
          </a:prstGeom>
        </p:spPr>
      </p:pic>
      <p:pic>
        <p:nvPicPr>
          <p:cNvPr id="7" name="Picture 6" descr="world.topo.200402.3x5400x27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8" name="Picture 7" descr="world.topo.200403.3x5400x27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9" name="Picture 8" descr="world.topo.200404.3x5400x27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0" name="Picture 9" descr="world.topo.200405.3x5400x27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1" name="Picture 10" descr="world.topo.200406.3x5400x270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2" name="Picture 11" descr="world.topo.200407.3x5400x270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3" name="Picture 12" descr="world.topo.200408.3x5400x270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4" name="Picture 13" descr="world.topo.200409.3x5400x2700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6" name="Picture 15" descr="world.topo.200410.3x5400x270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7" name="Picture 16" descr="world.topo.200411.3x5400x270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8" name="Picture 17" descr="world.topo.200412.3x5400x2700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Entfernungsmessung mittels einer (bekannten) Lichtquelle</a:t>
            </a:r>
          </a:p>
        </p:txBody>
      </p:sp>
      <p:pic>
        <p:nvPicPr>
          <p:cNvPr id="2" name="lightbulb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916832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3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print"/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print"/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en-GB" sz="3600" b="1" dirty="0"/>
              <a:t>Das SN Hubble </a:t>
            </a:r>
            <a:r>
              <a:rPr lang="en-GB" sz="3600" b="1" dirty="0" err="1"/>
              <a:t>Diagramm</a:t>
            </a:r>
            <a:endParaRPr lang="en-GB" b="1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014685" y="5949280"/>
            <a:ext cx="1944691" cy="692150"/>
            <a:chOff x="3405" y="3696"/>
            <a:chExt cx="1225" cy="436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3502" y="3602"/>
              <a:ext cx="148" cy="335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3405" y="3841"/>
              <a:ext cx="122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“Expansion”</a:t>
              </a:r>
              <a:endParaRPr lang="en-GB" b="0" dirty="0">
                <a:latin typeface="HelveticaNeueLT Com 65 Md"/>
                <a:cs typeface="HelveticaNeueLT Com 65 Md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4624" y="123824"/>
            <a:ext cx="815973" cy="1751018"/>
            <a:chOff x="110" y="-100"/>
            <a:chExt cx="514" cy="1103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-5400000">
              <a:off x="336" y="337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296" y="306"/>
              <a:ext cx="11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 err="1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Entfernung</a:t>
              </a:r>
              <a:endParaRPr lang="en-GB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  <p:pic>
        <p:nvPicPr>
          <p:cNvPr id="18" name="Picture 17" descr="asp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2446" y="1988840"/>
            <a:ext cx="2920034" cy="1962000"/>
          </a:xfrm>
          <a:prstGeom prst="rect">
            <a:avLst/>
          </a:prstGeom>
        </p:spPr>
      </p:pic>
      <p:pic>
        <p:nvPicPr>
          <p:cNvPr id="19" name="Picture 18" descr="SCP_paris_2_crop.jpg"/>
          <p:cNvPicPr>
            <a:picLocks noChangeAspect="1"/>
          </p:cNvPicPr>
          <p:nvPr/>
        </p:nvPicPr>
        <p:blipFill>
          <a:blip r:embed="rId6" cstate="print"/>
          <a:srcRect l="13476" t="9911"/>
          <a:stretch>
            <a:fillRect/>
          </a:stretch>
        </p:blipFill>
        <p:spPr>
          <a:xfrm>
            <a:off x="5972400" y="4077072"/>
            <a:ext cx="2919600" cy="2066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solidFill>
                  <a:srgbClr val="FFFF66"/>
                </a:solidFill>
                <a:latin typeface="Comic Sans MS" pitchFamily="66" charset="0"/>
              </a:rPr>
              <a:t>Mittlerer</a:t>
            </a:r>
            <a:r>
              <a:rPr lang="en-US" sz="2000" dirty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rgbClr val="FFFF66"/>
                </a:solidFill>
                <a:latin typeface="Comic Sans MS" pitchFamily="66" charset="0"/>
              </a:rPr>
              <a:t>Abstand</a:t>
            </a:r>
            <a:r>
              <a:rPr lang="en-US" sz="2000" dirty="0">
                <a:solidFill>
                  <a:srgbClr val="FFFF66"/>
                </a:solidFill>
                <a:latin typeface="Comic Sans MS" pitchFamily="66" charset="0"/>
              </a:rPr>
              <a:t> der </a:t>
            </a:r>
            <a:r>
              <a:rPr lang="en-US" sz="2000" dirty="0" err="1">
                <a:solidFill>
                  <a:srgbClr val="FFFF66"/>
                </a:solidFill>
                <a:latin typeface="Comic Sans MS" pitchFamily="66" charset="0"/>
              </a:rPr>
              <a:t>Galaxien</a:t>
            </a:r>
            <a:endParaRPr lang="en-U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73413" y="3733800"/>
            <a:ext cx="769937" cy="2584450"/>
            <a:chOff x="2095" y="2280"/>
            <a:chExt cx="485" cy="1676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85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66"/>
                  </a:solidFill>
                  <a:latin typeface="Comic Sans MS" pitchFamily="66" charset="0"/>
                </a:rPr>
                <a:t>Heute</a:t>
              </a: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85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>
                  <a:solidFill>
                    <a:srgbClr val="FFFF66"/>
                  </a:solidFill>
                  <a:latin typeface="Comic Sans MS" pitchFamily="66" charset="0"/>
                </a:rPr>
                <a:t>Schwächer</a:t>
              </a: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868738" y="3733800"/>
            <a:ext cx="2190750" cy="1600200"/>
            <a:chOff x="2437" y="2352"/>
            <a:chExt cx="1380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92" y="2592"/>
              <a:ext cx="12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>
                  <a:solidFill>
                    <a:srgbClr val="FF0000"/>
                  </a:solidFill>
                  <a:latin typeface="Comic Sans MS" pitchFamily="66" charset="0"/>
                </a:rPr>
                <a:t>Rotverschiebung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144" name="Text Box 16"/>
              <p:cNvSpPr txBox="1">
                <a:spLocks noChangeArrowheads="1"/>
              </p:cNvSpPr>
              <p:nvPr/>
            </p:nvSpPr>
            <p:spPr bwMode="auto">
              <a:xfrm>
                <a:off x="8107362" y="2185988"/>
                <a:ext cx="874712" cy="369887"/>
              </a:xfrm>
              <a:prstGeom prst="rect">
                <a:avLst/>
              </a:prstGeom>
              <a:noFill/>
              <a:ln w="9525">
                <a:solidFill>
                  <a:srgbClr val="66FF99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0" dirty="0" smtClean="0">
                        <a:solidFill>
                          <a:srgbClr val="66FF99"/>
                        </a:solidFill>
                        <a:latin typeface="Cambria Math" charset="0"/>
                        <a:sym typeface="Symbol" pitchFamily="18" charset="2"/>
                      </a:rPr>
                      <m:t>𝛀</m:t>
                    </m:r>
                  </m:oMath>
                </a14:m>
                <a:r>
                  <a:rPr lang="en-US" sz="1800" baseline="-25000" dirty="0">
                    <a:solidFill>
                      <a:srgbClr val="66FF99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 dirty="0">
                    <a:solidFill>
                      <a:srgbClr val="66FF99"/>
                    </a:solidFill>
                    <a:latin typeface="Arial" charset="0"/>
                    <a:sym typeface="Symbol" pitchFamily="18" charset="2"/>
                  </a:rPr>
                  <a:t> = 1</a:t>
                </a:r>
                <a:endParaRPr lang="en-US" sz="1800" dirty="0">
                  <a:solidFill>
                    <a:srgbClr val="66FF99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8144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7362" y="2185988"/>
                <a:ext cx="874712" cy="369887"/>
              </a:xfrm>
              <a:prstGeom prst="rect">
                <a:avLst/>
              </a:prstGeom>
              <a:blipFill rotWithShape="0">
                <a:blip r:embed="rId3"/>
                <a:stretch>
                  <a:fillRect t="-8065" r="-4828" b="-24194"/>
                </a:stretch>
              </a:blipFill>
              <a:ln w="9525">
                <a:solidFill>
                  <a:srgbClr val="66FF99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46" name="Freeform 18"/>
          <p:cNvSpPr>
            <a:spLocks/>
          </p:cNvSpPr>
          <p:nvPr/>
        </p:nvSpPr>
        <p:spPr bwMode="auto">
          <a:xfrm>
            <a:off x="4586400" y="2340000"/>
            <a:ext cx="3428999" cy="628650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930" y="84"/>
              </a:cxn>
              <a:cxn ang="0">
                <a:pos x="1818" y="30"/>
              </a:cxn>
            </a:cxnLst>
            <a:rect l="0" t="0" r="r" b="b"/>
            <a:pathLst>
              <a:path w="1818" h="492">
                <a:moveTo>
                  <a:pt x="0" y="492"/>
                </a:moveTo>
                <a:cubicBezTo>
                  <a:pt x="390" y="228"/>
                  <a:pt x="627" y="161"/>
                  <a:pt x="930" y="84"/>
                </a:cubicBezTo>
                <a:cubicBezTo>
                  <a:pt x="1236" y="0"/>
                  <a:pt x="1633" y="41"/>
                  <a:pt x="1818" y="30"/>
                </a:cubicBezTo>
              </a:path>
            </a:pathLst>
          </a:custGeom>
          <a:noFill/>
          <a:ln w="38100">
            <a:solidFill>
              <a:srgbClr val="66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8147" name="Arc 19"/>
          <p:cNvSpPr>
            <a:spLocks/>
          </p:cNvSpPr>
          <p:nvPr/>
        </p:nvSpPr>
        <p:spPr bwMode="auto">
          <a:xfrm rot="12625532" flipV="1">
            <a:off x="2563813" y="2763838"/>
            <a:ext cx="2557462" cy="3865562"/>
          </a:xfrm>
          <a:custGeom>
            <a:avLst/>
            <a:gdLst>
              <a:gd name="G0" fmla="+- 0 0 0"/>
              <a:gd name="G1" fmla="+- 17723 0 0"/>
              <a:gd name="G2" fmla="+- 21600 0 0"/>
              <a:gd name="T0" fmla="*/ 12347 w 21598"/>
              <a:gd name="T1" fmla="*/ 0 h 17723"/>
              <a:gd name="T2" fmla="*/ 21598 w 21598"/>
              <a:gd name="T3" fmla="*/ 17423 h 17723"/>
              <a:gd name="T4" fmla="*/ 0 w 21598"/>
              <a:gd name="T5" fmla="*/ 17723 h 17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17723" fill="none" extrusionOk="0">
                <a:moveTo>
                  <a:pt x="12347" y="-1"/>
                </a:moveTo>
                <a:cubicBezTo>
                  <a:pt x="18057" y="3978"/>
                  <a:pt x="21501" y="10464"/>
                  <a:pt x="21597" y="17423"/>
                </a:cubicBezTo>
              </a:path>
              <a:path w="21598" h="17723" stroke="0" extrusionOk="0">
                <a:moveTo>
                  <a:pt x="12347" y="-1"/>
                </a:moveTo>
                <a:cubicBezTo>
                  <a:pt x="18057" y="3978"/>
                  <a:pt x="21501" y="10464"/>
                  <a:pt x="21597" y="17423"/>
                </a:cubicBezTo>
                <a:lnTo>
                  <a:pt x="0" y="17723"/>
                </a:lnTo>
                <a:close/>
              </a:path>
            </a:pathLst>
          </a:custGeom>
          <a:noFill/>
          <a:ln w="38100">
            <a:solidFill>
              <a:srgbClr val="66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85000" y="573881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Zeit</a:t>
            </a: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182813" y="2679700"/>
            <a:ext cx="6283327" cy="4445000"/>
            <a:chOff x="1375" y="1688"/>
            <a:chExt cx="3958" cy="2800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4150" y="1688"/>
              <a:ext cx="1183" cy="559"/>
              <a:chOff x="4246" y="1664"/>
              <a:chExt cx="1183" cy="559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118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err="1">
                    <a:solidFill>
                      <a:srgbClr val="C0C0C0"/>
                    </a:solidFill>
                    <a:latin typeface="Comic Sans MS" pitchFamily="66" charset="0"/>
                  </a:rPr>
                  <a:t>geschlossen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159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68" y="1990"/>
                    <a:ext cx="551" cy="233"/>
                  </a:xfrm>
                  <a:prstGeom prst="rect">
                    <a:avLst/>
                  </a:prstGeom>
                  <a:noFill/>
                  <a:ln w="952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b="1" i="0" dirty="0" smtClean="0">
                            <a:solidFill>
                              <a:schemeClr val="folHlink"/>
                            </a:solidFill>
                            <a:latin typeface="Cambria Math" charset="0"/>
                            <a:sym typeface="Symbol" pitchFamily="18" charset="2"/>
                          </a:rPr>
                          <m:t>𝛀</m:t>
                        </m:r>
                      </m:oMath>
                    </a14:m>
                    <a:r>
                      <a:rPr lang="en-US" sz="1800" baseline="-25000" dirty="0">
                        <a:solidFill>
                          <a:schemeClr val="folHlink"/>
                        </a:solidFill>
                        <a:latin typeface="Arial" charset="0"/>
                        <a:sym typeface="Symbol" pitchFamily="18" charset="2"/>
                      </a:rPr>
                      <a:t>M</a:t>
                    </a:r>
                    <a:r>
                      <a:rPr lang="en-US" sz="1800" dirty="0">
                        <a:solidFill>
                          <a:schemeClr val="folHlink"/>
                        </a:solidFill>
                        <a:latin typeface="Arial" charset="0"/>
                        <a:sym typeface="Symbol" pitchFamily="18" charset="2"/>
                      </a:rPr>
                      <a:t> &gt; 1</a:t>
                    </a:r>
                    <a:endParaRPr lang="en-US" sz="1800" dirty="0">
                      <a:solidFill>
                        <a:schemeClr val="folHlink"/>
                      </a:solidFill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8159" name="Text 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868" y="1990"/>
                    <a:ext cx="551" cy="233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6349" r="-4828" b="-22222"/>
                    </a:stretch>
                  </a:blipFill>
                  <a:ln w="952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300797" y="1598615"/>
            <a:ext cx="2051053" cy="461963"/>
            <a:chOff x="4065" y="983"/>
            <a:chExt cx="1292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err="1">
                  <a:solidFill>
                    <a:srgbClr val="99CCFF"/>
                  </a:solidFill>
                  <a:latin typeface="Comic Sans MS" pitchFamily="66" charset="0"/>
                </a:rPr>
                <a:t>offen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6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806" y="993"/>
                  <a:ext cx="551" cy="233"/>
                </a:xfrm>
                <a:prstGeom prst="rect">
                  <a:avLst/>
                </a:prstGeom>
                <a:noFill/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0" dirty="0" smtClean="0">
                          <a:solidFill>
                            <a:srgbClr val="99CCFF"/>
                          </a:solidFill>
                          <a:latin typeface="Cambria Math" charset="0"/>
                          <a:sym typeface="Symbol" pitchFamily="18" charset="2"/>
                        </a:rPr>
                        <m:t>𝛀</m:t>
                      </m:r>
                    </m:oMath>
                  </a14:m>
                  <a:r>
                    <a:rPr lang="en-US" sz="1800" baseline="-25000" dirty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M</a:t>
                  </a:r>
                  <a:r>
                    <a:rPr lang="en-US" sz="1800" dirty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 &lt; 1</a:t>
                  </a:r>
                  <a:endParaRPr lang="en-US" sz="1800" dirty="0">
                    <a:solidFill>
                      <a:srgbClr val="99CCFF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8162" name="Text 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06" y="993"/>
                  <a:ext cx="551" cy="2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7937" r="-4828" b="-22222"/>
                  </a:stretch>
                </a:blip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963613" y="471488"/>
            <a:ext cx="6854826" cy="5167312"/>
            <a:chOff x="768" y="273"/>
            <a:chExt cx="4318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6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535" y="273"/>
                  <a:ext cx="551" cy="233"/>
                </a:xfrm>
                <a:prstGeom prst="rect">
                  <a:avLst/>
                </a:prstGeom>
                <a:noFill/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0" dirty="0" smtClean="0">
                          <a:solidFill>
                            <a:srgbClr val="99CCFF"/>
                          </a:solidFill>
                          <a:latin typeface="Cambria Math" panose="02040503050406030204" pitchFamily="18" charset="0"/>
                          <a:ea typeface="Helvetica Neue LT Com 65 Medium" charset="0"/>
                          <a:cs typeface="Helvetica Neue LT Com 65 Medium" charset="0"/>
                          <a:sym typeface="Symbol" pitchFamily="18" charset="2"/>
                        </a:rPr>
                        <m:t>𝛀</m:t>
                      </m:r>
                    </m:oMath>
                  </a14:m>
                  <a:r>
                    <a:rPr lang="en-US" sz="1800" baseline="-25000" dirty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M</a:t>
                  </a:r>
                  <a:r>
                    <a:rPr lang="en-US" sz="1800" dirty="0">
                      <a:solidFill>
                        <a:srgbClr val="99CCFF"/>
                      </a:solidFill>
                      <a:latin typeface="Arial" charset="0"/>
                      <a:sym typeface="Symbol" pitchFamily="18" charset="2"/>
                    </a:rPr>
                    <a:t> = 0</a:t>
                  </a:r>
                  <a:endParaRPr lang="en-US" sz="1800" dirty="0">
                    <a:solidFill>
                      <a:srgbClr val="99CCFF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8165" name="Text 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35" y="273"/>
                  <a:ext cx="551" cy="233"/>
                </a:xfrm>
                <a:prstGeom prst="rect">
                  <a:avLst/>
                </a:prstGeom>
                <a:blipFill>
                  <a:blip r:embed="rId6"/>
                  <a:stretch>
                    <a:fillRect t="-3226" r="-1408" b="-19355"/>
                  </a:stretch>
                </a:blip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685800" y="5638800"/>
            <a:ext cx="1806575" cy="869950"/>
            <a:chOff x="432" y="3552"/>
            <a:chExt cx="1138" cy="548"/>
          </a:xfrm>
        </p:grpSpPr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11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folHlink"/>
                  </a:solidFill>
                  <a:latin typeface="Comic Sans MS" pitchFamily="66" charset="0"/>
                </a:rPr>
                <a:t>Milliarden Jahre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4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018" y="277382"/>
            <a:ext cx="4575254" cy="646398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00" y="44624"/>
            <a:ext cx="8820000" cy="78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34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4694238"/>
            <a:ext cx="8064500" cy="163036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"for the discovery of the accelerating expansion of the Universe through observations of distant supernovae"</a:t>
            </a: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699792" y="1196752"/>
            <a:ext cx="3751914" cy="763800"/>
            <a:chOff x="2339752" y="1295400"/>
            <a:chExt cx="3751914" cy="7638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295400"/>
              <a:ext cx="180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10588"/>
            <a:stretch>
              <a:fillRect/>
            </a:stretch>
          </p:blipFill>
          <p:spPr bwMode="auto">
            <a:xfrm>
              <a:off x="4499992" y="1296000"/>
              <a:ext cx="159167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1835696" y="2132856"/>
            <a:ext cx="5400600" cy="2560350"/>
            <a:chOff x="1763688" y="2132856"/>
            <a:chExt cx="5400600" cy="2560350"/>
          </a:xfrm>
        </p:grpSpPr>
        <p:grpSp>
          <p:nvGrpSpPr>
            <p:cNvPr id="6" name="Group 15"/>
            <p:cNvGrpSpPr/>
            <p:nvPr/>
          </p:nvGrpSpPr>
          <p:grpSpPr>
            <a:xfrm>
              <a:off x="1763688" y="2132856"/>
              <a:ext cx="1882247" cy="2560350"/>
              <a:chOff x="1763688" y="2132856"/>
              <a:chExt cx="1882247" cy="2560350"/>
            </a:xfrm>
          </p:grpSpPr>
          <p:pic>
            <p:nvPicPr>
              <p:cNvPr id="25088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8830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63688" y="4293096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C7C7FF"/>
                    </a:solidFill>
                    <a:latin typeface="HelveticaNeueLT Com 45 Lt" pitchFamily="34" charset="0"/>
                  </a:rPr>
                  <a:t>Saul </a:t>
                </a:r>
                <a:r>
                  <a:rPr lang="en-GB" sz="2000" dirty="0" err="1">
                    <a:solidFill>
                      <a:srgbClr val="C7C7FF"/>
                    </a:solidFill>
                    <a:latin typeface="HelveticaNeueLT Com 45 Lt" pitchFamily="34" charset="0"/>
                  </a:rPr>
                  <a:t>Perlmutter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7" name="Group 16"/>
            <p:cNvGrpSpPr/>
            <p:nvPr/>
          </p:nvGrpSpPr>
          <p:grpSpPr>
            <a:xfrm>
              <a:off x="3707904" y="2132856"/>
              <a:ext cx="1747594" cy="2560350"/>
              <a:chOff x="3688502" y="2132856"/>
              <a:chExt cx="1747594" cy="2560350"/>
            </a:xfrm>
          </p:grpSpPr>
          <p:pic>
            <p:nvPicPr>
              <p:cNvPr id="25088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9912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688502" y="4293096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C7C7FF"/>
                    </a:solidFill>
                    <a:latin typeface="HelveticaNeueLT Com 45 Lt" pitchFamily="34" charset="0"/>
                  </a:rPr>
                  <a:t>Brian Schmidt</a:t>
                </a: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5621238" y="2132856"/>
              <a:ext cx="1543050" cy="2560350"/>
              <a:chOff x="5621238" y="2132856"/>
              <a:chExt cx="1543050" cy="2560350"/>
            </a:xfrm>
          </p:grpSpPr>
          <p:pic>
            <p:nvPicPr>
              <p:cNvPr id="25088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21238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2336" y="4293096"/>
                <a:ext cx="1511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C7C7FF"/>
                    </a:solidFill>
                    <a:latin typeface="HelveticaNeueLT Com 45 Lt" pitchFamily="34" charset="0"/>
                  </a:rPr>
                  <a:t>Adam </a:t>
                </a:r>
                <a:r>
                  <a:rPr lang="en-GB" sz="2000" dirty="0" err="1">
                    <a:solidFill>
                      <a:srgbClr val="C7C7FF"/>
                    </a:solidFill>
                    <a:latin typeface="HelveticaNeueLT Com 45 Lt" pitchFamily="34" charset="0"/>
                  </a:rPr>
                  <a:t>Riess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de-CH" dirty="0"/>
              <a:t>Physik Nobelpreis 2011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und die </a:t>
            </a:r>
            <a:r>
              <a:rPr lang="en-US" dirty="0" err="1"/>
              <a:t>Konsequenz</a:t>
            </a:r>
            <a:endParaRPr lang="en-US" dirty="0"/>
          </a:p>
        </p:txBody>
      </p:sp>
      <p:pic>
        <p:nvPicPr>
          <p:cNvPr id="10" name="Content Placeholder 5" descr="IMG_226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26250" r="4189"/>
          <a:stretch>
            <a:fillRect/>
          </a:stretch>
        </p:blipFill>
        <p:spPr>
          <a:xfrm>
            <a:off x="72008" y="1411200"/>
            <a:ext cx="4935600" cy="4935600"/>
          </a:xfrm>
        </p:spPr>
      </p:pic>
      <p:pic>
        <p:nvPicPr>
          <p:cNvPr id="11" name="Picture 10" descr="IMG_2264.JPG"/>
          <p:cNvPicPr>
            <a:picLocks noChangeAspect="1"/>
          </p:cNvPicPr>
          <p:nvPr/>
        </p:nvPicPr>
        <p:blipFill>
          <a:blip r:embed="rId3" cstate="print"/>
          <a:srcRect l="25839" t="9723" r="18655"/>
          <a:stretch>
            <a:fillRect/>
          </a:stretch>
        </p:blipFill>
        <p:spPr>
          <a:xfrm>
            <a:off x="4990956" y="1412776"/>
            <a:ext cx="4045540" cy="4934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021288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C7C7FF"/>
                </a:solidFill>
                <a:latin typeface="HelveticaNeueLT Com 55 Roman"/>
                <a:cs typeface="HelveticaNeueLT Com 55 Roman"/>
              </a:rPr>
              <a:t>Dezember</a:t>
            </a:r>
            <a:r>
              <a:rPr lang="en-US" b="0" dirty="0">
                <a:solidFill>
                  <a:srgbClr val="C7C7FF"/>
                </a:solidFill>
                <a:latin typeface="HelveticaNeueLT Com 55 Roman"/>
                <a:cs typeface="HelveticaNeueLT Com 55 Roman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58460793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Das High-z Supernova Search Team</a:t>
            </a:r>
            <a:br>
              <a:rPr lang="en-GB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GB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Dezember</a:t>
            </a:r>
            <a:r>
              <a:rPr lang="en-GB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2011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0"/>
              <a:t>Was bedeutet das?</a:t>
            </a:r>
            <a:endParaRPr lang="en-GB" b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="1" dirty="0"/>
              <a:t>Entfernte Supernovae sind weiter entfernt als in einem frei expandierenden, ungebremsten Universum. Dies kann nur durch eine </a:t>
            </a:r>
            <a:r>
              <a:rPr lang="de-DE" b="1" dirty="0" err="1">
                <a:solidFill>
                  <a:srgbClr val="FF0000"/>
                </a:solidFill>
              </a:rPr>
              <a:t>abstossende</a:t>
            </a:r>
            <a:r>
              <a:rPr lang="de-DE" b="1" dirty="0"/>
              <a:t> </a:t>
            </a:r>
            <a:r>
              <a:rPr lang="de-DE" b="1" dirty="0" err="1"/>
              <a:t>Kompente</a:t>
            </a:r>
            <a:r>
              <a:rPr lang="de-DE" b="1" dirty="0"/>
              <a:t> erzeugt werden.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1088"/>
            <a:ext cx="3619551" cy="2557759"/>
          </a:xfrm>
          <a:prstGeom prst="rect">
            <a:avLst/>
          </a:prstGeom>
        </p:spPr>
      </p:pic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0"/>
            <a:ext cx="512603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88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Inhalt des Universums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Dunkle Materie und Dunkle Energie sind die bestimmenden Energiebeitr</a:t>
            </a:r>
            <a:r>
              <a:rPr lang="de-DE" dirty="0">
                <a:cs typeface="Times New Roman" pitchFamily="18" charset="0"/>
              </a:rPr>
              <a:t>äge des Universums.</a:t>
            </a:r>
          </a:p>
          <a:p>
            <a:pPr marL="0" indent="0">
              <a:buFontTx/>
              <a:buNone/>
            </a:pPr>
            <a:endParaRPr lang="de-DE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de-DE" sz="3600" dirty="0">
                <a:solidFill>
                  <a:srgbClr val="FF0000"/>
                </a:solidFill>
                <a:cs typeface="Times New Roman" pitchFamily="18" charset="0"/>
              </a:rPr>
              <a:t>Was sind sie?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600" y="2924522"/>
            <a:ext cx="3779808" cy="345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547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bedeutet das?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00808"/>
            <a:ext cx="8064896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DE" sz="3000" dirty="0"/>
              <a:t>Das Universum besteht im wesentlichen aus 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de-DE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nichts.</a:t>
            </a:r>
            <a:endParaRPr lang="de-DE" sz="3000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de-DE" sz="3000" dirty="0"/>
              <a:t>Das Universum expandiert für immer.</a:t>
            </a:r>
          </a:p>
          <a:p>
            <a:pPr>
              <a:buFontTx/>
              <a:buNone/>
              <a:defRPr/>
            </a:pPr>
            <a:r>
              <a:rPr lang="de-DE" sz="3000" dirty="0"/>
              <a:t>Im Moment existiert keine überzeugende physikalische Interpretation der </a:t>
            </a:r>
            <a:r>
              <a:rPr lang="de-DE" sz="3000" dirty="0" err="1"/>
              <a:t>Vakuumsenergie</a:t>
            </a:r>
            <a:r>
              <a:rPr lang="de-DE" sz="3000" dirty="0"/>
              <a:t> </a:t>
            </a:r>
            <a:r>
              <a:rPr lang="de-DE" sz="3000" dirty="0">
                <a:solidFill>
                  <a:srgbClr val="FF0000"/>
                </a:solidFill>
              </a:rPr>
              <a:t>(Dunkle Energie)</a:t>
            </a:r>
            <a:r>
              <a:rPr lang="de-DE" sz="3000" dirty="0"/>
              <a:t>.</a:t>
            </a:r>
          </a:p>
          <a:p>
            <a:pPr>
              <a:buFontTx/>
              <a:buNone/>
              <a:defRPr/>
            </a:pPr>
            <a:r>
              <a:rPr lang="de-DE" sz="3000" dirty="0"/>
              <a:t>Nur 4% des Universums sind aus demselben „Stoff“ wie wir (und alles, das wir kennen).</a:t>
            </a:r>
          </a:p>
          <a:p>
            <a:pPr>
              <a:buFontTx/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54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57150"/>
            <a:ext cx="7772400" cy="1470025"/>
          </a:xfrm>
        </p:spPr>
        <p:txBody>
          <a:bodyPr/>
          <a:lstStyle/>
          <a:p>
            <a:r>
              <a:rPr lang="de-DE" b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Die dunkle Erde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2452" name="Picture 4" descr="earthligh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52736"/>
            <a:ext cx="9180513" cy="561657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788000" y="2276873"/>
            <a:ext cx="2373312" cy="461666"/>
            <a:chOff x="3275856" y="4305795"/>
            <a:chExt cx="2373312" cy="461667"/>
          </a:xfrm>
        </p:grpSpPr>
        <p:sp>
          <p:nvSpPr>
            <p:cNvPr id="232456" name="Line 8"/>
            <p:cNvSpPr>
              <a:spLocks noChangeShapeType="1"/>
            </p:cNvSpPr>
            <p:nvPr/>
          </p:nvSpPr>
          <p:spPr bwMode="auto">
            <a:xfrm>
              <a:off x="3275856" y="4305795"/>
              <a:ext cx="504056" cy="203325"/>
            </a:xfrm>
            <a:custGeom>
              <a:avLst/>
              <a:gdLst>
                <a:gd name="connsiteX0" fmla="*/ 0 w 468313"/>
                <a:gd name="connsiteY0" fmla="*/ 0 h 254000"/>
                <a:gd name="connsiteX1" fmla="*/ 468313 w 468313"/>
                <a:gd name="connsiteY1" fmla="*/ 254000 h 254000"/>
                <a:gd name="connsiteX0" fmla="*/ 0 w 455613"/>
                <a:gd name="connsiteY0" fmla="*/ 0 h 263525"/>
                <a:gd name="connsiteX1" fmla="*/ 455613 w 455613"/>
                <a:gd name="connsiteY1" fmla="*/ 263525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5613" h="263525">
                  <a:moveTo>
                    <a:pt x="0" y="0"/>
                  </a:moveTo>
                  <a:cubicBezTo>
                    <a:pt x="156104" y="84667"/>
                    <a:pt x="299509" y="178858"/>
                    <a:pt x="455613" y="26352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2457" name="Text Box 9"/>
            <p:cNvSpPr txBox="1">
              <a:spLocks noChangeArrowheads="1"/>
            </p:cNvSpPr>
            <p:nvPr/>
          </p:nvSpPr>
          <p:spPr bwMode="auto">
            <a:xfrm>
              <a:off x="3712419" y="4305796"/>
              <a:ext cx="1936749" cy="46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Maria </a:t>
              </a:r>
              <a:r>
                <a:rPr lang="en-US" b="0" dirty="0" err="1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Laach</a:t>
              </a:r>
              <a:endParaRPr lang="en-US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332656"/>
            <a:ext cx="4176464" cy="1143000"/>
          </a:xfrm>
        </p:spPr>
        <p:txBody>
          <a:bodyPr/>
          <a:lstStyle/>
          <a:p>
            <a:r>
              <a:rPr lang="en-US" sz="3600" dirty="0"/>
              <a:t>Unser </a:t>
            </a:r>
            <a:r>
              <a:rPr lang="en-US" sz="3600" dirty="0" err="1"/>
              <a:t>Universum</a:t>
            </a:r>
            <a:br>
              <a:rPr lang="en-US" sz="3600" dirty="0"/>
            </a:br>
            <a:r>
              <a:rPr lang="en-US" sz="3600" dirty="0" err="1"/>
              <a:t>Unsere</a:t>
            </a:r>
            <a:r>
              <a:rPr lang="en-US" sz="3600" dirty="0"/>
              <a:t> Welt</a:t>
            </a:r>
            <a:endParaRPr lang="en-GB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28868" cy="242886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85728"/>
            <a:ext cx="2143140" cy="195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SCN20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24565"/>
            <a:ext cx="6012160" cy="4509120"/>
          </a:xfrm>
          <a:prstGeom prst="rect">
            <a:avLst/>
          </a:prstGeom>
        </p:spPr>
      </p:pic>
      <p:pic>
        <p:nvPicPr>
          <p:cNvPr id="4" name="Content Placeholder 3" descr="blumenwiese_gros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14706" b="14706"/>
          <a:stretch>
            <a:fillRect/>
          </a:stretch>
        </p:blipFill>
        <p:spPr>
          <a:xfrm>
            <a:off x="904056" y="2204864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21175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Ort im Universum</a:t>
            </a:r>
            <a:endParaRPr lang="de-CH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55 Roman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85918" y="6300790"/>
            <a:ext cx="428628" cy="5572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Content Placeholder 3" descr="Querschnitt_Er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1214398"/>
            <a:ext cx="5643602" cy="5643602"/>
          </a:xfrm>
          <a:prstGeom prst="rect">
            <a:avLst/>
          </a:prstGeom>
        </p:spPr>
      </p:pic>
      <p:pic>
        <p:nvPicPr>
          <p:cNvPr id="4" name="20180912_154149.mp4">
            <a:hlinkClick r:id="" action="ppaction://media"/>
            <a:extLst>
              <a:ext uri="{FF2B5EF4-FFF2-40B4-BE49-F238E27FC236}">
                <a16:creationId xmlns:a16="http://schemas.microsoft.com/office/drawing/2014/main" id="{ED28687F-0E01-C141-8035-22794EDBA3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56" y="4555962"/>
            <a:ext cx="3635896" cy="2045192"/>
          </a:xfrm>
          <a:prstGeom prst="rect">
            <a:avLst/>
          </a:prstGeom>
        </p:spPr>
      </p:pic>
      <p:pic>
        <p:nvPicPr>
          <p:cNvPr id="6" name="Picture 5" descr="Earth_rim_with_Shutt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6229" y="1484784"/>
            <a:ext cx="8458259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Unser Zuhause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979712" y="1412776"/>
            <a:ext cx="5219700" cy="5219700"/>
            <a:chOff x="1979712" y="1412776"/>
            <a:chExt cx="5219700" cy="5219700"/>
          </a:xfrm>
        </p:grpSpPr>
        <p:pic>
          <p:nvPicPr>
            <p:cNvPr id="2365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2" y="1412776"/>
              <a:ext cx="5219700" cy="521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339752" y="1700808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 pitchFamily="34" charset="0"/>
                </a:rPr>
                <a:t>Apollo 8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Heimat</a:t>
            </a:r>
          </a:p>
        </p:txBody>
      </p:sp>
      <p:pic>
        <p:nvPicPr>
          <p:cNvPr id="4" name="Earth_departure_Mercury_Messenger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43472" y="1285860"/>
            <a:ext cx="48768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5" y="6345816"/>
            <a:ext cx="278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MESSENGER (© NASA)</a:t>
            </a:r>
            <a:endParaRPr lang="en-GB" sz="1600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309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HelveticaNeueLT Com 65 Md" pitchFamily="34" charset="0"/>
              </a:rPr>
              <a:t>© Cassini/NASA</a:t>
            </a:r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990656" cy="1143000"/>
          </a:xfrm>
        </p:spPr>
        <p:txBody>
          <a:bodyPr/>
          <a:lstStyle/>
          <a:p>
            <a:r>
              <a:rPr lang="de-DE" dirty="0"/>
              <a:t>Unser Platz</a:t>
            </a:r>
            <a:r>
              <a:rPr lang="de-D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im Sonnensystem</a:t>
            </a:r>
          </a:p>
        </p:txBody>
      </p:sp>
      <p:pic>
        <p:nvPicPr>
          <p:cNvPr id="2" name="Picture 1" descr="Earth_behind_Saturn_Cassini_detail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8"/>
          <a:stretch/>
        </p:blipFill>
        <p:spPr>
          <a:xfrm>
            <a:off x="-208800" y="620688"/>
            <a:ext cx="9536400" cy="5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7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lar_System-mosa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977">
            <a:off x="-544535" y="2027495"/>
            <a:ext cx="10391957" cy="3117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Die Planetenfamilie im Sonnensystem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8184" y="1772816"/>
            <a:ext cx="159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rPr>
              <a:t>Voyager 1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553553"/>
            <a:ext cx="5472608" cy="40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30567</TotalTime>
  <Words>650</Words>
  <Application>Microsoft Macintosh PowerPoint</Application>
  <PresentationFormat>On-screen Show (4:3)</PresentationFormat>
  <Paragraphs>211</Paragraphs>
  <Slides>40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Arial Black</vt:lpstr>
      <vt:lpstr>Cambria Math</vt:lpstr>
      <vt:lpstr>Comic Sans MS</vt:lpstr>
      <vt:lpstr>Helvetica Neue LT Com 55 Roman</vt:lpstr>
      <vt:lpstr>Helvetica Neue LT Com 65 Medium</vt:lpstr>
      <vt:lpstr>HelveticaNeueLT Com 45 Lt</vt:lpstr>
      <vt:lpstr>HelveticaNeueLT Com 55 Roman</vt:lpstr>
      <vt:lpstr>HelveticaNeueLT Com 65 Md</vt:lpstr>
      <vt:lpstr>Symbol</vt:lpstr>
      <vt:lpstr>Times New Roman</vt:lpstr>
      <vt:lpstr>Wingdings</vt:lpstr>
      <vt:lpstr>Default Design</vt:lpstr>
      <vt:lpstr>1_Default Design</vt:lpstr>
      <vt:lpstr>Die dunkle Seite  des Universums</vt:lpstr>
      <vt:lpstr>Wie sehen wir unsere Welt?</vt:lpstr>
      <vt:lpstr>Die Welt im Wandel</vt:lpstr>
      <vt:lpstr>Die dunkle Erde</vt:lpstr>
      <vt:lpstr>Unser Ort im Universum</vt:lpstr>
      <vt:lpstr>Unser Zuhause</vt:lpstr>
      <vt:lpstr>Heimat</vt:lpstr>
      <vt:lpstr>Unser Platz im Sonnensystem</vt:lpstr>
      <vt:lpstr>Die Planetenfamilie im Sonnensystem</vt:lpstr>
      <vt:lpstr>Unser Platz in der Milchstrasse</vt:lpstr>
      <vt:lpstr>PowerPoint Presentation</vt:lpstr>
      <vt:lpstr>Die Erdatmosphäre Schutzschild und Fenster zum All</vt:lpstr>
      <vt:lpstr>„Sichtbar“</vt:lpstr>
      <vt:lpstr>„Unsichtbar“</vt:lpstr>
      <vt:lpstr>„Unsichtbar“</vt:lpstr>
      <vt:lpstr>Die dunkle Seite des Universums</vt:lpstr>
      <vt:lpstr>Das „unsichtbare” Universum</vt:lpstr>
      <vt:lpstr>Fundamente der Kosmologie (unseres Weltbildes)</vt:lpstr>
      <vt:lpstr>Gravitation!</vt:lpstr>
      <vt:lpstr>PowerPoint Presentation</vt:lpstr>
      <vt:lpstr>Was ist im Universum?</vt:lpstr>
      <vt:lpstr>Was ist im Universum?</vt:lpstr>
      <vt:lpstr>Die Expansion  des Universums</vt:lpstr>
      <vt:lpstr>Das Original Hubble Diagramm</vt:lpstr>
      <vt:lpstr>Ein modernes Hubble Diagramm</vt:lpstr>
      <vt:lpstr>Das Alter des Universums</vt:lpstr>
      <vt:lpstr>The Expansion ist für alle gleich (Isotropie)</vt:lpstr>
      <vt:lpstr>Supernova!</vt:lpstr>
      <vt:lpstr>Kosmologie mit Supernovae</vt:lpstr>
      <vt:lpstr>Entfernungsmessung mittels einer (bekannten) Lichtquelle</vt:lpstr>
      <vt:lpstr>Das SN Hubble Diagramm</vt:lpstr>
      <vt:lpstr>PowerPoint Presentation</vt:lpstr>
      <vt:lpstr>PowerPoint Presentation</vt:lpstr>
      <vt:lpstr>Physik Nobelpreis 2011</vt:lpstr>
      <vt:lpstr>… und die Konsequenz</vt:lpstr>
      <vt:lpstr>Das High-z Supernova Search Team Dezember 2011</vt:lpstr>
      <vt:lpstr>Was bedeutet das?</vt:lpstr>
      <vt:lpstr>Der Inhalt des Universums</vt:lpstr>
      <vt:lpstr>Was bedeutet das?</vt:lpstr>
      <vt:lpstr>Unser Universum Unsere Welt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Bruno Leibundgut</cp:lastModifiedBy>
  <cp:revision>208</cp:revision>
  <cp:lastPrinted>2016-05-09T15:45:11Z</cp:lastPrinted>
  <dcterms:created xsi:type="dcterms:W3CDTF">2001-10-12T08:56:18Z</dcterms:created>
  <dcterms:modified xsi:type="dcterms:W3CDTF">2018-09-25T20:53:52Z</dcterms:modified>
</cp:coreProperties>
</file>