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452" r:id="rId3"/>
    <p:sldId id="472" r:id="rId4"/>
    <p:sldId id="455" r:id="rId5"/>
    <p:sldId id="473" r:id="rId6"/>
    <p:sldId id="475" r:id="rId7"/>
    <p:sldId id="477" r:id="rId8"/>
    <p:sldId id="486" r:id="rId9"/>
    <p:sldId id="476" r:id="rId10"/>
    <p:sldId id="474" r:id="rId11"/>
    <p:sldId id="465" r:id="rId12"/>
    <p:sldId id="478" r:id="rId13"/>
    <p:sldId id="467" r:id="rId14"/>
    <p:sldId id="469" r:id="rId15"/>
    <p:sldId id="470" r:id="rId16"/>
    <p:sldId id="479" r:id="rId17"/>
    <p:sldId id="480" r:id="rId18"/>
    <p:sldId id="415" r:id="rId19"/>
    <p:sldId id="443" r:id="rId20"/>
    <p:sldId id="417" r:id="rId21"/>
    <p:sldId id="439" r:id="rId22"/>
    <p:sldId id="441" r:id="rId23"/>
    <p:sldId id="445" r:id="rId24"/>
    <p:sldId id="448" r:id="rId25"/>
    <p:sldId id="449" r:id="rId26"/>
    <p:sldId id="481" r:id="rId27"/>
    <p:sldId id="482" r:id="rId28"/>
    <p:sldId id="483" r:id="rId29"/>
    <p:sldId id="484" r:id="rId30"/>
    <p:sldId id="4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AF9FD"/>
    <a:srgbClr val="EFE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30"/>
    <p:restoredTop sz="94708"/>
  </p:normalViewPr>
  <p:slideViewPr>
    <p:cSldViewPr>
      <p:cViewPr varScale="1">
        <p:scale>
          <a:sx n="84" d="100"/>
          <a:sy n="84" d="100"/>
        </p:scale>
        <p:origin x="67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2CEAC-DFDF-4E4E-BDF0-98B83640C3D3}" type="datetimeFigureOut">
              <a:rPr lang="en-GB" smtClean="0"/>
              <a:pPr/>
              <a:t>02/09/2016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5DC28-B1EB-46E0-9650-7D2B52A4F60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450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the Asiago catalogue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5DC28-B1EB-46E0-9650-7D2B52A4F60A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588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FF000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FF000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NeueLT Com 55 Roman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52600"/>
            <a:ext cx="8229600" cy="2003425"/>
          </a:xfrm>
        </p:spPr>
        <p:txBody>
          <a:bodyPr>
            <a:normAutofit/>
          </a:bodyPr>
          <a:lstStyle/>
          <a:p>
            <a:r>
              <a:rPr lang="en-GB" dirty="0" smtClean="0"/>
              <a:t>Past Supernova Surveys</a:t>
            </a:r>
            <a:br>
              <a:rPr lang="en-GB" dirty="0" smtClean="0"/>
            </a:br>
            <a:r>
              <a:rPr lang="en-GB" dirty="0" smtClean="0"/>
              <a:t>What have we learned?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/>
          <a:p>
            <a:r>
              <a:rPr lang="en-GB" dirty="0" smtClean="0"/>
              <a:t>Bruno Leibundgut</a:t>
            </a:r>
          </a:p>
        </p:txBody>
      </p:sp>
      <p:pic>
        <p:nvPicPr>
          <p:cNvPr id="4" name="Picture 5" descr="Logo_ohne Unterschri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9313" y="4876800"/>
            <a:ext cx="1062487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1059" y="4878000"/>
            <a:ext cx="890341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4876800"/>
            <a:ext cx="717843" cy="93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Synoptic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Follow-up</a:t>
            </a:r>
          </a:p>
          <a:p>
            <a:pPr lvl="1"/>
            <a:r>
              <a:rPr lang="en-US" dirty="0" smtClean="0"/>
              <a:t>SN physics</a:t>
            </a:r>
          </a:p>
          <a:p>
            <a:pPr lvl="2"/>
            <a:r>
              <a:rPr lang="en-US" dirty="0" err="1" smtClean="0"/>
              <a:t>CfA</a:t>
            </a:r>
            <a:r>
              <a:rPr lang="en-US" dirty="0" smtClean="0"/>
              <a:t>, CSP, PESSTO </a:t>
            </a:r>
            <a:endParaRPr lang="en-US" dirty="0" smtClean="0"/>
          </a:p>
          <a:p>
            <a:pPr lvl="2"/>
            <a:r>
              <a:rPr lang="en-US" dirty="0" smtClean="0"/>
              <a:t>light curves, spectral series</a:t>
            </a:r>
            <a:endParaRPr lang="en-US" dirty="0" smtClean="0"/>
          </a:p>
          <a:p>
            <a:r>
              <a:rPr lang="en-US" dirty="0" smtClean="0"/>
              <a:t>Search for progenitors</a:t>
            </a:r>
          </a:p>
          <a:p>
            <a:pPr lvl="1"/>
            <a:r>
              <a:rPr lang="en-US" dirty="0" smtClean="0"/>
              <a:t>Imaging of nearby explosion sites</a:t>
            </a:r>
          </a:p>
          <a:p>
            <a:pPr lvl="2"/>
            <a:r>
              <a:rPr lang="en-US" dirty="0" smtClean="0"/>
              <a:t>HST, AO supported </a:t>
            </a:r>
            <a:r>
              <a:rPr lang="en-US" dirty="0" smtClean="0"/>
              <a:t>(Smartt, van </a:t>
            </a:r>
            <a:r>
              <a:rPr lang="en-US" dirty="0" err="1" smtClean="0"/>
              <a:t>Dyk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Radial velocity survey</a:t>
            </a:r>
          </a:p>
          <a:p>
            <a:pPr lvl="2"/>
            <a:r>
              <a:rPr lang="en-US" dirty="0" smtClean="0"/>
              <a:t>Supernova Progenitor </a:t>
            </a:r>
            <a:r>
              <a:rPr lang="en-US" dirty="0" err="1" smtClean="0"/>
              <a:t>surveY</a:t>
            </a:r>
            <a:r>
              <a:rPr lang="en-US" dirty="0" smtClean="0"/>
              <a:t> (SPY; VLT/UVES), SDSS</a:t>
            </a:r>
          </a:p>
        </p:txBody>
      </p:sp>
    </p:spTree>
    <p:extLst>
      <p:ext uri="{BB962C8B-B14F-4D97-AF65-F5344CB8AC3E}">
        <p14:creationId xmlns:p14="http://schemas.microsoft.com/office/powerpoint/2010/main" val="116750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Supernova Progenitor </a:t>
            </a:r>
            <a:r>
              <a:rPr lang="en-GB" dirty="0" err="1" smtClean="0"/>
              <a:t>surveY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644</a:t>
            </a:r>
            <a:r>
              <a:rPr lang="en-GB" dirty="0" smtClean="0"/>
              <a:t> DA white </a:t>
            </a:r>
            <a:r>
              <a:rPr lang="en-GB" dirty="0" smtClean="0"/>
              <a:t>dwarfs checked for radial velocity changes </a:t>
            </a:r>
            <a:r>
              <a:rPr lang="en-GB" dirty="0" smtClean="0">
                <a:sym typeface="Wingdings" pitchFamily="2" charset="2"/>
              </a:rPr>
              <a:t> search close binaries</a:t>
            </a:r>
          </a:p>
          <a:p>
            <a:pPr lvl="1"/>
            <a:r>
              <a:rPr lang="en-GB" dirty="0" smtClean="0">
                <a:sym typeface="Wingdings" pitchFamily="2" charset="2"/>
              </a:rPr>
              <a:t>are there double </a:t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degenerate white </a:t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dwarfs in the solar </a:t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neighbourhood?</a:t>
            </a:r>
          </a:p>
          <a:p>
            <a:pPr lvl="1"/>
            <a:r>
              <a:rPr lang="en-GB" dirty="0" smtClean="0">
                <a:sym typeface="Wingdings" pitchFamily="2" charset="2"/>
              </a:rPr>
              <a:t>discovered </a:t>
            </a:r>
            <a:r>
              <a:rPr lang="en-GB" dirty="0" smtClean="0">
                <a:sym typeface="Wingdings" pitchFamily="2" charset="2"/>
              </a:rPr>
              <a:t>~35</a:t>
            </a:r>
            <a:r>
              <a:rPr lang="en-GB" dirty="0" smtClean="0">
                <a:sym typeface="Wingdings" pitchFamily="2" charset="2"/>
              </a:rPr>
              <a:t/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double degenerate </a:t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systems</a:t>
            </a:r>
          </a:p>
          <a:p>
            <a:pPr lvl="1"/>
            <a:endParaRPr lang="en-GB" dirty="0" smtClean="0">
              <a:sym typeface="Wingdings" pitchFamily="2" charset="2"/>
            </a:endParaRPr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590800"/>
            <a:ext cx="4343400" cy="42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84558" y="5906869"/>
            <a:ext cx="2268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Napiwotzki</a:t>
            </a:r>
            <a:r>
              <a:rPr lang="en-GB" dirty="0" smtClean="0"/>
              <a:t> et al. 2007</a:t>
            </a:r>
            <a:br>
              <a:rPr lang="en-GB" dirty="0" smtClean="0"/>
            </a:br>
            <a:r>
              <a:rPr lang="en-GB" dirty="0" err="1" smtClean="0"/>
              <a:t>Geier</a:t>
            </a:r>
            <a:r>
              <a:rPr lang="en-GB" dirty="0" smtClean="0"/>
              <a:t> et al.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84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10000" cy="1143000"/>
          </a:xfrm>
        </p:spPr>
        <p:txBody>
          <a:bodyPr/>
          <a:lstStyle/>
          <a:p>
            <a:r>
              <a:rPr lang="en-US" dirty="0" smtClean="0"/>
              <a:t>SPY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81400" cy="4525963"/>
          </a:xfrm>
        </p:spPr>
        <p:txBody>
          <a:bodyPr/>
          <a:lstStyle/>
          <a:p>
            <a:r>
              <a:rPr lang="en-US" dirty="0" smtClean="0"/>
              <a:t>Example of the double-lined WDs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524000" y="0"/>
            <a:ext cx="7904356" cy="6858000"/>
            <a:chOff x="1524000" y="0"/>
            <a:chExt cx="790435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6200" y="0"/>
              <a:ext cx="5542156" cy="6858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524000" y="5867400"/>
              <a:ext cx="2791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HelveticaNeueLT Com 55 Roman" pitchFamily="34" charset="0"/>
                </a:rPr>
                <a:t>Napiwotzki</a:t>
              </a:r>
              <a:r>
                <a:rPr lang="en-US" dirty="0" smtClean="0">
                  <a:latin typeface="HelveticaNeueLT Com 55 Roman" pitchFamily="34" charset="0"/>
                </a:rPr>
                <a:t> et al., in prep.</a:t>
              </a:r>
              <a:endParaRPr lang="en-US" dirty="0" smtClean="0">
                <a:latin typeface="HelveticaNeueLT Com 55 Roman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508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surveys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Several searches/surveys continue:</a:t>
            </a:r>
          </a:p>
          <a:p>
            <a:pPr lvl="1"/>
            <a:r>
              <a:rPr lang="en-GB" dirty="0" smtClean="0"/>
              <a:t>Amateurs, LOSS, </a:t>
            </a:r>
            <a:r>
              <a:rPr lang="en-GB" dirty="0" err="1" smtClean="0"/>
              <a:t>CfA</a:t>
            </a:r>
            <a:r>
              <a:rPr lang="en-GB" dirty="0" smtClean="0"/>
              <a:t>, CHASE, </a:t>
            </a:r>
            <a:r>
              <a:rPr lang="en-GB" dirty="0" smtClean="0"/>
              <a:t>New </a:t>
            </a:r>
            <a:r>
              <a:rPr lang="en-GB" dirty="0" smtClean="0"/>
              <a:t>surveys</a:t>
            </a:r>
          </a:p>
          <a:p>
            <a:pPr lvl="1"/>
            <a:r>
              <a:rPr lang="en-GB" dirty="0" err="1" smtClean="0"/>
              <a:t>SkyMapper</a:t>
            </a:r>
            <a:endParaRPr lang="en-GB" dirty="0" smtClean="0"/>
          </a:p>
          <a:p>
            <a:pPr lvl="1"/>
            <a:r>
              <a:rPr lang="en-US" dirty="0" smtClean="0"/>
              <a:t>GAIA </a:t>
            </a:r>
            <a:r>
              <a:rPr lang="en-US" dirty="0" smtClean="0"/>
              <a:t>transient </a:t>
            </a:r>
            <a:r>
              <a:rPr lang="en-US" dirty="0" smtClean="0"/>
              <a:t>sources</a:t>
            </a:r>
          </a:p>
          <a:p>
            <a:pPr lvl="1"/>
            <a:r>
              <a:rPr lang="en-US" dirty="0" smtClean="0"/>
              <a:t>Dark Energy Survey</a:t>
            </a:r>
          </a:p>
          <a:p>
            <a:pPr lvl="1"/>
            <a:r>
              <a:rPr lang="en-GB" dirty="0" smtClean="0"/>
              <a:t>Zwicky Transient Factory</a:t>
            </a:r>
          </a:p>
          <a:p>
            <a:pPr lvl="2"/>
            <a:r>
              <a:rPr lang="en-GB" dirty="0" smtClean="0"/>
              <a:t>Avishay Gal-Yam</a:t>
            </a:r>
          </a:p>
          <a:p>
            <a:pPr lvl="1"/>
            <a:r>
              <a:rPr lang="en-GB" dirty="0" smtClean="0"/>
              <a:t>LSST</a:t>
            </a:r>
          </a:p>
          <a:p>
            <a:pPr lvl="2"/>
            <a:r>
              <a:rPr lang="en-GB" dirty="0" smtClean="0"/>
              <a:t>Melissa Graham</a:t>
            </a:r>
          </a:p>
          <a:p>
            <a:pPr lvl="1"/>
            <a:r>
              <a:rPr lang="en-GB" dirty="0" smtClean="0"/>
              <a:t>EUCLID</a:t>
            </a:r>
          </a:p>
          <a:p>
            <a:pPr lvl="2"/>
            <a:r>
              <a:rPr lang="en-GB" dirty="0" smtClean="0"/>
              <a:t>DESIRE </a:t>
            </a:r>
            <a:r>
              <a:rPr lang="en-GB" dirty="0" smtClean="0">
                <a:sym typeface="Wingdings"/>
              </a:rPr>
              <a:t> </a:t>
            </a:r>
            <a:r>
              <a:rPr lang="en-GB" dirty="0" err="1" smtClean="0">
                <a:sym typeface="Wingdings"/>
              </a:rPr>
              <a:t>Astier</a:t>
            </a:r>
            <a:r>
              <a:rPr lang="en-GB" dirty="0" smtClean="0">
                <a:sym typeface="Wingdings"/>
              </a:rPr>
              <a:t> et al. 2014</a:t>
            </a:r>
          </a:p>
          <a:p>
            <a:pPr lvl="1"/>
            <a:r>
              <a:rPr lang="en-GB" dirty="0" smtClean="0">
                <a:sym typeface="Wingdings"/>
              </a:rPr>
              <a:t>WFIRST</a:t>
            </a:r>
          </a:p>
          <a:p>
            <a:pPr lvl="2"/>
            <a:r>
              <a:rPr lang="en-GB" dirty="0" smtClean="0">
                <a:sym typeface="Wingdings"/>
              </a:rPr>
              <a:t>Ryan Foley et al.; Saul </a:t>
            </a:r>
            <a:r>
              <a:rPr lang="en-GB" dirty="0" err="1" smtClean="0">
                <a:sym typeface="Wingdings"/>
              </a:rPr>
              <a:t>Perlmutter</a:t>
            </a:r>
            <a:r>
              <a:rPr lang="en-GB" dirty="0" smtClean="0">
                <a:sym typeface="Wingdings"/>
              </a:rPr>
              <a:t> et al.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93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dirty="0" smtClean="0"/>
              <a:t>Cosmology - do we need more?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41438"/>
            <a:ext cx="8062913" cy="5111750"/>
          </a:xfrm>
        </p:spPr>
        <p:txBody>
          <a:bodyPr>
            <a:normAutofit lnSpcReduction="10000"/>
          </a:bodyPr>
          <a:lstStyle/>
          <a:p>
            <a:pPr>
              <a:spcBef>
                <a:spcPct val="0"/>
              </a:spcBef>
            </a:pPr>
            <a:r>
              <a:rPr lang="en-GB" dirty="0"/>
              <a:t>Already in hand</a:t>
            </a:r>
          </a:p>
          <a:p>
            <a:pPr lvl="1">
              <a:spcBef>
                <a:spcPct val="0"/>
              </a:spcBef>
            </a:pPr>
            <a:r>
              <a:rPr lang="en-GB" dirty="0" smtClean="0"/>
              <a:t>&gt;1000 </a:t>
            </a:r>
            <a:r>
              <a:rPr lang="en-GB" dirty="0" err="1"/>
              <a:t>SNe</a:t>
            </a:r>
            <a:r>
              <a:rPr lang="en-GB" dirty="0"/>
              <a:t> </a:t>
            </a:r>
            <a:r>
              <a:rPr lang="en-GB" dirty="0" err="1"/>
              <a:t>Ia</a:t>
            </a:r>
            <a:r>
              <a:rPr lang="en-GB" dirty="0"/>
              <a:t> for cosmology</a:t>
            </a:r>
          </a:p>
          <a:p>
            <a:pPr lvl="1">
              <a:spcBef>
                <a:spcPct val="0"/>
              </a:spcBef>
            </a:pPr>
            <a:r>
              <a:rPr lang="en-GB" dirty="0"/>
              <a:t>constant </a:t>
            </a:r>
            <a:r>
              <a:rPr lang="el-GR" dirty="0">
                <a:cs typeface="Times New Roman" pitchFamily="18" charset="0"/>
              </a:rPr>
              <a:t>ω</a:t>
            </a:r>
            <a:r>
              <a:rPr lang="en-US" dirty="0">
                <a:cs typeface="Times New Roman" pitchFamily="18" charset="0"/>
              </a:rPr>
              <a:t> determined to 5%</a:t>
            </a:r>
          </a:p>
          <a:p>
            <a:pPr lvl="1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accuracy dominated by systematic effects</a:t>
            </a:r>
          </a:p>
          <a:p>
            <a:pPr lvl="2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reddening, correlations, local field, evolution</a:t>
            </a:r>
          </a:p>
          <a:p>
            <a:pPr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Test for variable </a:t>
            </a:r>
            <a:r>
              <a:rPr lang="el-GR" dirty="0">
                <a:cs typeface="Times New Roman" pitchFamily="18" charset="0"/>
              </a:rPr>
              <a:t>ω</a:t>
            </a:r>
            <a:endParaRPr lang="en-US" dirty="0">
              <a:cs typeface="Times New Roman" pitchFamily="18" charset="0"/>
            </a:endParaRPr>
          </a:p>
          <a:p>
            <a:pPr lvl="1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required accuracy ~2% in </a:t>
            </a:r>
            <a:r>
              <a:rPr lang="en-US" i="1" dirty="0">
                <a:cs typeface="Times New Roman" pitchFamily="18" charset="0"/>
              </a:rPr>
              <a:t>individual</a:t>
            </a:r>
            <a:r>
              <a:rPr lang="en-US" dirty="0">
                <a:cs typeface="Times New Roman" pitchFamily="18" charset="0"/>
              </a:rPr>
              <a:t> distances</a:t>
            </a:r>
          </a:p>
          <a:p>
            <a:pPr lvl="1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can </a:t>
            </a:r>
            <a:r>
              <a:rPr lang="en-US" dirty="0" err="1">
                <a:cs typeface="Times New Roman" pitchFamily="18" charset="0"/>
              </a:rPr>
              <a:t>SNe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Ia</a:t>
            </a:r>
            <a:r>
              <a:rPr lang="en-US" dirty="0">
                <a:cs typeface="Times New Roman" pitchFamily="18" charset="0"/>
              </a:rPr>
              <a:t> provide this?</a:t>
            </a:r>
          </a:p>
          <a:p>
            <a:pPr lvl="2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can the </a:t>
            </a:r>
            <a:r>
              <a:rPr lang="en-US" dirty="0" err="1">
                <a:cs typeface="Times New Roman" pitchFamily="18" charset="0"/>
              </a:rPr>
              <a:t>systematics</a:t>
            </a:r>
            <a:r>
              <a:rPr lang="en-US" dirty="0">
                <a:cs typeface="Times New Roman" pitchFamily="18" charset="0"/>
              </a:rPr>
              <a:t> be reduced to this level?</a:t>
            </a:r>
          </a:p>
          <a:p>
            <a:pPr lvl="2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homogeneous photometry</a:t>
            </a:r>
            <a:r>
              <a:rPr lang="en-US" dirty="0" smtClean="0">
                <a:cs typeface="Times New Roman" pitchFamily="18" charset="0"/>
              </a:rPr>
              <a:t>?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cs typeface="Times New Roman" pitchFamily="18" charset="0"/>
              </a:rPr>
              <a:t>further parameters (e.g. host </a:t>
            </a:r>
            <a:r>
              <a:rPr lang="en-US" dirty="0" smtClean="0">
                <a:cs typeface="Times New Roman" pitchFamily="18" charset="0"/>
              </a:rPr>
              <a:t>galaxy mass,  </a:t>
            </a:r>
            <a:r>
              <a:rPr lang="en-US" dirty="0" err="1" smtClean="0">
                <a:cs typeface="Times New Roman" pitchFamily="18" charset="0"/>
              </a:rPr>
              <a:t>metalicity</a:t>
            </a:r>
            <a:r>
              <a:rPr lang="en-US" dirty="0" smtClean="0">
                <a:cs typeface="Times New Roman" pitchFamily="18" charset="0"/>
              </a:rPr>
              <a:t>)</a:t>
            </a:r>
            <a:endParaRPr 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14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supernovae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Increase </a:t>
            </a:r>
            <a:r>
              <a:rPr lang="en-US" dirty="0" smtClean="0"/>
              <a:t>the number of interesting </a:t>
            </a:r>
            <a:r>
              <a:rPr lang="en-US" dirty="0" smtClean="0"/>
              <a:t>supernovae</a:t>
            </a:r>
          </a:p>
          <a:p>
            <a:pPr lvl="1"/>
            <a:r>
              <a:rPr lang="en-US" dirty="0" smtClean="0"/>
              <a:t>many more general searches</a:t>
            </a:r>
          </a:p>
          <a:p>
            <a:pPr lvl="2"/>
            <a:r>
              <a:rPr lang="en-US" dirty="0" smtClean="0"/>
              <a:t>remove paradigms</a:t>
            </a:r>
          </a:p>
          <a:p>
            <a:pPr lvl="1"/>
            <a:r>
              <a:rPr lang="en-US" dirty="0" smtClean="0"/>
              <a:t>possible through the technological progress </a:t>
            </a:r>
          </a:p>
          <a:p>
            <a:pPr lvl="2"/>
            <a:r>
              <a:rPr lang="en-US" dirty="0" smtClean="0"/>
              <a:t>detectors, data storage, data handling and processing</a:t>
            </a:r>
          </a:p>
          <a:p>
            <a:pPr lvl="1"/>
            <a:r>
              <a:rPr lang="en-US" dirty="0" smtClean="0"/>
              <a:t>Need to keep the </a:t>
            </a:r>
            <a:r>
              <a:rPr lang="en-US" dirty="0" smtClean="0"/>
              <a:t>overview</a:t>
            </a:r>
          </a:p>
          <a:p>
            <a:pPr lvl="1"/>
            <a:r>
              <a:rPr lang="en-US" dirty="0" smtClean="0"/>
              <a:t>Need to keep the focus on science results</a:t>
            </a:r>
            <a:endParaRPr lang="en-US" dirty="0" smtClean="0"/>
          </a:p>
          <a:p>
            <a:r>
              <a:rPr lang="en-US" dirty="0" smtClean="0"/>
              <a:t>Improved understanding </a:t>
            </a:r>
          </a:p>
          <a:p>
            <a:pPr lvl="1"/>
            <a:r>
              <a:rPr lang="en-US" dirty="0" smtClean="0"/>
              <a:t>hints on explosion physics</a:t>
            </a:r>
          </a:p>
          <a:p>
            <a:pPr lvl="1"/>
            <a:r>
              <a:rPr lang="en-US" dirty="0" smtClean="0"/>
              <a:t>statistical </a:t>
            </a:r>
            <a:r>
              <a:rPr lang="en-US" dirty="0" smtClean="0"/>
              <a:t>samples </a:t>
            </a:r>
            <a:r>
              <a:rPr lang="en-US" dirty="0" smtClean="0">
                <a:sym typeface="Wingdings"/>
              </a:rPr>
              <a:t> rare objects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8273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Supernovae at ESO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Many long-term programs</a:t>
            </a:r>
          </a:p>
          <a:p>
            <a:pPr lvl="1"/>
            <a:r>
              <a:rPr lang="en-US" dirty="0" smtClean="0"/>
              <a:t>Large Programs before 2010</a:t>
            </a:r>
          </a:p>
          <a:p>
            <a:pPr lvl="2"/>
            <a:r>
              <a:rPr lang="en-US" dirty="0" err="1" smtClean="0"/>
              <a:t>Danziger</a:t>
            </a:r>
            <a:r>
              <a:rPr lang="en-US" dirty="0" smtClean="0"/>
              <a:t>, </a:t>
            </a:r>
            <a:r>
              <a:rPr lang="en-US" dirty="0" err="1" smtClean="0"/>
              <a:t>Turatto</a:t>
            </a:r>
            <a:r>
              <a:rPr lang="en-US" dirty="0" smtClean="0"/>
              <a:t>, </a:t>
            </a:r>
            <a:r>
              <a:rPr lang="en-US" dirty="0" err="1" smtClean="0"/>
              <a:t>Benetti</a:t>
            </a:r>
            <a:endParaRPr lang="en-US" dirty="0"/>
          </a:p>
          <a:p>
            <a:pPr lvl="1"/>
            <a:r>
              <a:rPr lang="en-US" dirty="0" smtClean="0"/>
              <a:t>PESSTO (survey) </a:t>
            </a:r>
            <a:r>
              <a:rPr lang="en-US" dirty="0" smtClean="0">
                <a:sym typeface="Wingdings"/>
              </a:rPr>
              <a:t> SOXS in the future</a:t>
            </a:r>
            <a:endParaRPr lang="en-US" dirty="0" smtClean="0"/>
          </a:p>
          <a:p>
            <a:pPr lvl="2"/>
            <a:r>
              <a:rPr lang="en-US" dirty="0" smtClean="0"/>
              <a:t>spectroscopic follow-up with NTT/EFOSC2/SOFI</a:t>
            </a:r>
          </a:p>
          <a:p>
            <a:pPr lvl="2"/>
            <a:r>
              <a:rPr lang="en-US" dirty="0" err="1" smtClean="0"/>
              <a:t>focussed</a:t>
            </a:r>
            <a:r>
              <a:rPr lang="en-US" dirty="0" smtClean="0"/>
              <a:t> on special objects</a:t>
            </a:r>
          </a:p>
          <a:p>
            <a:pPr lvl="3"/>
            <a:r>
              <a:rPr lang="en-US" dirty="0" err="1" smtClean="0"/>
              <a:t>superluminous</a:t>
            </a:r>
            <a:r>
              <a:rPr lang="en-US" dirty="0" smtClean="0"/>
              <a:t> </a:t>
            </a:r>
            <a:r>
              <a:rPr lang="en-US" dirty="0" err="1" smtClean="0"/>
              <a:t>SNe</a:t>
            </a:r>
            <a:r>
              <a:rPr lang="en-US" dirty="0" smtClean="0"/>
              <a:t>, etc.</a:t>
            </a:r>
          </a:p>
          <a:p>
            <a:pPr lvl="1"/>
            <a:r>
              <a:rPr lang="en-US" dirty="0" err="1" smtClean="0"/>
              <a:t>Spectropolarimetry</a:t>
            </a:r>
            <a:endParaRPr lang="en-US" dirty="0" smtClean="0"/>
          </a:p>
          <a:p>
            <a:pPr lvl="2"/>
            <a:r>
              <a:rPr lang="en-US" dirty="0" err="1" smtClean="0"/>
              <a:t>Patat</a:t>
            </a:r>
            <a:r>
              <a:rPr lang="en-US" dirty="0" smtClean="0"/>
              <a:t>, </a:t>
            </a:r>
            <a:r>
              <a:rPr lang="en-US" dirty="0" err="1" smtClean="0"/>
              <a:t>Maund</a:t>
            </a:r>
            <a:r>
              <a:rPr lang="en-US" dirty="0" smtClean="0"/>
              <a:t>, Baade, </a:t>
            </a:r>
            <a:r>
              <a:rPr lang="en-US" dirty="0" err="1" smtClean="0"/>
              <a:t>Spyromilio</a:t>
            </a:r>
            <a:endParaRPr lang="en-US" dirty="0" smtClean="0"/>
          </a:p>
          <a:p>
            <a:pPr lvl="1"/>
            <a:r>
              <a:rPr lang="en-US" dirty="0" smtClean="0"/>
              <a:t>SN 1987A</a:t>
            </a:r>
          </a:p>
          <a:p>
            <a:pPr lvl="2"/>
            <a:r>
              <a:rPr lang="en-US" dirty="0" smtClean="0"/>
              <a:t>nearly unbroken spectroscopic record</a:t>
            </a:r>
          </a:p>
          <a:p>
            <a:pPr lvl="1"/>
            <a:r>
              <a:rPr lang="en-US" dirty="0" smtClean="0"/>
              <a:t>Monitoring of old supernovae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24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Supernovae at ESO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Searches</a:t>
            </a:r>
          </a:p>
          <a:p>
            <a:pPr lvl="1"/>
            <a:r>
              <a:rPr lang="en-US" dirty="0" smtClean="0"/>
              <a:t>mostly attached to survey programs</a:t>
            </a:r>
          </a:p>
          <a:p>
            <a:pPr lvl="2"/>
            <a:r>
              <a:rPr lang="en-US" dirty="0" err="1" smtClean="0"/>
              <a:t>UltraVISTA</a:t>
            </a:r>
            <a:r>
              <a:rPr lang="en-US" dirty="0" smtClean="0"/>
              <a:t>, VVV, VIDEO</a:t>
            </a:r>
          </a:p>
          <a:p>
            <a:pPr lvl="2"/>
            <a:r>
              <a:rPr lang="en-US" dirty="0" smtClean="0"/>
              <a:t>no results presented so far</a:t>
            </a:r>
          </a:p>
          <a:p>
            <a:pPr lvl="1"/>
            <a:r>
              <a:rPr lang="en-US" dirty="0" smtClean="0"/>
              <a:t>VEILS</a:t>
            </a:r>
          </a:p>
          <a:p>
            <a:pPr lvl="2"/>
            <a:r>
              <a:rPr lang="en-US" dirty="0" smtClean="0"/>
              <a:t>dedicated IR search in </a:t>
            </a:r>
            <a:br>
              <a:rPr lang="en-US" dirty="0" smtClean="0"/>
            </a:br>
            <a:r>
              <a:rPr lang="en-US" dirty="0" smtClean="0"/>
              <a:t>connection with DES</a:t>
            </a:r>
          </a:p>
          <a:p>
            <a:pPr lvl="2"/>
            <a:r>
              <a:rPr lang="en-US" dirty="0" smtClean="0"/>
              <a:t>starts next year</a:t>
            </a:r>
          </a:p>
          <a:p>
            <a:pPr lvl="1"/>
            <a:r>
              <a:rPr lang="en-US" dirty="0" smtClean="0"/>
              <a:t>SUDARE</a:t>
            </a:r>
          </a:p>
          <a:p>
            <a:pPr lvl="2"/>
            <a:r>
              <a:rPr lang="en-US" dirty="0" smtClean="0"/>
              <a:t>rates as a function of redshifts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733800" y="2438400"/>
            <a:ext cx="5257800" cy="4224754"/>
            <a:chOff x="3733800" y="2438400"/>
            <a:chExt cx="5257800" cy="4224754"/>
          </a:xfrm>
        </p:grpSpPr>
        <p:grpSp>
          <p:nvGrpSpPr>
            <p:cNvPr id="6" name="Group 5"/>
            <p:cNvGrpSpPr/>
            <p:nvPr/>
          </p:nvGrpSpPr>
          <p:grpSpPr>
            <a:xfrm>
              <a:off x="5867400" y="2438400"/>
              <a:ext cx="3124200" cy="4191000"/>
              <a:chOff x="6195558" y="1600200"/>
              <a:chExt cx="2999242" cy="4343400"/>
            </a:xfrm>
          </p:grpSpPr>
          <p:pic>
            <p:nvPicPr>
              <p:cNvPr id="5" name="Picture 4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195558" y="3733200"/>
                <a:ext cx="2999242" cy="2210400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/>
              <a:srcRect l="1935" r="-1"/>
              <a:stretch/>
            </p:blipFill>
            <p:spPr>
              <a:xfrm>
                <a:off x="6195558" y="1600200"/>
                <a:ext cx="2999242" cy="2209800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3733800" y="6324600"/>
              <a:ext cx="2195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HelveticaNeueLT Com 55 Roman" pitchFamily="34" charset="0"/>
                </a:rPr>
                <a:t>Cappellaro</a:t>
              </a:r>
              <a:r>
                <a:rPr lang="en-US" sz="1600" dirty="0" smtClean="0">
                  <a:latin typeface="HelveticaNeueLT Com 55 Roman" pitchFamily="34" charset="0"/>
                </a:rPr>
                <a:t> et al. 2015</a:t>
              </a:r>
              <a:endParaRPr lang="en-US" sz="1600" dirty="0" smtClean="0">
                <a:latin typeface="HelveticaNeueLT Com 55 Roman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142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promise of the (near-)infrared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Extinction is much reduced in the near-IR</a:t>
            </a:r>
          </a:p>
          <a:p>
            <a:pPr lvl="1"/>
            <a:r>
              <a:rPr lang="en-GB" dirty="0" smtClean="0"/>
              <a:t>A</a:t>
            </a:r>
            <a:r>
              <a:rPr lang="en-GB" baseline="-25000" dirty="0" smtClean="0"/>
              <a:t>H</a:t>
            </a:r>
            <a:r>
              <a:rPr lang="en-GB" dirty="0" smtClean="0"/>
              <a:t>/A</a:t>
            </a:r>
            <a:r>
              <a:rPr lang="en-GB" baseline="-25000" dirty="0" smtClean="0"/>
              <a:t>V</a:t>
            </a:r>
            <a:r>
              <a:rPr lang="en-GB" dirty="0" smtClean="0"/>
              <a:t> </a:t>
            </a:r>
            <a:r>
              <a:rPr lang="en-GB" dirty="0" smtClean="0">
                <a:latin typeface="ＭＳ ゴシック"/>
                <a:ea typeface="ＭＳ ゴシック"/>
                <a:cs typeface="ＭＳ ゴシック"/>
              </a:rPr>
              <a:t>≅ </a:t>
            </a:r>
            <a:r>
              <a:rPr lang="en-GB" dirty="0" smtClean="0">
                <a:latin typeface="HelveticaNeueLT Com 55 Roman"/>
                <a:ea typeface="ＭＳ ゴシック"/>
                <a:cs typeface="HelveticaNeueLT Com 55 Roman"/>
              </a:rPr>
              <a:t>0.19 (</a:t>
            </a:r>
            <a:r>
              <a:rPr lang="en-GB" dirty="0" err="1" smtClean="0">
                <a:latin typeface="HelveticaNeueLT Com 55 Roman"/>
                <a:ea typeface="ＭＳ ゴシック"/>
                <a:cs typeface="HelveticaNeueLT Com 55 Roman"/>
              </a:rPr>
              <a:t>Cardelli</a:t>
            </a:r>
            <a:r>
              <a:rPr lang="en-GB" dirty="0" smtClean="0">
                <a:latin typeface="HelveticaNeueLT Com 55 Roman"/>
                <a:ea typeface="ＭＳ ゴシック"/>
                <a:cs typeface="HelveticaNeueLT Com 55 Roman"/>
              </a:rPr>
              <a:t> et al. 1989)</a:t>
            </a:r>
          </a:p>
          <a:p>
            <a:r>
              <a:rPr lang="en-GB" dirty="0" err="1" smtClean="0"/>
              <a:t>SNe</a:t>
            </a:r>
            <a:r>
              <a:rPr lang="en-GB" dirty="0" smtClean="0"/>
              <a:t> </a:t>
            </a:r>
            <a:r>
              <a:rPr lang="en-GB" dirty="0" err="1" smtClean="0"/>
              <a:t>Ia</a:t>
            </a:r>
            <a:r>
              <a:rPr lang="en-GB" dirty="0" smtClean="0"/>
              <a:t> much better behaved </a:t>
            </a:r>
            <a:endParaRPr lang="en-GB" dirty="0"/>
          </a:p>
        </p:txBody>
      </p:sp>
      <p:grpSp>
        <p:nvGrpSpPr>
          <p:cNvPr id="36" name="Group 35"/>
          <p:cNvGrpSpPr/>
          <p:nvPr/>
        </p:nvGrpSpPr>
        <p:grpSpPr>
          <a:xfrm>
            <a:off x="1524000" y="3343133"/>
            <a:ext cx="7162800" cy="3362467"/>
            <a:chOff x="1524000" y="3343133"/>
            <a:chExt cx="7162800" cy="3362467"/>
          </a:xfrm>
        </p:grpSpPr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>
              <a:off x="5562600" y="5962621"/>
              <a:ext cx="3124200" cy="742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0794" tIns="50397" rIns="100794" bIns="50397">
              <a:spAutoFit/>
            </a:bodyPr>
            <a:lstStyle>
              <a:lvl1pPr algn="l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503238" algn="l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008063" algn="l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511300" algn="l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16125" algn="l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473325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30525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87725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44925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 err="1">
                  <a:latin typeface="HelveticaNeueLT Com 55 Roman"/>
                  <a:cs typeface="HelveticaNeueLT Com 55 Roman"/>
                </a:rPr>
                <a:t>Krisciunas</a:t>
              </a:r>
              <a:r>
                <a:rPr lang="en-US" sz="2000" dirty="0">
                  <a:latin typeface="HelveticaNeueLT Com 55 Roman"/>
                  <a:cs typeface="HelveticaNeueLT Com 55 Roman"/>
                </a:rPr>
                <a:t> et al. (2004</a:t>
              </a:r>
              <a:r>
                <a:rPr lang="en-US" sz="2000" dirty="0" smtClean="0">
                  <a:latin typeface="HelveticaNeueLT Com 55 Roman"/>
                  <a:cs typeface="HelveticaNeueLT Com 55 Roman"/>
                </a:rPr>
                <a:t>)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 dirty="0" smtClean="0">
                  <a:latin typeface="HelveticaNeueLT Com 55 Roman"/>
                  <a:cs typeface="HelveticaNeueLT Com 55 Roman"/>
                </a:rPr>
                <a:t>Mark Phillips</a:t>
              </a:r>
              <a:endParaRPr lang="en-US" sz="2000" dirty="0">
                <a:latin typeface="HelveticaNeueLT Com 55 Roman"/>
                <a:cs typeface="HelveticaNeueLT Com 55 Roman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1524000" y="3343133"/>
              <a:ext cx="6248400" cy="3133867"/>
              <a:chOff x="1600200" y="3276600"/>
              <a:chExt cx="6248400" cy="3133867"/>
            </a:xfrm>
          </p:grpSpPr>
          <p:pic>
            <p:nvPicPr>
              <p:cNvPr id="19" name="Picture 4" descr="jhk_maxima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3276600"/>
                <a:ext cx="3835651" cy="3133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4" name="Group 33"/>
              <p:cNvGrpSpPr/>
              <p:nvPr/>
            </p:nvGrpSpPr>
            <p:grpSpPr>
              <a:xfrm>
                <a:off x="5754201" y="3525220"/>
                <a:ext cx="2094399" cy="2342180"/>
                <a:chOff x="5754201" y="3200400"/>
                <a:chExt cx="2094399" cy="2342180"/>
              </a:xfrm>
            </p:grpSpPr>
            <p:sp>
              <p:nvSpPr>
                <p:cNvPr id="23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992640" y="3626671"/>
                  <a:ext cx="1855960" cy="19159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381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l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 dirty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= 1980N (1.29)</a:t>
                  </a:r>
                </a:p>
                <a:p>
                  <a:pPr algn="l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 dirty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= 1986G (1.79)</a:t>
                  </a:r>
                </a:p>
                <a:p>
                  <a:pPr algn="l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 dirty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= 1998bu (1.05)</a:t>
                  </a:r>
                </a:p>
                <a:p>
                  <a:pPr algn="l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 dirty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= 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1999aw </a:t>
                  </a:r>
                  <a:r>
                    <a:rPr lang="en-US" dirty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(0.81)</a:t>
                  </a:r>
                </a:p>
                <a:p>
                  <a:pPr algn="l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 dirty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= 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1999ee </a:t>
                  </a:r>
                  <a:r>
                    <a:rPr lang="en-US" dirty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(0.94)</a:t>
                  </a:r>
                </a:p>
                <a:p>
                  <a:pPr algn="l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 dirty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= 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2000ca </a:t>
                  </a:r>
                  <a:r>
                    <a:rPr lang="en-US" dirty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(1.01)</a:t>
                  </a:r>
                </a:p>
                <a:p>
                  <a:pPr algn="l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 dirty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= 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2001el </a:t>
                  </a:r>
                  <a:r>
                    <a:rPr lang="en-US" dirty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(1.15)</a:t>
                  </a:r>
                </a:p>
              </p:txBody>
            </p:sp>
            <p:sp>
              <p:nvSpPr>
                <p:cNvPr id="24" name="Rectangle 16"/>
                <p:cNvSpPr>
                  <a:spLocks noChangeArrowheads="1"/>
                </p:cNvSpPr>
                <p:nvPr/>
              </p:nvSpPr>
              <p:spPr bwMode="auto">
                <a:xfrm>
                  <a:off x="6301966" y="3200400"/>
                  <a:ext cx="1177319" cy="2197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381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latin typeface="HelveticaNeueLT Com 55 Roman"/>
                      <a:cs typeface="HelveticaNeueLT Com 55 Roman"/>
                    </a:rPr>
                    <a:t>SN  m</a:t>
                  </a:r>
                  <a:r>
                    <a:rPr lang="en-US" baseline="-25000" dirty="0">
                      <a:latin typeface="HelveticaNeueLT Com 55 Roman"/>
                      <a:cs typeface="HelveticaNeueLT Com 55 Roman"/>
                    </a:rPr>
                    <a:t>15</a:t>
                  </a:r>
                  <a:r>
                    <a:rPr lang="en-US" dirty="0">
                      <a:latin typeface="HelveticaNeueLT Com 55 Roman"/>
                      <a:cs typeface="HelveticaNeueLT Com 55 Roman"/>
                    </a:rPr>
                    <a:t>(B)</a:t>
                  </a:r>
                </a:p>
              </p:txBody>
            </p:sp>
            <p:grpSp>
              <p:nvGrpSpPr>
                <p:cNvPr id="33" name="Group 32"/>
                <p:cNvGrpSpPr/>
                <p:nvPr/>
              </p:nvGrpSpPr>
              <p:grpSpPr>
                <a:xfrm>
                  <a:off x="5754201" y="3677673"/>
                  <a:ext cx="232599" cy="1750332"/>
                  <a:chOff x="5754201" y="3677673"/>
                  <a:chExt cx="232599" cy="1750332"/>
                </a:xfrm>
              </p:grpSpPr>
              <p:sp>
                <p:nvSpPr>
                  <p:cNvPr id="25" name="AutoShape 7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5778996" y="3652878"/>
                    <a:ext cx="136005" cy="185596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FF00FF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6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5778000" y="3902595"/>
                    <a:ext cx="185596" cy="136005"/>
                  </a:xfrm>
                  <a:prstGeom prst="rect">
                    <a:avLst/>
                  </a:prstGeom>
                  <a:solidFill>
                    <a:srgbClr val="FFFF00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7" name="AutoShape 9"/>
                  <p:cNvSpPr>
                    <a:spLocks noChangeArrowheads="1"/>
                  </p:cNvSpPr>
                  <p:nvPr/>
                </p:nvSpPr>
                <p:spPr bwMode="auto">
                  <a:xfrm>
                    <a:off x="5778000" y="4194303"/>
                    <a:ext cx="185596" cy="13600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FF0000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8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5778000" y="4726800"/>
                    <a:ext cx="185596" cy="136005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9" name="AutoShape 11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5778000" y="5029200"/>
                    <a:ext cx="185596" cy="13600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00FF00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0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5778000" y="5292000"/>
                    <a:ext cx="185596" cy="136005"/>
                  </a:xfrm>
                  <a:prstGeom prst="diamond">
                    <a:avLst/>
                  </a:prstGeom>
                  <a:solidFill>
                    <a:srgbClr val="FF9900"/>
                  </a:solidFill>
                  <a:ln w="381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2" name="Multiply 31"/>
                  <p:cNvSpPr/>
                  <p:nvPr/>
                </p:nvSpPr>
                <p:spPr>
                  <a:xfrm>
                    <a:off x="5778000" y="4453200"/>
                    <a:ext cx="208800" cy="144000"/>
                  </a:xfrm>
                  <a:prstGeom prst="mathMultiply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405969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Others find this too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971800" cy="4525963"/>
          </a:xfrm>
        </p:spPr>
        <p:txBody>
          <a:bodyPr/>
          <a:lstStyle/>
          <a:p>
            <a:r>
              <a:rPr lang="de-CH" dirty="0" smtClean="0"/>
              <a:t>Light </a:t>
            </a:r>
            <a:r>
              <a:rPr lang="de-CH" dirty="0" err="1" smtClean="0"/>
              <a:t>curves</a:t>
            </a:r>
            <a:r>
              <a:rPr lang="de-CH" dirty="0"/>
              <a:t> </a:t>
            </a:r>
            <a:r>
              <a:rPr lang="de-CH" dirty="0" smtClean="0"/>
              <a:t>in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near</a:t>
            </a:r>
            <a:r>
              <a:rPr lang="de-CH" dirty="0" smtClean="0"/>
              <a:t>-IR </a:t>
            </a:r>
            <a:r>
              <a:rPr lang="de-CH" dirty="0" err="1" smtClean="0"/>
              <a:t>very</a:t>
            </a:r>
            <a:r>
              <a:rPr lang="de-CH" dirty="0" smtClean="0"/>
              <a:t> uniform </a:t>
            </a:r>
            <a:r>
              <a:rPr lang="de-CH" dirty="0" err="1" smtClean="0"/>
              <a:t>at</a:t>
            </a:r>
            <a:r>
              <a:rPr lang="de-CH" dirty="0" smtClean="0"/>
              <a:t> </a:t>
            </a:r>
            <a:r>
              <a:rPr lang="de-CH" dirty="0" err="1" smtClean="0"/>
              <a:t>peak</a:t>
            </a:r>
            <a:r>
              <a:rPr lang="de-CH" dirty="0" smtClean="0"/>
              <a:t>, but large </a:t>
            </a:r>
            <a:r>
              <a:rPr lang="de-CH" dirty="0" err="1" smtClean="0"/>
              <a:t>differences</a:t>
            </a:r>
            <a:r>
              <a:rPr lang="de-CH" dirty="0" smtClean="0"/>
              <a:t> </a:t>
            </a:r>
            <a:r>
              <a:rPr lang="de-CH" dirty="0" err="1" smtClean="0"/>
              <a:t>at</a:t>
            </a:r>
            <a:r>
              <a:rPr lang="de-CH" dirty="0" smtClean="0"/>
              <a:t> </a:t>
            </a:r>
            <a:r>
              <a:rPr lang="de-CH" dirty="0" err="1" smtClean="0"/>
              <a:t>later</a:t>
            </a:r>
            <a:r>
              <a:rPr lang="de-CH" dirty="0" smtClean="0"/>
              <a:t> </a:t>
            </a:r>
            <a:r>
              <a:rPr lang="de-CH" dirty="0" err="1" smtClean="0"/>
              <a:t>times</a:t>
            </a:r>
            <a:endParaRPr lang="de-CH" dirty="0"/>
          </a:p>
        </p:txBody>
      </p:sp>
      <p:grpSp>
        <p:nvGrpSpPr>
          <p:cNvPr id="6" name="Group 5"/>
          <p:cNvGrpSpPr/>
          <p:nvPr/>
        </p:nvGrpSpPr>
        <p:grpSpPr>
          <a:xfrm>
            <a:off x="3657600" y="1828800"/>
            <a:ext cx="5329897" cy="4419599"/>
            <a:chOff x="4267200" y="2247900"/>
            <a:chExt cx="4415497" cy="35433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7200" y="2247900"/>
              <a:ext cx="4415497" cy="35433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4258" y="4706685"/>
              <a:ext cx="1722390" cy="962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smtClean="0">
                  <a:latin typeface="HelveticaNeueLT Com 55 Roman" pitchFamily="34" charset="0"/>
                </a:rPr>
                <a:t>SN 2006mr</a:t>
              </a:r>
            </a:p>
            <a:p>
              <a:r>
                <a:rPr lang="de-CH" dirty="0" smtClean="0">
                  <a:latin typeface="HelveticaNeueLT Com 55 Roman" pitchFamily="34" charset="0"/>
                </a:rPr>
                <a:t>SN 2005ke</a:t>
              </a:r>
            </a:p>
            <a:p>
              <a:r>
                <a:rPr lang="de-CH" dirty="0" smtClean="0">
                  <a:latin typeface="HelveticaNeueLT Com 55 Roman" pitchFamily="34" charset="0"/>
                </a:rPr>
                <a:t>SN 2007on</a:t>
              </a:r>
            </a:p>
            <a:p>
              <a:r>
                <a:rPr lang="de-CH" dirty="0" err="1" smtClean="0">
                  <a:latin typeface="HelveticaNeueLT Com 55 Roman" pitchFamily="34" charset="0"/>
                </a:rPr>
                <a:t>Kattner</a:t>
              </a:r>
              <a:r>
                <a:rPr lang="de-CH" dirty="0" smtClean="0">
                  <a:latin typeface="HelveticaNeueLT Com 55 Roman" pitchFamily="34" charset="0"/>
                </a:rPr>
                <a:t> et al. 2012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252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-4565" y="1524000"/>
            <a:ext cx="9083134" cy="4927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GB" dirty="0" smtClean="0"/>
              <a:t>Some past supernova surveys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Historical surveys</a:t>
            </a:r>
          </a:p>
          <a:p>
            <a:pPr lvl="1"/>
            <a:r>
              <a:rPr lang="en-GB" dirty="0" err="1" smtClean="0"/>
              <a:t>Zwicky</a:t>
            </a:r>
            <a:r>
              <a:rPr lang="en-GB" dirty="0" smtClean="0"/>
              <a:t>/Caltech/Palomar/POSS</a:t>
            </a:r>
          </a:p>
          <a:p>
            <a:pPr lvl="2"/>
            <a:r>
              <a:rPr lang="en-GB" dirty="0" smtClean="0"/>
              <a:t>first systematic searches with the 18” Schmidt</a:t>
            </a:r>
          </a:p>
          <a:p>
            <a:pPr lvl="2"/>
            <a:r>
              <a:rPr lang="en-GB" dirty="0" smtClean="0"/>
              <a:t>only provider of </a:t>
            </a:r>
            <a:r>
              <a:rPr lang="en-GB" dirty="0" err="1" smtClean="0"/>
              <a:t>SNe</a:t>
            </a:r>
            <a:r>
              <a:rPr lang="en-GB" dirty="0" smtClean="0"/>
              <a:t> for a long time</a:t>
            </a:r>
          </a:p>
          <a:p>
            <a:pPr lvl="1"/>
            <a:r>
              <a:rPr lang="en-GB" dirty="0" err="1" smtClean="0"/>
              <a:t>Asiago</a:t>
            </a:r>
            <a:r>
              <a:rPr lang="en-GB" dirty="0" smtClean="0"/>
              <a:t> (</a:t>
            </a:r>
            <a:r>
              <a:rPr lang="en-GB" dirty="0" err="1" smtClean="0"/>
              <a:t>Rosino</a:t>
            </a:r>
            <a:r>
              <a:rPr lang="en-GB" dirty="0" smtClean="0"/>
              <a:t>)/</a:t>
            </a:r>
            <a:r>
              <a:rPr lang="en-GB" dirty="0" err="1" smtClean="0"/>
              <a:t>Zimmerwald</a:t>
            </a:r>
            <a:r>
              <a:rPr lang="en-GB" dirty="0" smtClean="0"/>
              <a:t> (Wild)</a:t>
            </a:r>
          </a:p>
          <a:p>
            <a:pPr lvl="2"/>
            <a:r>
              <a:rPr lang="en-GB" dirty="0" smtClean="0"/>
              <a:t>spawned from the Caltech search</a:t>
            </a:r>
          </a:p>
          <a:p>
            <a:pPr lvl="1"/>
            <a:r>
              <a:rPr lang="en-US" dirty="0" smtClean="0"/>
              <a:t>Rev. Evans, </a:t>
            </a:r>
            <a:r>
              <a:rPr lang="en-US" dirty="0" err="1" smtClean="0"/>
              <a:t>McNaught</a:t>
            </a:r>
            <a:endParaRPr lang="en-US" dirty="0" smtClean="0"/>
          </a:p>
          <a:p>
            <a:pPr lvl="2"/>
            <a:r>
              <a:rPr lang="en-US" dirty="0" smtClean="0"/>
              <a:t>extremely successful amateur searches</a:t>
            </a:r>
            <a:endParaRPr lang="en-GB" dirty="0" smtClean="0"/>
          </a:p>
          <a:p>
            <a:pPr lvl="1"/>
            <a:r>
              <a:rPr lang="en-GB" dirty="0" smtClean="0"/>
              <a:t>Las </a:t>
            </a:r>
            <a:r>
              <a:rPr lang="en-GB" dirty="0" err="1" smtClean="0"/>
              <a:t>Campanas</a:t>
            </a:r>
            <a:r>
              <a:rPr lang="en-GB" dirty="0" smtClean="0"/>
              <a:t> search (</a:t>
            </a:r>
            <a:r>
              <a:rPr lang="en-GB" dirty="0" err="1" smtClean="0"/>
              <a:t>Tammann</a:t>
            </a:r>
            <a:r>
              <a:rPr lang="en-GB" dirty="0" smtClean="0"/>
              <a:t>/</a:t>
            </a:r>
            <a:r>
              <a:rPr lang="en-GB" dirty="0" err="1" smtClean="0"/>
              <a:t>Sandage</a:t>
            </a:r>
            <a:r>
              <a:rPr lang="en-GB" dirty="0" smtClean="0"/>
              <a:t> – 1984-1986)</a:t>
            </a:r>
          </a:p>
          <a:p>
            <a:pPr lvl="2"/>
            <a:r>
              <a:rPr lang="en-GB" dirty="0" smtClean="0"/>
              <a:t>very limited success (20 </a:t>
            </a:r>
            <a:r>
              <a:rPr lang="en-GB" dirty="0" err="1" smtClean="0"/>
              <a:t>SNe</a:t>
            </a:r>
            <a:r>
              <a:rPr lang="en-GB" dirty="0" smtClean="0"/>
              <a:t> in 2 years)</a:t>
            </a:r>
          </a:p>
          <a:p>
            <a:pPr lvl="2"/>
            <a:r>
              <a:rPr lang="en-US" dirty="0" smtClean="0"/>
              <a:t>no rate paper every published</a:t>
            </a:r>
          </a:p>
          <a:p>
            <a:pPr lvl="1"/>
            <a:r>
              <a:rPr lang="en-US" dirty="0" smtClean="0"/>
              <a:t>Berkeley automated search</a:t>
            </a:r>
          </a:p>
          <a:p>
            <a:pPr lvl="2"/>
            <a:r>
              <a:rPr lang="en-US" dirty="0" smtClean="0"/>
              <a:t>first automated search (from </a:t>
            </a:r>
            <a:r>
              <a:rPr lang="en-US" dirty="0" err="1" smtClean="0"/>
              <a:t>Leuschner</a:t>
            </a:r>
            <a:r>
              <a:rPr lang="en-US" dirty="0" smtClean="0"/>
              <a:t> Observatory)</a:t>
            </a:r>
          </a:p>
          <a:p>
            <a:pPr lvl="1"/>
            <a:r>
              <a:rPr lang="en-US" dirty="0" err="1" smtClean="0"/>
              <a:t>Calan</a:t>
            </a:r>
            <a:r>
              <a:rPr lang="en-US" dirty="0" smtClean="0"/>
              <a:t>/</a:t>
            </a:r>
            <a:r>
              <a:rPr lang="en-US" dirty="0" err="1" smtClean="0"/>
              <a:t>Tololo</a:t>
            </a:r>
            <a:r>
              <a:rPr lang="en-US" dirty="0" smtClean="0"/>
              <a:t> SN search (</a:t>
            </a:r>
            <a:r>
              <a:rPr lang="en-US" dirty="0" err="1" smtClean="0"/>
              <a:t>Maza</a:t>
            </a:r>
            <a:r>
              <a:rPr lang="en-US" dirty="0" smtClean="0"/>
              <a:t>/</a:t>
            </a:r>
            <a:r>
              <a:rPr lang="en-US" dirty="0" err="1" smtClean="0"/>
              <a:t>Hamuy</a:t>
            </a:r>
            <a:r>
              <a:rPr lang="en-US" dirty="0" smtClean="0"/>
              <a:t>/Phillips/</a:t>
            </a:r>
            <a:r>
              <a:rPr lang="en-US" dirty="0" err="1" smtClean="0"/>
              <a:t>Suntzeff</a:t>
            </a:r>
            <a:r>
              <a:rPr lang="en-US" dirty="0" smtClean="0"/>
              <a:t> - 1990s)</a:t>
            </a:r>
          </a:p>
          <a:p>
            <a:pPr lvl="2"/>
            <a:r>
              <a:rPr lang="en-US" dirty="0" smtClean="0"/>
              <a:t>successful search with photographic plates and CCD follow-up observations</a:t>
            </a:r>
          </a:p>
          <a:p>
            <a:pPr lvl="2"/>
            <a:r>
              <a:rPr lang="en-US" dirty="0" smtClean="0"/>
              <a:t>coordinated spectroscopy</a:t>
            </a:r>
          </a:p>
          <a:p>
            <a:pPr lvl="2"/>
            <a:r>
              <a:rPr lang="en-US" dirty="0" smtClean="0"/>
              <a:t>basis for SN cosmology by providing the nearby sample (</a:t>
            </a:r>
            <a:r>
              <a:rPr lang="en-US" dirty="0" err="1" smtClean="0"/>
              <a:t>Hamuy</a:t>
            </a:r>
            <a:r>
              <a:rPr lang="en-US" dirty="0" smtClean="0"/>
              <a:t> et al. 2006)</a:t>
            </a:r>
            <a:endParaRPr lang="en-GB" dirty="0" smtClean="0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817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 least around maximum</a:t>
            </a:r>
            <a:endParaRPr lang="en-GB" dirty="0"/>
          </a:p>
        </p:txBody>
      </p:sp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495800" cy="45259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</a:t>
            </a:r>
            <a:r>
              <a:rPr lang="en-GB" dirty="0" smtClean="0"/>
              <a:t>catter minimal at first maximum in Y (1.04μm), J (1.24μm), H (163μm) and K (2.14μm)</a:t>
            </a:r>
          </a:p>
          <a:p>
            <a:r>
              <a:rPr lang="en-GB" dirty="0"/>
              <a:t>~</a:t>
            </a:r>
            <a:r>
              <a:rPr lang="en-GB" dirty="0" smtClean="0"/>
              <a:t>90 objects in J and H </a:t>
            </a:r>
          </a:p>
          <a:p>
            <a:pPr lvl="1"/>
            <a:r>
              <a:rPr lang="en-GB" dirty="0" smtClean="0"/>
              <a:t>70 in Y, 20 in K</a:t>
            </a:r>
          </a:p>
          <a:p>
            <a:r>
              <a:rPr lang="en-GB" dirty="0" smtClean="0"/>
              <a:t>Mostly Carnegie SN Project data (Contreras et al. 2010, </a:t>
            </a:r>
            <a:r>
              <a:rPr lang="en-GB" dirty="0" err="1" smtClean="0"/>
              <a:t>Stritzinger</a:t>
            </a:r>
            <a:r>
              <a:rPr lang="en-GB" dirty="0" smtClean="0"/>
              <a:t> et al. 2011)</a:t>
            </a:r>
          </a:p>
          <a:p>
            <a:endParaRPr lang="en-GB" dirty="0" smtClean="0"/>
          </a:p>
        </p:txBody>
      </p:sp>
      <p:grpSp>
        <p:nvGrpSpPr>
          <p:cNvPr id="22" name="Group 21"/>
          <p:cNvGrpSpPr/>
          <p:nvPr/>
        </p:nvGrpSpPr>
        <p:grpSpPr>
          <a:xfrm>
            <a:off x="4232900" y="1143000"/>
            <a:ext cx="4987300" cy="5570502"/>
            <a:chOff x="4232900" y="1143000"/>
            <a:chExt cx="4987300" cy="5570502"/>
          </a:xfrm>
        </p:grpSpPr>
        <p:grpSp>
          <p:nvGrpSpPr>
            <p:cNvPr id="21" name="Group 20"/>
            <p:cNvGrpSpPr/>
            <p:nvPr/>
          </p:nvGrpSpPr>
          <p:grpSpPr>
            <a:xfrm>
              <a:off x="4232900" y="1371600"/>
              <a:ext cx="4987300" cy="5341902"/>
              <a:chOff x="4232900" y="1371600"/>
              <a:chExt cx="4987300" cy="5341902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32900" y="1371600"/>
                <a:ext cx="4987300" cy="5341902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4724400" y="2819400"/>
                <a:ext cx="3342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latin typeface="HelveticaNeueLT Com 55 Roman" pitchFamily="34" charset="0"/>
                  </a:rPr>
                  <a:t>Y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162800" y="5486400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latin typeface="HelveticaNeueLT Com 55 Roman" pitchFamily="34" charset="0"/>
                  </a:rPr>
                  <a:t>K</a:t>
                </a:r>
                <a:endParaRPr lang="en-GB" dirty="0" smtClean="0">
                  <a:latin typeface="HelveticaNeueLT Com 55 Roman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162800" y="2819400"/>
                <a:ext cx="3044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latin typeface="HelveticaNeueLT Com 55 Roman" pitchFamily="34" charset="0"/>
                  </a:rPr>
                  <a:t>J</a:t>
                </a:r>
                <a:endParaRPr lang="en-GB" dirty="0" smtClean="0">
                  <a:latin typeface="HelveticaNeueLT Com 55 Roman" pitchFamily="34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724400" y="5486400"/>
                <a:ext cx="3513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latin typeface="HelveticaNeueLT Com 55 Roman" pitchFamily="34" charset="0"/>
                  </a:rPr>
                  <a:t>H</a:t>
                </a:r>
                <a:endParaRPr lang="en-GB" dirty="0" smtClean="0">
                  <a:latin typeface="HelveticaNeueLT Com 55 Roman" pitchFamily="34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858000" y="1143000"/>
              <a:ext cx="2164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latin typeface="HelveticaNeueLT Com 55 Roman" pitchFamily="34" charset="0"/>
                </a:rPr>
                <a:t>Dhawan</a:t>
              </a:r>
              <a:r>
                <a:rPr lang="en-GB" dirty="0" smtClean="0">
                  <a:latin typeface="HelveticaNeueLT Com 55 Roman" pitchFamily="34" charset="0"/>
                </a:rPr>
                <a:t> et al. </a:t>
              </a:r>
              <a:r>
                <a:rPr lang="en-GB" dirty="0" smtClean="0">
                  <a:latin typeface="HelveticaNeueLT Com 55 Roman" pitchFamily="34" charset="0"/>
                </a:rPr>
                <a:t>2015</a:t>
              </a:r>
              <a:endParaRPr lang="en-GB" dirty="0" smtClean="0">
                <a:latin typeface="HelveticaNeueLT Com 55 Roman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493" y="3200400"/>
            <a:ext cx="4570307" cy="16652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5512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NOT after </a:t>
            </a:r>
            <a:r>
              <a:rPr lang="de-CH" dirty="0" err="1" smtClean="0"/>
              <a:t>maximum</a:t>
            </a:r>
            <a:endParaRPr lang="de-CH" dirty="0"/>
          </a:p>
        </p:txBody>
      </p:sp>
      <p:grpSp>
        <p:nvGrpSpPr>
          <p:cNvPr id="40" name="Group 39"/>
          <p:cNvGrpSpPr/>
          <p:nvPr/>
        </p:nvGrpSpPr>
        <p:grpSpPr>
          <a:xfrm>
            <a:off x="0" y="1154668"/>
            <a:ext cx="3291424" cy="5779532"/>
            <a:chOff x="0" y="1154668"/>
            <a:chExt cx="3291424" cy="5779532"/>
          </a:xfrm>
        </p:grpSpPr>
        <p:pic>
          <p:nvPicPr>
            <p:cNvPr id="34" name="Picture 33" descr="fig2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74200"/>
              <a:ext cx="3291424" cy="5760000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381000" y="1154668"/>
              <a:ext cx="2590800" cy="369332"/>
              <a:chOff x="381000" y="1154668"/>
              <a:chExt cx="2590800" cy="369332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>
                <a:off x="381000" y="1524000"/>
                <a:ext cx="2590800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1219200" y="1154668"/>
                <a:ext cx="8688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dirty="0" smtClean="0">
                    <a:latin typeface="HelveticaNeueLT Com 55 Roman" pitchFamily="34" charset="0"/>
                  </a:rPr>
                  <a:t>4 </a:t>
                </a:r>
                <a:r>
                  <a:rPr lang="de-CH" dirty="0" err="1" smtClean="0">
                    <a:latin typeface="HelveticaNeueLT Com 55 Roman" pitchFamily="34" charset="0"/>
                  </a:rPr>
                  <a:t>days</a:t>
                </a:r>
                <a:endParaRPr lang="de-CH" dirty="0" smtClean="0">
                  <a:latin typeface="HelveticaNeueLT Com 55 Roman" pitchFamily="34" charset="0"/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3048000" y="1155600"/>
            <a:ext cx="3072000" cy="5778000"/>
            <a:chOff x="3048000" y="1155600"/>
            <a:chExt cx="3072000" cy="5778000"/>
          </a:xfrm>
        </p:grpSpPr>
        <p:pic>
          <p:nvPicPr>
            <p:cNvPr id="37" name="Picture 36" descr="fig3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1173600"/>
              <a:ext cx="3072000" cy="5760000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3429000" y="1155600"/>
              <a:ext cx="2362200" cy="369332"/>
              <a:chOff x="3429000" y="1155600"/>
              <a:chExt cx="2362200" cy="369332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>
                <a:off x="3429000" y="1524000"/>
                <a:ext cx="2362200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4114800" y="1155600"/>
                <a:ext cx="9971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dirty="0" smtClean="0">
                    <a:latin typeface="HelveticaNeueLT Com 55 Roman" pitchFamily="34" charset="0"/>
                  </a:rPr>
                  <a:t>14 </a:t>
                </a:r>
                <a:r>
                  <a:rPr lang="de-CH" dirty="0" err="1" smtClean="0">
                    <a:latin typeface="HelveticaNeueLT Com 55 Roman" pitchFamily="34" charset="0"/>
                  </a:rPr>
                  <a:t>days</a:t>
                </a:r>
                <a:endParaRPr lang="de-CH" dirty="0" smtClean="0">
                  <a:latin typeface="HelveticaNeueLT Com 55 Roman" pitchFamily="34" charset="0"/>
                </a:endParaRP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6072000" y="1155600"/>
            <a:ext cx="3072000" cy="5778000"/>
            <a:chOff x="6072000" y="1155600"/>
            <a:chExt cx="3072000" cy="5778000"/>
          </a:xfrm>
        </p:grpSpPr>
        <p:pic>
          <p:nvPicPr>
            <p:cNvPr id="36" name="Picture 35" descr="fig4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000" y="1173600"/>
              <a:ext cx="3072000" cy="5760000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6400800" y="1155600"/>
              <a:ext cx="2438400" cy="369332"/>
              <a:chOff x="6400800" y="1155600"/>
              <a:chExt cx="2438400" cy="369332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7086600" y="1155600"/>
                <a:ext cx="9971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dirty="0" smtClean="0">
                    <a:latin typeface="HelveticaNeueLT Com 55 Roman" pitchFamily="34" charset="0"/>
                  </a:rPr>
                  <a:t>30 </a:t>
                </a:r>
                <a:r>
                  <a:rPr lang="de-CH" dirty="0" err="1" smtClean="0">
                    <a:latin typeface="HelveticaNeueLT Com 55 Roman" pitchFamily="34" charset="0"/>
                  </a:rPr>
                  <a:t>days</a:t>
                </a:r>
                <a:endParaRPr lang="de-CH" dirty="0" smtClean="0">
                  <a:latin typeface="HelveticaNeueLT Com 55 Roman" pitchFamily="34" charset="0"/>
                </a:endParaRP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6400800" y="1524000"/>
                <a:ext cx="2438400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TextBox 42"/>
          <p:cNvSpPr txBox="1"/>
          <p:nvPr/>
        </p:nvSpPr>
        <p:spPr>
          <a:xfrm>
            <a:off x="2057400" y="6488668"/>
            <a:ext cx="2168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HelveticaNeueLT Com 55 Roman" pitchFamily="34" charset="0"/>
              </a:rPr>
              <a:t>Dhawan</a:t>
            </a:r>
            <a:r>
              <a:rPr lang="en-GB" dirty="0" smtClean="0">
                <a:latin typeface="HelveticaNeueLT Com 55 Roman" pitchFamily="34" charset="0"/>
              </a:rPr>
              <a:t> et al. 2014</a:t>
            </a:r>
          </a:p>
        </p:txBody>
      </p:sp>
    </p:spTree>
    <p:extLst>
      <p:ext uri="{BB962C8B-B14F-4D97-AF65-F5344CB8AC3E}">
        <p14:creationId xmlns:p14="http://schemas.microsoft.com/office/powerpoint/2010/main" val="176103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Other light </a:t>
            </a:r>
            <a:r>
              <a:rPr lang="de-CH" dirty="0" err="1" smtClean="0"/>
              <a:t>curve</a:t>
            </a:r>
            <a:r>
              <a:rPr lang="de-CH" dirty="0" smtClean="0"/>
              <a:t> </a:t>
            </a:r>
            <a:r>
              <a:rPr lang="de-CH" dirty="0" err="1" smtClean="0"/>
              <a:t>parameters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 smtClean="0"/>
              <a:t>Late</a:t>
            </a:r>
            <a:r>
              <a:rPr lang="de-CH" dirty="0" smtClean="0"/>
              <a:t> </a:t>
            </a:r>
            <a:r>
              <a:rPr lang="de-CH" dirty="0" err="1" smtClean="0"/>
              <a:t>decline</a:t>
            </a:r>
            <a:r>
              <a:rPr lang="de-CH" dirty="0" smtClean="0"/>
              <a:t> (t&gt;40 </a:t>
            </a:r>
            <a:r>
              <a:rPr lang="de-CH" dirty="0" err="1" smtClean="0"/>
              <a:t>days</a:t>
            </a:r>
            <a:r>
              <a:rPr lang="de-CH" dirty="0" smtClean="0"/>
              <a:t>)</a:t>
            </a:r>
            <a:endParaRPr lang="de-CH" dirty="0"/>
          </a:p>
        </p:txBody>
      </p:sp>
      <p:pic>
        <p:nvPicPr>
          <p:cNvPr id="6" name="Picture 5" descr="norm_late_dec_m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2514600"/>
            <a:ext cx="4940300" cy="372347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867400" y="1600200"/>
            <a:ext cx="2819400" cy="4953000"/>
            <a:chOff x="5867400" y="1600200"/>
            <a:chExt cx="2819400" cy="4953000"/>
          </a:xfrm>
        </p:grpSpPr>
        <p:pic>
          <p:nvPicPr>
            <p:cNvPr id="5" name="Picture 4" descr="fig5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400" y="1619245"/>
              <a:ext cx="2819400" cy="493395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477000" y="1600200"/>
              <a:ext cx="2168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latin typeface="HelveticaNeueLT Com 55 Roman" pitchFamily="34" charset="0"/>
                </a:rPr>
                <a:t>Dhawan</a:t>
              </a:r>
              <a:r>
                <a:rPr lang="en-GB" dirty="0" smtClean="0">
                  <a:latin typeface="HelveticaNeueLT Com 55 Roman" pitchFamily="34" charset="0"/>
                </a:rPr>
                <a:t> et al.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170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Correlations</a:t>
            </a:r>
            <a:endParaRPr lang="de-CH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/>
          <a:lstStyle/>
          <a:p>
            <a:r>
              <a:rPr lang="de-CH" dirty="0" smtClean="0"/>
              <a:t>IR </a:t>
            </a:r>
            <a:r>
              <a:rPr lang="en-GB" dirty="0" smtClean="0"/>
              <a:t>properties</a:t>
            </a:r>
            <a:r>
              <a:rPr lang="de-CH" dirty="0" smtClean="0"/>
              <a:t> </a:t>
            </a:r>
            <a:r>
              <a:rPr lang="en-GB" dirty="0" smtClean="0"/>
              <a:t>correlate with optical decline rate</a:t>
            </a:r>
          </a:p>
          <a:p>
            <a:r>
              <a:rPr lang="en-GB" dirty="0" smtClean="0"/>
              <a:t>Phase of secondary maximum strongly correlated Δm</a:t>
            </a:r>
            <a:r>
              <a:rPr lang="en-GB" baseline="-25000" dirty="0" smtClean="0"/>
              <a:t>15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4876799" y="1447800"/>
            <a:ext cx="4333019" cy="4495800"/>
            <a:chOff x="4876799" y="1447800"/>
            <a:chExt cx="4333019" cy="4495800"/>
          </a:xfrm>
        </p:grpSpPr>
        <p:sp>
          <p:nvSpPr>
            <p:cNvPr id="7" name="TextBox 6"/>
            <p:cNvSpPr txBox="1"/>
            <p:nvPr/>
          </p:nvSpPr>
          <p:spPr>
            <a:xfrm>
              <a:off x="6858000" y="1447800"/>
              <a:ext cx="2160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err="1" smtClean="0">
                  <a:latin typeface="HelveticaNeueLT Com 55 Roman" pitchFamily="34" charset="0"/>
                </a:rPr>
                <a:t>Biscardi</a:t>
              </a:r>
              <a:r>
                <a:rPr lang="de-CH" dirty="0" smtClean="0">
                  <a:latin typeface="HelveticaNeueLT Com 55 Roman" pitchFamily="34" charset="0"/>
                </a:rPr>
                <a:t> et al. 2012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6799" y="1816100"/>
              <a:ext cx="4333019" cy="412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117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Correlations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25963"/>
          </a:xfrm>
        </p:spPr>
        <p:txBody>
          <a:bodyPr/>
          <a:lstStyle/>
          <a:p>
            <a:r>
              <a:rPr lang="en-GB" dirty="0" smtClean="0"/>
              <a:t>Second maximum</a:t>
            </a:r>
          </a:p>
          <a:p>
            <a:pPr lvl="1"/>
            <a:r>
              <a:rPr lang="en-GB" dirty="0" smtClean="0"/>
              <a:t>phase strongly correlated with Δm</a:t>
            </a:r>
            <a:r>
              <a:rPr lang="en-GB" baseline="-25000" dirty="0" smtClean="0"/>
              <a:t>15</a:t>
            </a:r>
          </a:p>
          <a:p>
            <a:pPr lvl="1"/>
            <a:r>
              <a:rPr lang="en-GB" dirty="0" smtClean="0"/>
              <a:t>strength only weakly correlated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324600" y="1371600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HelveticaNeueLT Com 55 Roman" pitchFamily="34" charset="0"/>
              </a:rPr>
              <a:t>Dhawan</a:t>
            </a:r>
            <a:r>
              <a:rPr lang="en-GB" dirty="0" smtClean="0">
                <a:latin typeface="HelveticaNeueLT Com 55 Roman" pitchFamily="34" charset="0"/>
              </a:rPr>
              <a:t> et al. </a:t>
            </a:r>
            <a:r>
              <a:rPr lang="en-GB" dirty="0" smtClean="0">
                <a:latin typeface="HelveticaNeueLT Com 55 Roman" pitchFamily="34" charset="0"/>
              </a:rPr>
              <a:t>2015</a:t>
            </a:r>
            <a:endParaRPr lang="en-GB" dirty="0" smtClean="0">
              <a:latin typeface="HelveticaNeueLT Com 55 Roman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790700"/>
            <a:ext cx="3416905" cy="4762500"/>
          </a:xfrm>
          <a:prstGeom prst="rect">
            <a:avLst/>
          </a:prstGeom>
        </p:spPr>
      </p:pic>
      <p:pic>
        <p:nvPicPr>
          <p:cNvPr id="10" name="Picture 9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410800" y="1789200"/>
            <a:ext cx="3416400" cy="47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5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Consistent picture emerging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Second peak in the near-IR is the result of the recombination of Fe</a:t>
            </a:r>
            <a:r>
              <a:rPr lang="en-GB" baseline="30000" dirty="0" smtClean="0"/>
              <a:t>++</a:t>
            </a:r>
            <a:r>
              <a:rPr lang="en-GB" dirty="0" smtClean="0"/>
              <a:t> to Fe</a:t>
            </a:r>
            <a:r>
              <a:rPr lang="en-GB" baseline="30000" dirty="0" smtClean="0"/>
              <a:t>+</a:t>
            </a:r>
            <a:r>
              <a:rPr lang="en-GB" dirty="0" smtClean="0"/>
              <a:t> (</a:t>
            </a:r>
            <a:r>
              <a:rPr lang="en-GB" dirty="0" err="1" smtClean="0"/>
              <a:t>Kasen</a:t>
            </a:r>
            <a:r>
              <a:rPr lang="en-GB" dirty="0" smtClean="0"/>
              <a:t> 2006)</a:t>
            </a:r>
          </a:p>
          <a:p>
            <a:r>
              <a:rPr lang="en-GB" dirty="0" smtClean="0"/>
              <a:t>The </a:t>
            </a:r>
            <a:r>
              <a:rPr lang="en-GB" dirty="0" err="1" smtClean="0"/>
              <a:t>ejecta</a:t>
            </a:r>
            <a:r>
              <a:rPr lang="en-GB" dirty="0" smtClean="0"/>
              <a:t> structure rather </a:t>
            </a:r>
            <a:br>
              <a:rPr lang="en-GB" dirty="0" smtClean="0"/>
            </a:br>
            <a:r>
              <a:rPr lang="en-GB" dirty="0" smtClean="0"/>
              <a:t>uniform</a:t>
            </a:r>
          </a:p>
          <a:p>
            <a:pPr lvl="1"/>
            <a:r>
              <a:rPr lang="en-GB" dirty="0" smtClean="0"/>
              <a:t>late declines very similar</a:t>
            </a:r>
          </a:p>
          <a:p>
            <a:r>
              <a:rPr lang="en-GB" dirty="0" smtClean="0"/>
              <a:t>higher luminosity indicates a higher Ni mass</a:t>
            </a:r>
          </a:p>
          <a:p>
            <a:r>
              <a:rPr lang="en-GB" dirty="0" smtClean="0"/>
              <a:t>later secondary peak also indicated higher Ni mass</a:t>
            </a:r>
          </a:p>
          <a:p>
            <a:r>
              <a:rPr lang="en-GB" dirty="0" smtClean="0"/>
              <a:t>Ni mass and (optical) light curve parameters correlate (</a:t>
            </a:r>
            <a:r>
              <a:rPr lang="en-GB" dirty="0" err="1" smtClean="0"/>
              <a:t>Scalzo</a:t>
            </a:r>
            <a:r>
              <a:rPr lang="en-GB" dirty="0" smtClean="0"/>
              <a:t> et al. 2014)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norm_late_dec_mor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420"/>
          <a:stretch/>
        </p:blipFill>
        <p:spPr>
          <a:xfrm>
            <a:off x="5715000" y="2514600"/>
            <a:ext cx="3207783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3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</a:t>
            </a:r>
            <a:r>
              <a:rPr lang="en-US" dirty="0" smtClean="0"/>
              <a:t>uminosity function of </a:t>
            </a:r>
            <a:r>
              <a:rPr lang="en-US" dirty="0" err="1" smtClean="0"/>
              <a:t>SNe</a:t>
            </a:r>
            <a:r>
              <a:rPr lang="en-US" dirty="0" smtClean="0"/>
              <a:t> </a:t>
            </a:r>
            <a:r>
              <a:rPr lang="en-US" dirty="0" err="1" smtClean="0"/>
              <a:t>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4953000" cy="4525963"/>
          </a:xfrm>
        </p:spPr>
        <p:txBody>
          <a:bodyPr/>
          <a:lstStyle/>
          <a:p>
            <a:r>
              <a:rPr lang="en-US" dirty="0" smtClean="0"/>
              <a:t>Use the phase of the second maximum to derive the bolometric peak luminosity</a:t>
            </a:r>
          </a:p>
          <a:p>
            <a:pPr lvl="1"/>
            <a:r>
              <a:rPr lang="en-US" dirty="0" smtClean="0"/>
              <a:t>calibrated on a sample of reddening-free </a:t>
            </a:r>
            <a:r>
              <a:rPr lang="en-US" dirty="0" err="1" smtClean="0"/>
              <a:t>SNe</a:t>
            </a:r>
            <a:r>
              <a:rPr lang="en-US" dirty="0" smtClean="0"/>
              <a:t> </a:t>
            </a:r>
            <a:r>
              <a:rPr lang="en-US" dirty="0" err="1" smtClean="0"/>
              <a:t>Ia</a:t>
            </a:r>
            <a:endParaRPr lang="en-US" dirty="0" smtClean="0"/>
          </a:p>
          <a:p>
            <a:pPr lvl="1"/>
            <a:r>
              <a:rPr lang="en-US" dirty="0" smtClean="0"/>
              <a:t>apply to reddened objects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76799" y="1105316"/>
            <a:ext cx="4241255" cy="5752684"/>
            <a:chOff x="4876799" y="1105316"/>
            <a:chExt cx="4241255" cy="57526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6799" y="1105316"/>
              <a:ext cx="4241255" cy="57526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191851" y="6016823"/>
              <a:ext cx="17235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HelveticaNeueLT Com 55 Roman" pitchFamily="34" charset="0"/>
                </a:rPr>
                <a:t>Dhawan</a:t>
              </a:r>
              <a:r>
                <a:rPr lang="en-US" sz="1400" dirty="0" smtClean="0">
                  <a:latin typeface="HelveticaNeueLT Com 55 Roman" pitchFamily="34" charset="0"/>
                </a:rPr>
                <a:t> et al. 2016</a:t>
              </a:r>
              <a:endParaRPr lang="en-US" sz="1400" dirty="0" smtClean="0">
                <a:latin typeface="HelveticaNeueLT Com 55 Roman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34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function of </a:t>
            </a:r>
            <a:r>
              <a:rPr lang="en-US" dirty="0" err="1" smtClean="0"/>
              <a:t>SNe</a:t>
            </a:r>
            <a:r>
              <a:rPr lang="en-US" dirty="0" smtClean="0"/>
              <a:t> </a:t>
            </a:r>
            <a:r>
              <a:rPr lang="en-US" dirty="0" err="1" smtClean="0"/>
              <a:t>Ia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28950"/>
            <a:ext cx="4953000" cy="3097213"/>
          </a:xfrm>
        </p:spPr>
        <p:txBody>
          <a:bodyPr/>
          <a:lstStyle/>
          <a:p>
            <a:r>
              <a:rPr lang="en-US" dirty="0" smtClean="0"/>
              <a:t>SN 2014J test passed</a:t>
            </a:r>
          </a:p>
          <a:p>
            <a:r>
              <a:rPr lang="en-US" dirty="0" smtClean="0"/>
              <a:t>Potential to determine the luminosity function and Ni distribution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63" y="1143000"/>
            <a:ext cx="807126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8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Fast-declining </a:t>
            </a:r>
            <a:r>
              <a:rPr lang="en-US" dirty="0" err="1" smtClean="0"/>
              <a:t>SNe</a:t>
            </a:r>
            <a:r>
              <a:rPr lang="en-US" dirty="0" smtClean="0"/>
              <a:t> </a:t>
            </a:r>
            <a:r>
              <a:rPr lang="en-US" dirty="0" err="1" smtClean="0"/>
              <a:t>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wo groups?</a:t>
            </a:r>
          </a:p>
          <a:p>
            <a:pPr lvl="1"/>
            <a:r>
              <a:rPr lang="en-US" dirty="0" smtClean="0"/>
              <a:t>separation in </a:t>
            </a:r>
          </a:p>
          <a:p>
            <a:pPr lvl="2"/>
            <a:r>
              <a:rPr lang="en-US" dirty="0" smtClean="0"/>
              <a:t>bolometric luminosity</a:t>
            </a:r>
          </a:p>
          <a:p>
            <a:pPr lvl="2"/>
            <a:r>
              <a:rPr lang="en-US" dirty="0" smtClean="0"/>
              <a:t>phase of NIR first peak</a:t>
            </a:r>
          </a:p>
          <a:p>
            <a:pPr lvl="2"/>
            <a:r>
              <a:rPr lang="en-US" dirty="0" smtClean="0"/>
              <a:t>lack of second second</a:t>
            </a:r>
            <a:br>
              <a:rPr lang="en-US" dirty="0" smtClean="0"/>
            </a:br>
            <a:r>
              <a:rPr lang="en-US" dirty="0" smtClean="0"/>
              <a:t>NIR maximum</a:t>
            </a:r>
          </a:p>
          <a:p>
            <a:pPr lvl="1">
              <a:buFont typeface="ZapfDingbatsITC" charset="0"/>
              <a:buChar char="➔"/>
            </a:pPr>
            <a:r>
              <a:rPr lang="en-US" dirty="0"/>
              <a:t> </a:t>
            </a:r>
            <a:r>
              <a:rPr lang="en-US" dirty="0" err="1" smtClean="0"/>
              <a:t>Suhail</a:t>
            </a:r>
            <a:r>
              <a:rPr lang="en-US" dirty="0" smtClean="0"/>
              <a:t> </a:t>
            </a:r>
            <a:r>
              <a:rPr lang="en-US" dirty="0" err="1" smtClean="0"/>
              <a:t>Dhawan’s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talk next week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876800" y="1600200"/>
            <a:ext cx="4165600" cy="3733800"/>
            <a:chOff x="4267200" y="2738967"/>
            <a:chExt cx="4699000" cy="39412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7200" y="3065584"/>
              <a:ext cx="4699000" cy="361461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473438" y="2738967"/>
              <a:ext cx="2187907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HelveticaNeueLT Com 55 Roman" pitchFamily="34" charset="0"/>
                </a:rPr>
                <a:t>Dhawan</a:t>
              </a:r>
              <a:r>
                <a:rPr lang="en-US" sz="1600" dirty="0" smtClean="0">
                  <a:latin typeface="HelveticaNeueLT Com 55 Roman" pitchFamily="34" charset="0"/>
                </a:rPr>
                <a:t> et al., in prep</a:t>
              </a:r>
              <a:endParaRPr lang="en-US" sz="1600" dirty="0" smtClean="0">
                <a:latin typeface="HelveticaNeueLT Com 55 Roman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976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SNe</a:t>
            </a:r>
            <a:r>
              <a:rPr lang="en-US" dirty="0" smtClean="0"/>
              <a:t> and EUCLID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257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DESIRE - special SN project as extension of the EUCLID mission</a:t>
            </a:r>
          </a:p>
          <a:p>
            <a:pPr lvl="1"/>
            <a:r>
              <a:rPr lang="en-US" dirty="0" err="1" smtClean="0"/>
              <a:t>Astier</a:t>
            </a:r>
            <a:r>
              <a:rPr lang="en-US" dirty="0" smtClean="0"/>
              <a:t> et al. 2015</a:t>
            </a:r>
          </a:p>
          <a:p>
            <a:pPr lvl="1"/>
            <a:r>
              <a:rPr lang="en-US" dirty="0" err="1" smtClean="0"/>
              <a:t>SNe</a:t>
            </a:r>
            <a:r>
              <a:rPr lang="en-US" dirty="0" smtClean="0"/>
              <a:t> </a:t>
            </a:r>
            <a:r>
              <a:rPr lang="en-US" dirty="0" err="1" smtClean="0"/>
              <a:t>Ia</a:t>
            </a:r>
            <a:r>
              <a:rPr lang="en-US" dirty="0" smtClean="0"/>
              <a:t> with 0.8&lt;z&lt;1.5</a:t>
            </a:r>
          </a:p>
          <a:p>
            <a:r>
              <a:rPr lang="en-US" dirty="0" smtClean="0"/>
              <a:t>Alternative</a:t>
            </a:r>
          </a:p>
          <a:p>
            <a:pPr lvl="1"/>
            <a:r>
              <a:rPr lang="en-US" dirty="0" smtClean="0"/>
              <a:t>use EUCLID Deep Fields</a:t>
            </a:r>
          </a:p>
          <a:p>
            <a:pPr lvl="2"/>
            <a:r>
              <a:rPr lang="en-US" dirty="0" smtClean="0"/>
              <a:t>NIR light curves (only few points)</a:t>
            </a:r>
          </a:p>
          <a:p>
            <a:pPr lvl="2"/>
            <a:r>
              <a:rPr lang="en-US" dirty="0" smtClean="0"/>
              <a:t>construct NIR Hubble diagram to z&lt;0.8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541852" y="1143000"/>
            <a:ext cx="3425064" cy="2601063"/>
            <a:chOff x="5541852" y="4191000"/>
            <a:chExt cx="3425064" cy="26010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41852" y="4191000"/>
              <a:ext cx="3425064" cy="260106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" name="TextBox 6"/>
            <p:cNvSpPr txBox="1"/>
            <p:nvPr/>
          </p:nvSpPr>
          <p:spPr>
            <a:xfrm>
              <a:off x="6934200" y="5638800"/>
              <a:ext cx="1802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HelveticaNeueLT Com 55 Roman" pitchFamily="34" charset="0"/>
                </a:rPr>
                <a:t>Dhawan</a:t>
              </a:r>
              <a:r>
                <a:rPr lang="en-US" sz="1400" dirty="0" smtClean="0">
                  <a:latin typeface="HelveticaNeueLT Com 55 Roman" pitchFamily="34" charset="0"/>
                </a:rPr>
                <a:t>, PhD thesis</a:t>
              </a:r>
              <a:endParaRPr lang="en-US" sz="1400" dirty="0" smtClean="0">
                <a:latin typeface="HelveticaNeueLT Com 55 Roman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52" y="3719896"/>
            <a:ext cx="3425064" cy="263913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1473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Supernova Searches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Early searches</a:t>
            </a:r>
          </a:p>
          <a:p>
            <a:pPr lvl="1"/>
            <a:r>
              <a:rPr lang="en-US" dirty="0" smtClean="0"/>
              <a:t>find supernovae!</a:t>
            </a:r>
          </a:p>
          <a:p>
            <a:pPr lvl="2"/>
            <a:r>
              <a:rPr lang="en-US" dirty="0" smtClean="0"/>
              <a:t>Zwicky, Asiago, </a:t>
            </a:r>
            <a:r>
              <a:rPr lang="en-US" dirty="0" err="1" smtClean="0"/>
              <a:t>Zimmerwald</a:t>
            </a:r>
            <a:r>
              <a:rPr lang="en-US" dirty="0" smtClean="0"/>
              <a:t>, Rev. Evans</a:t>
            </a:r>
          </a:p>
          <a:p>
            <a:r>
              <a:rPr lang="en-US" dirty="0" smtClean="0"/>
              <a:t>Targeted searches</a:t>
            </a:r>
          </a:p>
          <a:p>
            <a:pPr lvl="1"/>
            <a:r>
              <a:rPr lang="en-US" dirty="0" smtClean="0"/>
              <a:t>Hubble diagram </a:t>
            </a:r>
            <a:r>
              <a:rPr lang="en-US" dirty="0" smtClean="0">
                <a:sym typeface="Wingdings"/>
              </a:rPr>
              <a:t> Hubble constant</a:t>
            </a:r>
          </a:p>
          <a:p>
            <a:pPr lvl="2"/>
            <a:r>
              <a:rPr lang="en-US" dirty="0" smtClean="0">
                <a:sym typeface="Wingdings"/>
              </a:rPr>
              <a:t>Las </a:t>
            </a:r>
            <a:r>
              <a:rPr lang="en-US" dirty="0" err="1" smtClean="0">
                <a:sym typeface="Wingdings"/>
              </a:rPr>
              <a:t>Campanas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Calán-Tololo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smtClean="0">
                <a:sym typeface="Wingdings"/>
              </a:rPr>
              <a:t>Berkeley automated search, SN Factory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Distant supernovae  </a:t>
            </a:r>
            <a:r>
              <a:rPr lang="en-US" dirty="0" err="1" smtClean="0">
                <a:sym typeface="Wingdings"/>
              </a:rPr>
              <a:t>decelaration</a:t>
            </a:r>
            <a:endParaRPr lang="en-US" dirty="0" smtClean="0">
              <a:sym typeface="Wingdings"/>
            </a:endParaRPr>
          </a:p>
          <a:p>
            <a:pPr lvl="2"/>
            <a:r>
              <a:rPr lang="en-US" dirty="0" smtClean="0">
                <a:sym typeface="Wingdings"/>
              </a:rPr>
              <a:t>Danish Search, SCP, High-z SN Search Team, SNLS, ESSENCE, SDSS</a:t>
            </a:r>
          </a:p>
          <a:p>
            <a:r>
              <a:rPr lang="en-US" dirty="0" smtClean="0">
                <a:sym typeface="Wingdings"/>
              </a:rPr>
              <a:t>Nearby robotic searches</a:t>
            </a:r>
          </a:p>
          <a:p>
            <a:pPr lvl="1"/>
            <a:r>
              <a:rPr lang="en-US" dirty="0" smtClean="0">
                <a:sym typeface="Wingdings"/>
              </a:rPr>
              <a:t>SN physics</a:t>
            </a:r>
          </a:p>
          <a:p>
            <a:pPr lvl="1"/>
            <a:r>
              <a:rPr lang="en-US" dirty="0" smtClean="0">
                <a:sym typeface="Wingdings"/>
              </a:rPr>
              <a:t>SN rates</a:t>
            </a:r>
          </a:p>
          <a:p>
            <a:pPr lvl="2"/>
            <a:r>
              <a:rPr lang="en-US" dirty="0" smtClean="0">
                <a:sym typeface="Wingdings"/>
              </a:rPr>
              <a:t>LOSS, CHASE</a:t>
            </a:r>
            <a:endParaRPr lang="en-US" dirty="0" smtClean="0">
              <a:sym typeface="Wingdings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89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SNe</a:t>
            </a:r>
            <a:r>
              <a:rPr lang="en-US" dirty="0" smtClean="0"/>
              <a:t> and EUCLID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Shadow the EUCLID deep fields at optical wavelengths</a:t>
            </a:r>
          </a:p>
          <a:p>
            <a:pPr lvl="1"/>
            <a:r>
              <a:rPr lang="en-US" dirty="0" smtClean="0"/>
              <a:t>high cadence (every night?)</a:t>
            </a:r>
          </a:p>
          <a:p>
            <a:pPr lvl="1"/>
            <a:r>
              <a:rPr lang="en-US" dirty="0" smtClean="0"/>
              <a:t>provide accurate optical light curves </a:t>
            </a:r>
          </a:p>
          <a:p>
            <a:pPr lvl="2"/>
            <a:r>
              <a:rPr lang="en-US" dirty="0" smtClean="0"/>
              <a:t>important for phase information</a:t>
            </a:r>
          </a:p>
          <a:p>
            <a:pPr lvl="1"/>
            <a:r>
              <a:rPr lang="en-US" dirty="0" smtClean="0"/>
              <a:t>compare optical and NIR Hubble diagrams</a:t>
            </a:r>
          </a:p>
          <a:p>
            <a:pPr lvl="2"/>
            <a:r>
              <a:rPr lang="en-US" dirty="0" smtClean="0"/>
              <a:t>tests systematics</a:t>
            </a:r>
          </a:p>
          <a:p>
            <a:pPr lvl="2"/>
            <a:r>
              <a:rPr lang="en-US" dirty="0" smtClean="0"/>
              <a:t>reddening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5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Lick Observatory Supernova Search</a:t>
            </a:r>
            <a:endParaRPr lang="en-GB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295401"/>
          <a:ext cx="8686800" cy="292608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37360"/>
                <a:gridCol w="1737360"/>
                <a:gridCol w="1737360"/>
                <a:gridCol w="1737360"/>
                <a:gridCol w="1737360"/>
              </a:tblGrid>
              <a:tr h="35951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Ibc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classification</a:t>
                      </a:r>
                      <a:endParaRPr lang="en-GB" dirty="0"/>
                    </a:p>
                  </a:txBody>
                  <a:tcPr/>
                </a:tc>
              </a:tr>
              <a:tr h="359510">
                <a:tc>
                  <a:txBody>
                    <a:bodyPr/>
                    <a:lstStyle/>
                    <a:p>
                      <a:r>
                        <a:rPr lang="en-US" dirty="0" smtClean="0"/>
                        <a:t>929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GB" dirty="0"/>
                    </a:p>
                  </a:txBody>
                  <a:tcPr/>
                </a:tc>
              </a:tr>
              <a:tr h="3595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40.0%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15.5%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42.9%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1.6%</a:t>
                      </a:r>
                    </a:p>
                  </a:txBody>
                  <a:tcPr/>
                </a:tc>
              </a:tr>
              <a:tr h="359510">
                <a:tc gridSpan="5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Optimal sample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</a:tr>
              <a:tr h="359510">
                <a:tc>
                  <a:txBody>
                    <a:bodyPr/>
                    <a:lstStyle/>
                    <a:p>
                      <a:r>
                        <a:rPr lang="en-US" dirty="0" smtClean="0"/>
                        <a:t>726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</a:p>
                  </a:txBody>
                  <a:tcPr/>
                </a:tc>
              </a:tr>
              <a:tr h="33604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37.7%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16.0%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44.6%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1.6%</a:t>
                      </a:r>
                    </a:p>
                  </a:txBody>
                  <a:tcPr/>
                </a:tc>
              </a:tr>
              <a:tr h="336048">
                <a:tc gridSpan="5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Volume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 limited sample (80Mpc – </a:t>
                      </a:r>
                      <a:r>
                        <a:rPr lang="en-US" b="1" baseline="0" dirty="0" err="1" smtClean="0">
                          <a:solidFill>
                            <a:schemeClr val="bg1"/>
                          </a:solidFill>
                        </a:rPr>
                        <a:t>Ia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; 60Mpc – </a:t>
                      </a:r>
                      <a:r>
                        <a:rPr lang="en-US" b="1" baseline="0" dirty="0" err="1" smtClean="0">
                          <a:solidFill>
                            <a:schemeClr val="bg1"/>
                          </a:solidFill>
                        </a:rPr>
                        <a:t>Ibc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 and II)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</a:tr>
              <a:tr h="336048">
                <a:tc>
                  <a:txBody>
                    <a:bodyPr/>
                    <a:lstStyle/>
                    <a:p>
                      <a:r>
                        <a:rPr lang="en-US" dirty="0" smtClean="0"/>
                        <a:t>180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34200" y="4191000"/>
            <a:ext cx="1964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Leaman</a:t>
            </a:r>
            <a:r>
              <a:rPr lang="en-US" dirty="0" smtClean="0"/>
              <a:t> et al. 2010</a:t>
            </a:r>
          </a:p>
          <a:p>
            <a:r>
              <a:rPr lang="en-US" dirty="0" smtClean="0"/>
              <a:t>Li et al. 2010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6560832" cy="517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219741"/>
            <a:ext cx="8939479" cy="256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850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Supernova Searches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>
                    <a:sym typeface="Wingdings"/>
                  </a:rPr>
                  <a:t>‘Indiscriminant’ searches</a:t>
                </a:r>
              </a:p>
              <a:p>
                <a:pPr lvl="1"/>
                <a:r>
                  <a:rPr lang="en-US" dirty="0">
                    <a:sym typeface="Wingdings"/>
                  </a:rPr>
                  <a:t>sky monitoring </a:t>
                </a:r>
              </a:p>
              <a:p>
                <a:pPr lvl="2"/>
                <a:r>
                  <a:rPr lang="en-US" dirty="0">
                    <a:sym typeface="Wingdings"/>
                  </a:rPr>
                  <a:t>as opposed to galaxy monitoring</a:t>
                </a:r>
              </a:p>
              <a:p>
                <a:pPr lvl="2">
                  <a:buFont typeface="ZapfDingbatsITC" charset="0"/>
                  <a:buChar char="➔"/>
                </a:pPr>
                <a:r>
                  <a:rPr lang="en-US" dirty="0">
                    <a:sym typeface="Wingdings"/>
                  </a:rPr>
                  <a:t> several new SN </a:t>
                </a:r>
                <a:r>
                  <a:rPr lang="en-US" dirty="0" smtClean="0">
                    <a:sym typeface="Wingdings"/>
                  </a:rPr>
                  <a:t>classes</a:t>
                </a:r>
              </a:p>
              <a:p>
                <a:pPr lvl="2">
                  <a:buFont typeface="Arial" charset="0"/>
                  <a:buChar char="•"/>
                </a:pPr>
                <a:r>
                  <a:rPr lang="en-US" dirty="0" smtClean="0">
                    <a:sym typeface="Wingdings"/>
                  </a:rPr>
                  <a:t>ROTSE-III, QUEST, Catalina Ridge, ASASSN, (</a:t>
                </a:r>
                <a:r>
                  <a:rPr lang="en-US" dirty="0" err="1" smtClean="0">
                    <a:sym typeface="Wingdings"/>
                  </a:rPr>
                  <a:t>i</a:t>
                </a:r>
                <a:r>
                  <a:rPr lang="en-US" dirty="0" smtClean="0">
                    <a:sym typeface="Wingdings"/>
                  </a:rPr>
                  <a:t>)PTF, PanSTARRS-1, ZTF, LSST</a:t>
                </a:r>
              </a:p>
              <a:p>
                <a:pPr lvl="1"/>
                <a:r>
                  <a:rPr lang="en-US" dirty="0" smtClean="0">
                    <a:sym typeface="Wingdings"/>
                  </a:rPr>
                  <a:t>special monitoring </a:t>
                </a:r>
                <a:endParaRPr lang="en-US" dirty="0">
                  <a:sym typeface="Wingdings"/>
                </a:endParaRPr>
              </a:p>
              <a:p>
                <a:pPr lvl="2">
                  <a:buFont typeface="Arial" charset="0"/>
                  <a:buChar char="•"/>
                </a:pPr>
                <a:r>
                  <a:rPr lang="en-US" dirty="0" smtClean="0">
                    <a:sym typeface="Wingdings"/>
                  </a:rPr>
                  <a:t>LMC/OGLE </a:t>
                </a:r>
              </a:p>
              <a:p>
                <a:pPr lvl="2">
                  <a:buFont typeface="Arial" charset="0"/>
                  <a:buChar char="•"/>
                </a:pPr>
                <a:r>
                  <a:rPr lang="en-US" dirty="0" smtClean="0">
                    <a:sym typeface="Wingdings"/>
                  </a:rPr>
                  <a:t>VVV, </a:t>
                </a:r>
                <a:r>
                  <a:rPr lang="en-US" dirty="0" err="1" smtClean="0">
                    <a:sym typeface="Wingdings"/>
                  </a:rPr>
                  <a:t>UltraVISTA</a:t>
                </a:r>
                <a:r>
                  <a:rPr lang="en-US" dirty="0" smtClean="0">
                    <a:sym typeface="Wingdings"/>
                  </a:rPr>
                  <a:t>, VIDEO, VEILS  no results so far</a:t>
                </a:r>
              </a:p>
              <a:p>
                <a:pPr lvl="2">
                  <a:buFont typeface="Arial" charset="0"/>
                  <a:buChar char="•"/>
                </a:pPr>
                <a:r>
                  <a:rPr lang="en-US" dirty="0" smtClean="0">
                    <a:sym typeface="Wingdings"/>
                  </a:rPr>
                  <a:t>planet transit projects, e.g. WASP, HAT, NGTS</a:t>
                </a:r>
              </a:p>
              <a:p>
                <a:pPr>
                  <a:buFont typeface="Arial" charset="0"/>
                  <a:buChar char="•"/>
                </a:pPr>
                <a:r>
                  <a:rPr lang="en-US" dirty="0" smtClean="0">
                    <a:sym typeface="Wingdings"/>
                  </a:rPr>
                  <a:t>Special projects</a:t>
                </a:r>
              </a:p>
              <a:p>
                <a:pPr lvl="1"/>
                <a:r>
                  <a:rPr lang="en-US" dirty="0" smtClean="0">
                    <a:sym typeface="Wingdings"/>
                  </a:rPr>
                  <a:t>search in special regions</a:t>
                </a:r>
              </a:p>
              <a:p>
                <a:pPr lvl="2"/>
                <a:r>
                  <a:rPr lang="en-US" dirty="0">
                    <a:sym typeface="Wingdings"/>
                  </a:rPr>
                  <a:t>IR search in star formation region  CC rates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sym typeface="Wingdings"/>
                      </a:rPr>
                      <m:t>𝜈</m:t>
                    </m:r>
                  </m:oMath>
                </a14:m>
                <a:r>
                  <a:rPr lang="en-US" dirty="0" smtClean="0">
                    <a:sym typeface="Wingdings"/>
                  </a:rPr>
                  <a:t> and gravitational wave searches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37" t="-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95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we find all nearby </a:t>
            </a:r>
            <a:r>
              <a:rPr lang="en-US" dirty="0" err="1" smtClean="0"/>
              <a:t>SNe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Searching the local volume</a:t>
            </a:r>
          </a:p>
          <a:p>
            <a:pPr lvl="1"/>
            <a:r>
              <a:rPr lang="en-US" dirty="0" smtClean="0"/>
              <a:t>requires all-sky searches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438400"/>
            <a:ext cx="7162800" cy="400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8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Nearby supernovae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Decline after 2010</a:t>
            </a:r>
            <a:endParaRPr lang="en-GB" dirty="0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00" y="2210400"/>
            <a:ext cx="6796800" cy="419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4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Nearby Supernovae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distances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189644"/>
            <a:ext cx="6858000" cy="436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5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we find all nearby </a:t>
            </a:r>
            <a:r>
              <a:rPr lang="en-US" dirty="0" err="1" smtClean="0"/>
              <a:t>SNe</a:t>
            </a:r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14400" y="1223730"/>
            <a:ext cx="7737011" cy="5558070"/>
            <a:chOff x="1092200" y="1288262"/>
            <a:chExt cx="7737011" cy="55580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2200" y="1288262"/>
              <a:ext cx="6375400" cy="518873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791200" y="6477000"/>
              <a:ext cx="3038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HelveticaNeueLT Com 55 Roman" pitchFamily="34" charset="0"/>
                </a:rPr>
                <a:t>Ben </a:t>
              </a:r>
              <a:r>
                <a:rPr lang="en-US" dirty="0" err="1" smtClean="0">
                  <a:latin typeface="HelveticaNeueLT Com 55 Roman" pitchFamily="34" charset="0"/>
                </a:rPr>
                <a:t>Shappee</a:t>
              </a:r>
              <a:r>
                <a:rPr lang="en-US" dirty="0" smtClean="0">
                  <a:latin typeface="HelveticaNeueLT Com 55 Roman" pitchFamily="34" charset="0"/>
                </a:rPr>
                <a:t>, Easter Island</a:t>
              </a:r>
              <a:endParaRPr lang="en-US" dirty="0" smtClean="0">
                <a:latin typeface="HelveticaNeueLT Com 55 Roman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152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HelveticaNeueLT Com 55 Roman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51639</TotalTime>
  <Words>1143</Words>
  <Application>Microsoft Macintosh PowerPoint</Application>
  <PresentationFormat>On-screen Show (4:3)</PresentationFormat>
  <Paragraphs>256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Calibri</vt:lpstr>
      <vt:lpstr>Cambria Math</vt:lpstr>
      <vt:lpstr>HelveticaNeueLT Com 55 Roman</vt:lpstr>
      <vt:lpstr>ＭＳ Ｐゴシック</vt:lpstr>
      <vt:lpstr>ＭＳ ゴシック</vt:lpstr>
      <vt:lpstr>Times New Roman</vt:lpstr>
      <vt:lpstr>Wingdings</vt:lpstr>
      <vt:lpstr>ZapfDingbatsITC</vt:lpstr>
      <vt:lpstr>Arial</vt:lpstr>
      <vt:lpstr>Office Theme</vt:lpstr>
      <vt:lpstr>Past Supernova Surveys What have we learned?</vt:lpstr>
      <vt:lpstr>Some past supernova surveys</vt:lpstr>
      <vt:lpstr>Supernova Searches</vt:lpstr>
      <vt:lpstr>Lick Observatory Supernova Search</vt:lpstr>
      <vt:lpstr>Supernova Searches</vt:lpstr>
      <vt:lpstr>Do we find all nearby SNe?</vt:lpstr>
      <vt:lpstr>Nearby supernovae</vt:lpstr>
      <vt:lpstr>Nearby Supernovae</vt:lpstr>
      <vt:lpstr>Do we find all nearby SNe?</vt:lpstr>
      <vt:lpstr>Synoptic Programs</vt:lpstr>
      <vt:lpstr>Supernova Progenitor surveY</vt:lpstr>
      <vt:lpstr>SPY</vt:lpstr>
      <vt:lpstr>Future surveys</vt:lpstr>
      <vt:lpstr>Cosmology - do we need more?</vt:lpstr>
      <vt:lpstr>More supernovae</vt:lpstr>
      <vt:lpstr>Supernovae at ESO</vt:lpstr>
      <vt:lpstr>Supernovae at ESO</vt:lpstr>
      <vt:lpstr>The promise of the (near-)infrared</vt:lpstr>
      <vt:lpstr>Others find this too</vt:lpstr>
      <vt:lpstr>At least around maximum</vt:lpstr>
      <vt:lpstr>NOT after maximum</vt:lpstr>
      <vt:lpstr>Other light curve parameters</vt:lpstr>
      <vt:lpstr>Correlations</vt:lpstr>
      <vt:lpstr>Correlations</vt:lpstr>
      <vt:lpstr>Consistent picture emerging</vt:lpstr>
      <vt:lpstr>Luminosity function of SNe Ia</vt:lpstr>
      <vt:lpstr>Luminosity function of SNe Ia </vt:lpstr>
      <vt:lpstr>Fast-declining SNe Ia</vt:lpstr>
      <vt:lpstr>SNe and EUCLID</vt:lpstr>
      <vt:lpstr>SNe and EUCLID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 Cosmology - Heidelberg 2011</dc:title>
  <dc:subject>Supernova cosmology: legacy and future</dc:subject>
  <dc:creator>Bruno Leibundgut</dc:creator>
  <cp:keywords>supernovae, cosmology</cp:keywords>
  <cp:lastModifiedBy>Bruno Leibundgut</cp:lastModifiedBy>
  <cp:revision>245</cp:revision>
  <cp:lastPrinted>2014-06-17T10:20:28Z</cp:lastPrinted>
  <dcterms:created xsi:type="dcterms:W3CDTF">2006-08-16T00:00:00Z</dcterms:created>
  <dcterms:modified xsi:type="dcterms:W3CDTF">2016-09-05T11:21:24Z</dcterms:modified>
  <cp:category>leibundgut SN cosmology talks</cp:category>
</cp:coreProperties>
</file>