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45" r:id="rId2"/>
    <p:sldId id="472" r:id="rId3"/>
    <p:sldId id="449" r:id="rId4"/>
    <p:sldId id="505" r:id="rId5"/>
    <p:sldId id="504" r:id="rId6"/>
    <p:sldId id="450" r:id="rId7"/>
    <p:sldId id="478" r:id="rId8"/>
    <p:sldId id="451" r:id="rId9"/>
    <p:sldId id="506" r:id="rId10"/>
    <p:sldId id="495" r:id="rId11"/>
    <p:sldId id="492" r:id="rId12"/>
    <p:sldId id="453" r:id="rId13"/>
    <p:sldId id="499" r:id="rId14"/>
    <p:sldId id="494" r:id="rId15"/>
    <p:sldId id="497" r:id="rId16"/>
    <p:sldId id="498" r:id="rId17"/>
    <p:sldId id="480" r:id="rId18"/>
    <p:sldId id="261" r:id="rId19"/>
    <p:sldId id="262" r:id="rId20"/>
    <p:sldId id="263" r:id="rId21"/>
    <p:sldId id="509" r:id="rId22"/>
    <p:sldId id="455" r:id="rId23"/>
    <p:sldId id="507" r:id="rId24"/>
    <p:sldId id="508" r:id="rId25"/>
    <p:sldId id="454" r:id="rId26"/>
    <p:sldId id="366" r:id="rId27"/>
    <p:sldId id="292" r:id="rId28"/>
    <p:sldId id="390" r:id="rId29"/>
    <p:sldId id="399" r:id="rId30"/>
    <p:sldId id="469" r:id="rId31"/>
    <p:sldId id="397" r:id="rId32"/>
    <p:sldId id="277" r:id="rId33"/>
    <p:sldId id="442" r:id="rId34"/>
    <p:sldId id="443" r:id="rId35"/>
    <p:sldId id="398" r:id="rId36"/>
    <p:sldId id="462" r:id="rId37"/>
    <p:sldId id="471" r:id="rId38"/>
    <p:sldId id="283" r:id="rId39"/>
    <p:sldId id="408" r:id="rId40"/>
    <p:sldId id="387" r:id="rId41"/>
    <p:sldId id="391" r:id="rId42"/>
    <p:sldId id="388" r:id="rId43"/>
    <p:sldId id="328" r:id="rId44"/>
    <p:sldId id="365" r:id="rId45"/>
    <p:sldId id="411" r:id="rId46"/>
    <p:sldId id="491" r:id="rId47"/>
    <p:sldId id="510" r:id="rId48"/>
    <p:sldId id="479" r:id="rId49"/>
    <p:sldId id="481" r:id="rId50"/>
    <p:sldId id="501" r:id="rId51"/>
    <p:sldId id="484" r:id="rId52"/>
    <p:sldId id="279" r:id="rId53"/>
    <p:sldId id="432" r:id="rId54"/>
    <p:sldId id="466" r:id="rId55"/>
    <p:sldId id="467" r:id="rId56"/>
    <p:sldId id="468" r:id="rId57"/>
    <p:sldId id="444" r:id="rId58"/>
    <p:sldId id="293" r:id="rId59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8F8F8"/>
    <a:srgbClr val="292929"/>
    <a:srgbClr val="1C1C1C"/>
    <a:srgbClr val="111111"/>
    <a:srgbClr val="FF00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27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2E55A-ABAB-478F-B1AB-9A8A42D55E7B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EAD78-701C-4494-8C63-367BCBE7CC73}" type="slidenum">
              <a:rPr lang="en-GB"/>
              <a:pPr/>
              <a:t>32</a:t>
            </a:fld>
            <a:endParaRPr lang="en-GB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98533-E6E6-47F5-B0B4-225FA5D9677D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EBEFA-5969-4780-84A8-42A56516323C}" type="slidenum">
              <a:rPr lang="en-GB"/>
              <a:pPr/>
              <a:t>36</a:t>
            </a:fld>
            <a:endParaRPr lang="en-GB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182B3-6C2F-4149-9EB1-E94970544188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6AA83-C794-49A7-8B8E-BC1D17BA559E}" type="slidenum">
              <a:rPr lang="en-GB"/>
              <a:pPr/>
              <a:t>38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1742-2656-480A-B0E0-B89D7DB24DDA}" type="slidenum">
              <a:rPr lang="en-GB"/>
              <a:pPr/>
              <a:t>43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581DD-A2D6-40D7-AA7B-24D89EC4E6D7}" type="slidenum">
              <a:rPr lang="en-GB"/>
              <a:pPr/>
              <a:t>44</a:t>
            </a:fld>
            <a:endParaRPr lang="en-GB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 lIns="96662" tIns="48330" rIns="96662" bIns="48330"/>
          <a:lstStyle/>
          <a:p>
            <a:r>
              <a:rPr lang="en-US"/>
              <a:t>The data have a nice gaussian error distribution of 0.16 mag (8%)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DA18C-DE66-423A-B1DC-C58F5BC6CE34}" type="slidenum">
              <a:rPr lang="en-GB"/>
              <a:pPr/>
              <a:t>45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4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46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48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52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55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57A85-EAB1-4F02-A93A-41D6F42531F2}" type="slidenum">
              <a:rPr lang="en-GB"/>
              <a:pPr/>
              <a:t>58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18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D47E-3B04-426A-96DB-64D9AFED9EE7}" type="slidenum">
              <a:rPr lang="en-GB"/>
              <a:pPr/>
              <a:t>19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0BCCF-51D4-45EB-A997-74E12929AA85}" type="slidenum">
              <a:rPr lang="en-GB"/>
              <a:pPr/>
              <a:t>20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26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Galactic_Centre_BH.m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SN_to_Crab.mpe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runo\Talks\popular\sn98bu_movie.mpeg" TargetMode="Externa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Hillebrandt\Tycho_SN_Mov2_NASA.m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lightbulb.mpg" TargetMode="Externa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popular\Mainz09\Earth_departure_Mercury_Messenger.m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Die beschleunigte Expansion des Universums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de-DE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Beobachtungen</a:t>
            </a:r>
            <a:r>
              <a:rPr lang="en-US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des </a:t>
            </a:r>
            <a:r>
              <a:rPr lang="en-US" sz="40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Unsichtbaren</a:t>
            </a:r>
            <a:endParaRPr lang="en-GB" sz="4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Galactic_Centre_BH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 r="1408"/>
          <a:stretch>
            <a:fillRect/>
          </a:stretch>
        </p:blipFill>
        <p:spPr>
          <a:xfrm>
            <a:off x="2285984" y="1571612"/>
            <a:ext cx="5000660" cy="3804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8992" y="5500702"/>
            <a:ext cx="503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Reise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Zentrum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Milchstrasse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Unser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Platz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in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der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Milchstrasse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86116" y="4143380"/>
            <a:ext cx="3367056" cy="1500198"/>
            <a:chOff x="4991158" y="4144174"/>
            <a:chExt cx="3367056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Hallo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1158" y="4500570"/>
              <a:ext cx="1866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27000 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Lichtjahre</a:t>
              </a:r>
              <a:endParaRPr lang="en-GB" sz="18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3" y="1071546"/>
          <a:ext cx="838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215"/>
                <a:gridCol w="860226"/>
                <a:gridCol w="644057"/>
                <a:gridCol w="632931"/>
                <a:gridCol w="534383"/>
                <a:gridCol w="562994"/>
                <a:gridCol w="513720"/>
                <a:gridCol w="771215"/>
                <a:gridCol w="1141564"/>
                <a:gridCol w="869763"/>
                <a:gridCol w="108593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Januar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Februar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März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April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Mai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Juni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Juli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August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September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Oktober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November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85720" y="142852"/>
            <a:ext cx="8643998" cy="645654"/>
            <a:chOff x="285720" y="1071546"/>
            <a:chExt cx="8643998" cy="645654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5720" y="1071546"/>
              <a:ext cx="1285884" cy="642942"/>
            </a:xfrm>
            <a:prstGeom prst="wedgeRoundRectCallout">
              <a:avLst>
                <a:gd name="adj1" fmla="val -43943"/>
                <a:gd name="adj2" fmla="val 9166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1800" dirty="0" smtClean="0"/>
                <a:t>1. </a:t>
              </a:r>
              <a:r>
                <a:rPr lang="en-US" sz="1800" dirty="0" err="1" smtClean="0"/>
                <a:t>Januar</a:t>
              </a:r>
              <a:r>
                <a:rPr lang="en-US" sz="1800" dirty="0" smtClean="0"/>
                <a:t>:</a:t>
              </a:r>
            </a:p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Urknall</a:t>
              </a:r>
              <a:endPara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1643042" y="1072800"/>
              <a:ext cx="1928826" cy="644400"/>
            </a:xfrm>
            <a:prstGeom prst="wedgeRoundRectCallout">
              <a:avLst>
                <a:gd name="adj1" fmla="val -18748"/>
                <a:gd name="adj2" fmla="val 9152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Die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Milchstrasse</a:t>
              </a:r>
              <a:r>
                <a:rPr kumimoji="0" lang="en-US" sz="18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entsteht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3643306" y="1072800"/>
              <a:ext cx="2071702" cy="644400"/>
            </a:xfrm>
            <a:prstGeom prst="wedgeRoundRectCallout">
              <a:avLst>
                <a:gd name="adj1" fmla="val 22691"/>
                <a:gd name="adj2" fmla="val 9093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Sonne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und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Planeten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entstehen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5786446" y="1072800"/>
              <a:ext cx="1143008" cy="644400"/>
            </a:xfrm>
            <a:prstGeom prst="wedgeRoundRectCallout">
              <a:avLst>
                <a:gd name="adj1" fmla="val -6514"/>
                <a:gd name="adj2" fmla="val 8914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Erste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Einzeller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7000892" y="1072800"/>
              <a:ext cx="1928826" cy="644400"/>
            </a:xfrm>
            <a:prstGeom prst="wedgeRoundRectCallout">
              <a:avLst>
                <a:gd name="adj1" fmla="val 13117"/>
                <a:gd name="adj2" fmla="val 905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Erste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lang="en-US" sz="1800" dirty="0" err="1" smtClean="0"/>
                <a:t>m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ehrzellige</a:t>
              </a:r>
              <a:r>
                <a:rPr kumimoji="0" lang="en-US" sz="18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Lebewesen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7160" y="1428736"/>
          <a:ext cx="8388001" cy="528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60"/>
                <a:gridCol w="788616"/>
                <a:gridCol w="1290462"/>
                <a:gridCol w="1218770"/>
                <a:gridCol w="788616"/>
                <a:gridCol w="1648923"/>
                <a:gridCol w="1362154"/>
              </a:tblGrid>
              <a:tr h="285752">
                <a:tc gridSpan="7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December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4862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005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6017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Kambrische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Explosion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72000" marR="72000"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Wirbel-tiere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Land-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pflanzen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vierfüssige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Tiere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Insekten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entwickeln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sich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24</a:t>
                      </a:r>
                      <a:endParaRPr lang="en-GB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Dinosaurier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erscheinen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</a:p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Die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Vorgänger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der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Säugetiere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bekannte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Vögel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28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Dinosaurier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sterben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aus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31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23:54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Moderne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Menschen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(homo sapiens)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erscheinen</a:t>
                      </a:r>
                      <a:endParaRPr lang="en-US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23:59:45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Erfindung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Schrift</a:t>
                      </a:r>
                      <a:endParaRPr lang="en-US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23:59:50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Pyramiden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Ägypten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werden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gebaut</a:t>
                      </a:r>
                      <a:endParaRPr lang="en-US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23:59:59 Galileo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beobachtet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den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Himmel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mit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einem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Fernrohr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57313"/>
          </a:xfrm>
        </p:spPr>
        <p:txBody>
          <a:bodyPr/>
          <a:lstStyle/>
          <a:p>
            <a:r>
              <a:rPr lang="de-DE" smtClean="0">
                <a:solidFill>
                  <a:schemeClr val="folHlink"/>
                </a:solidFill>
              </a:rPr>
              <a:t>Die Erdatmosphäre</a:t>
            </a:r>
            <a:br>
              <a:rPr lang="de-DE" smtClean="0">
                <a:solidFill>
                  <a:schemeClr val="folHlink"/>
                </a:solidFill>
              </a:rPr>
            </a:br>
            <a:r>
              <a:rPr lang="de-DE" sz="3600" smtClean="0">
                <a:solidFill>
                  <a:schemeClr val="folHlink"/>
                </a:solidFill>
              </a:rPr>
              <a:t>Schutzschild und Fenster zum All</a:t>
            </a:r>
            <a:endParaRPr lang="de-DE" smtClean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optisch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181600" y="2514600"/>
            <a:ext cx="2936875" cy="914400"/>
            <a:chOff x="3264" y="1584"/>
            <a:chExt cx="1850" cy="576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264" y="1584"/>
              <a:ext cx="8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Röntgen</a:t>
              </a:r>
              <a:r>
                <a:rPr lang="en-GB" sz="1800">
                  <a:solidFill>
                    <a:schemeClr val="accent2"/>
                  </a:solidFill>
                </a:rPr>
                <a:t>–</a:t>
              </a: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3978" y="1872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>
                  <a:solidFill>
                    <a:schemeClr val="accent2"/>
                  </a:solidFill>
                </a:rPr>
                <a:t>–</a:t>
              </a:r>
              <a:endParaRPr lang="en-GB" sz="1800">
                <a:solidFill>
                  <a:schemeClr val="accent2"/>
                </a:solidFill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176" y="1728"/>
              <a:ext cx="9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Strahlung</a:t>
              </a:r>
              <a:endParaRPr lang="en-GB" sz="180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37" name="Picture 33" descr="boompadereb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15573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38" name="Picture 34" descr="epn_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310063"/>
            <a:ext cx="28956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 r="2820" b="4904"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5654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Gedanken zur Zukunft</a:t>
            </a:r>
            <a:endParaRPr lang="en-GB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Die Zukunft basiert auf den Erfahrungen der Vergangenheit</a:t>
            </a:r>
          </a:p>
          <a:p>
            <a:pPr lvl="1"/>
            <a:r>
              <a:rPr lang="en-GB" smtClean="0"/>
              <a:t>Physikalische Vorhersagen basieren immer auf Extrapolationen von vergangenen Prozessen und Zust</a:t>
            </a:r>
            <a:r>
              <a:rPr lang="en-US" smtClean="0"/>
              <a:t>änden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 descr="Sagan Cosmic Calenda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20144" y="214290"/>
            <a:ext cx="1552384" cy="1548864"/>
          </a:xfrm>
        </p:spPr>
      </p:pic>
      <p:sp>
        <p:nvSpPr>
          <p:cNvPr id="21" name="Rectangle 20"/>
          <p:cNvSpPr/>
          <p:nvPr/>
        </p:nvSpPr>
        <p:spPr bwMode="auto">
          <a:xfrm>
            <a:off x="7358082" y="446400"/>
            <a:ext cx="126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3794" name="Picture 9" descr="all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113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2"/>
          <p:cNvGrpSpPr/>
          <p:nvPr/>
        </p:nvGrpSpPr>
        <p:grpSpPr>
          <a:xfrm>
            <a:off x="0" y="216000"/>
            <a:ext cx="9144000" cy="6578623"/>
            <a:chOff x="0" y="214290"/>
            <a:chExt cx="9144000" cy="6578623"/>
          </a:xfrm>
        </p:grpSpPr>
        <p:pic>
          <p:nvPicPr>
            <p:cNvPr id="22" name="Content Placeholder 19" descr="Sagan Cosmic Calenda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020000" y="216000"/>
              <a:ext cx="1552384" cy="154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5"/>
            <p:cNvGrpSpPr/>
            <p:nvPr/>
          </p:nvGrpSpPr>
          <p:grpSpPr>
            <a:xfrm>
              <a:off x="0" y="214290"/>
              <a:ext cx="9144000" cy="6578623"/>
              <a:chOff x="0" y="214290"/>
              <a:chExt cx="9144000" cy="6578623"/>
            </a:xfrm>
          </p:grpSpPr>
          <p:pic>
            <p:nvPicPr>
              <p:cNvPr id="87050" name="Picture 10" descr="CMB_isotropy_transparen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656" t="16344" r="1656" b="6523"/>
              <a:stretch>
                <a:fillRect/>
              </a:stretch>
            </p:blipFill>
            <p:spPr bwMode="auto">
              <a:xfrm>
                <a:off x="0" y="1916113"/>
                <a:ext cx="9144000" cy="487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6"/>
              <p:cNvGrpSpPr>
                <a:grpSpLocks/>
              </p:cNvGrpSpPr>
              <p:nvPr/>
            </p:nvGrpSpPr>
            <p:grpSpPr bwMode="auto">
              <a:xfrm>
                <a:off x="357158" y="214290"/>
                <a:ext cx="2014537" cy="1093788"/>
                <a:chOff x="249" y="3430"/>
                <a:chExt cx="1269" cy="689"/>
              </a:xfrm>
            </p:grpSpPr>
            <p:pic>
              <p:nvPicPr>
                <p:cNvPr id="10" name="Picture 4" descr="skytran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9" y="3430"/>
                  <a:ext cx="1269" cy="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Rectangle 5"/>
                <p:cNvSpPr>
                  <a:spLocks noChangeArrowheads="1"/>
                </p:cNvSpPr>
                <p:nvPr/>
              </p:nvSpPr>
              <p:spPr bwMode="auto">
                <a:xfrm>
                  <a:off x="612" y="3497"/>
                  <a:ext cx="91" cy="5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179388" y="4029075"/>
            <a:ext cx="8778875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/>
              <a:t>Der Mikrowellenhintergrund ist auf ein Tausendstel Grad </a:t>
            </a:r>
            <a:r>
              <a:rPr lang="de-DE" sz="2200" dirty="0" err="1"/>
              <a:t>gleichf</a:t>
            </a:r>
            <a:r>
              <a:rPr lang="en-US" sz="2200" dirty="0" err="1">
                <a:cs typeface="Times New Roman" pitchFamily="18" charset="0"/>
              </a:rPr>
              <a:t>örmig</a:t>
            </a:r>
            <a:r>
              <a:rPr lang="de-DE" sz="2200" dirty="0"/>
              <a:t> </a:t>
            </a:r>
          </a:p>
        </p:txBody>
      </p:sp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„Unsichtbar“</a:t>
            </a:r>
          </a:p>
        </p:txBody>
      </p:sp>
      <p:pic>
        <p:nvPicPr>
          <p:cNvPr id="87054" name="Picture 14" descr="Fingerprint630_300"/>
          <p:cNvPicPr>
            <a:picLocks noChangeAspect="1" noChangeArrowheads="1"/>
          </p:cNvPicPr>
          <p:nvPr/>
        </p:nvPicPr>
        <p:blipFill>
          <a:blip r:embed="rId7" cstate="print"/>
          <a:srcRect l="9050" t="4639" r="9973" b="41167"/>
          <a:stretch>
            <a:fillRect/>
          </a:stretch>
        </p:blipFill>
        <p:spPr bwMode="auto">
          <a:xfrm>
            <a:off x="0" y="1990800"/>
            <a:ext cx="9144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 bwMode="auto">
          <a:xfrm>
            <a:off x="7020000" y="432000"/>
            <a:ext cx="144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784" y="332656"/>
            <a:ext cx="8062664" cy="1143000"/>
          </a:xfrm>
        </p:spPr>
        <p:txBody>
          <a:bodyPr/>
          <a:lstStyle/>
          <a:p>
            <a:r>
              <a:rPr lang="de-DE" dirty="0" smtClean="0"/>
              <a:t>Das „unsichtbare” Universum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894" y="1285860"/>
            <a:ext cx="8249570" cy="5143536"/>
          </a:xfrm>
        </p:spPr>
        <p:txBody>
          <a:bodyPr/>
          <a:lstStyle/>
          <a:p>
            <a:r>
              <a:rPr lang="de-DE" dirty="0" smtClean="0"/>
              <a:t>Große Teile des Universums sind dunkel</a:t>
            </a:r>
          </a:p>
          <a:p>
            <a:r>
              <a:rPr lang="de-DE" dirty="0" smtClean="0"/>
              <a:t>„Dunkle“ (nicht leuchtende Materie) ist überall</a:t>
            </a:r>
          </a:p>
          <a:p>
            <a:pPr lvl="1"/>
            <a:r>
              <a:rPr lang="de-DE" dirty="0" smtClean="0"/>
              <a:t>e.g. Planeten, Moleküle, Staub, kühles Gas</a:t>
            </a:r>
          </a:p>
          <a:p>
            <a:r>
              <a:rPr lang="de-DE" dirty="0" smtClean="0"/>
              <a:t>Messungen durch indirekte Phänomene</a:t>
            </a:r>
          </a:p>
          <a:p>
            <a:pPr lvl="1">
              <a:buBlip>
                <a:blip r:embed="rId2"/>
              </a:buBlip>
            </a:pPr>
            <a:r>
              <a:rPr lang="de-DE" dirty="0" smtClean="0"/>
              <a:t>Gravitation!</a:t>
            </a:r>
          </a:p>
          <a:p>
            <a:pPr lvl="1">
              <a:buBlip>
                <a:blip r:embed="rId2"/>
              </a:buBlip>
            </a:pPr>
            <a:r>
              <a:rPr lang="de-DE" dirty="0" smtClean="0"/>
              <a:t>Model für die Entwicklung des Universums</a:t>
            </a:r>
          </a:p>
          <a:p>
            <a:pPr lvl="2">
              <a:buBlip>
                <a:blip r:embed="rId2"/>
              </a:buBlip>
            </a:pPr>
            <a:r>
              <a:rPr lang="de-DE" dirty="0" err="1" smtClean="0"/>
              <a:t>Einstein‘s</a:t>
            </a:r>
            <a:r>
              <a:rPr lang="de-DE" dirty="0" smtClean="0"/>
              <a:t> Relativitätstheorie</a:t>
            </a:r>
          </a:p>
          <a:p>
            <a:r>
              <a:rPr lang="de-DE" dirty="0" smtClean="0"/>
              <a:t>Messungen von entfernten Objekten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Beobachtende Kosmologie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Entfernungsmessung</a:t>
            </a:r>
          </a:p>
          <a:p>
            <a:r>
              <a:rPr lang="de-DE" dirty="0" smtClean="0"/>
              <a:t>Rotverschiebung</a:t>
            </a:r>
          </a:p>
          <a:p>
            <a:r>
              <a:rPr lang="de-DE" dirty="0" smtClean="0"/>
              <a:t>Veränderung/Entwicklung</a:t>
            </a:r>
          </a:p>
          <a:p>
            <a:pPr lvl="1"/>
            <a:r>
              <a:rPr lang="de-DE" dirty="0" smtClean="0"/>
              <a:t>Galaxien</a:t>
            </a:r>
          </a:p>
          <a:p>
            <a:pPr lvl="1"/>
            <a:r>
              <a:rPr lang="de-DE" dirty="0" smtClean="0"/>
              <a:t>Aufbau der chemischen Elemente</a:t>
            </a:r>
          </a:p>
          <a:p>
            <a:pPr lvl="1"/>
            <a:r>
              <a:rPr lang="de-DE" dirty="0" smtClean="0"/>
              <a:t>Abkühlung der kosmischen </a:t>
            </a:r>
            <a:r>
              <a:rPr lang="de-DE" dirty="0" err="1" smtClean="0"/>
              <a:t>Hintergrundsstrahlung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704975"/>
            <a:ext cx="4098925" cy="5153025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Expansion des Universums</a:t>
            </a:r>
            <a:endParaRPr lang="en-GB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0" y="0"/>
            <a:ext cx="7589838" cy="6858000"/>
            <a:chOff x="0" y="0"/>
            <a:chExt cx="4781" cy="4320"/>
          </a:xfrm>
        </p:grpSpPr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print"/>
            <a:srcRect b="17363"/>
            <a:stretch>
              <a:fillRect/>
            </a:stretch>
          </p:blipFill>
          <p:spPr bwMode="auto">
            <a:xfrm>
              <a:off x="96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0" y="3408"/>
              <a:ext cx="11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/>
                <a:t>Hubble 1936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de-DE"/>
              <a:t>Das original Hubble Diagram</a:t>
            </a:r>
            <a:endParaRPr lang="en-GB"/>
          </a:p>
        </p:txBody>
      </p:sp>
      <p:pic>
        <p:nvPicPr>
          <p:cNvPr id="15363" name="Picture 3" descr="hubble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0"/>
            <a:ext cx="1692275" cy="914400"/>
            <a:chOff x="4512" y="3504"/>
            <a:chExt cx="1066" cy="576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10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Entfernung</a:t>
              </a:r>
              <a:endParaRPr lang="en-GB" b="0">
                <a:solidFill>
                  <a:srgbClr val="FF0000"/>
                </a:solidFill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835025"/>
            <a:ext cx="1019175" cy="2335213"/>
            <a:chOff x="0" y="526"/>
            <a:chExt cx="642" cy="1471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-5385612">
              <a:off x="-592" y="1118"/>
              <a:ext cx="14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>
                  <a:solidFill>
                    <a:srgbClr val="FF0000"/>
                  </a:solidFill>
                </a:rPr>
                <a:t>G</a:t>
              </a:r>
              <a:r>
                <a:rPr lang="de-DE">
                  <a:solidFill>
                    <a:srgbClr val="FF0000"/>
                  </a:solidFill>
                </a:rPr>
                <a:t>eschwindigkeit</a:t>
              </a:r>
              <a:endParaRPr lang="en-GB" b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6792"/>
            <a:ext cx="8353425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4400" dirty="0" err="1" smtClean="0">
                <a:solidFill>
                  <a:srgbClr val="FFFFFF"/>
                </a:solidFill>
              </a:rPr>
              <a:t>Weshalb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ist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es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nachts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dunkel</a:t>
            </a:r>
            <a:r>
              <a:rPr lang="en-GB" sz="4400" dirty="0" smtClean="0">
                <a:solidFill>
                  <a:srgbClr val="FFFFFF"/>
                </a:solidFill>
              </a:rPr>
              <a:t>?</a:t>
            </a:r>
          </a:p>
          <a:p>
            <a:pPr algn="ctr">
              <a:buFontTx/>
              <a:buNone/>
            </a:pPr>
            <a:endParaRPr lang="en-GB" sz="4400" dirty="0" smtClean="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r>
              <a:rPr lang="en-GB" sz="4400" dirty="0" smtClean="0">
                <a:solidFill>
                  <a:srgbClr val="FFFFFF"/>
                </a:solidFill>
              </a:rPr>
              <a:t>Die </a:t>
            </a:r>
            <a:r>
              <a:rPr lang="en-GB" sz="4400" dirty="0" err="1" smtClean="0">
                <a:solidFill>
                  <a:srgbClr val="FFFFFF"/>
                </a:solidFill>
              </a:rPr>
              <a:t>dunkle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Nacht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ist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Kosmologie</a:t>
            </a:r>
            <a:r>
              <a:rPr lang="en-GB" sz="4000" dirty="0" smtClean="0">
                <a:solidFill>
                  <a:srgbClr val="FFFFFF"/>
                </a:solidFill>
              </a:rPr>
              <a:t>!</a:t>
            </a:r>
          </a:p>
          <a:p>
            <a:pPr algn="ctr">
              <a:buFontTx/>
              <a:buNone/>
            </a:pPr>
            <a:endParaRPr lang="en-GB" sz="4000" dirty="0" smtClean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Das dunkle Universum</a:t>
            </a:r>
            <a:endParaRPr lang="en-GB" smtClean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2420888"/>
            <a:ext cx="6336704" cy="3905250"/>
            <a:chOff x="1403648" y="2780928"/>
            <a:chExt cx="6336704" cy="3905250"/>
          </a:xfrm>
        </p:grpSpPr>
        <p:sp>
          <p:nvSpPr>
            <p:cNvPr id="7" name="Rectangle 6"/>
            <p:cNvSpPr/>
            <p:nvPr/>
          </p:nvSpPr>
          <p:spPr bwMode="auto">
            <a:xfrm>
              <a:off x="1907704" y="3501008"/>
              <a:ext cx="5832648" cy="158417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6" name="Picture 5" descr="P10302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2780928"/>
              <a:ext cx="2930525" cy="390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6" descr="P103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292417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5760"/>
            <a:ext cx="8604448" cy="1143000"/>
          </a:xfrm>
        </p:spPr>
        <p:txBody>
          <a:bodyPr/>
          <a:lstStyle/>
          <a:p>
            <a:r>
              <a:rPr lang="de-DE" dirty="0"/>
              <a:t>Ein modernes Hubble </a:t>
            </a:r>
            <a:r>
              <a:rPr lang="de-DE" dirty="0" err="1"/>
              <a:t>Diagram</a:t>
            </a:r>
            <a:endParaRPr lang="en-GB" dirty="0"/>
          </a:p>
        </p:txBody>
      </p:sp>
      <p:pic>
        <p:nvPicPr>
          <p:cNvPr id="16387" name="Picture 3" descr="H0_HST_key_res"/>
          <p:cNvPicPr>
            <a:picLocks noChangeAspect="1" noChangeArrowheads="1"/>
          </p:cNvPicPr>
          <p:nvPr/>
        </p:nvPicPr>
        <p:blipFill>
          <a:blip r:embed="rId3" cstate="print"/>
          <a:srcRect t="7158" b="16702"/>
          <a:stretch>
            <a:fillRect/>
          </a:stretch>
        </p:blipFill>
        <p:spPr bwMode="auto">
          <a:xfrm>
            <a:off x="1691680" y="1116012"/>
            <a:ext cx="5829300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80000" y="4518000"/>
            <a:ext cx="762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Das Alter des </a:t>
            </a:r>
            <a:r>
              <a:rPr lang="en-GB" b="1" dirty="0" err="1" smtClean="0"/>
              <a:t>Universums</a:t>
            </a:r>
            <a:endParaRPr lang="en-GB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064" y="1700808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dirty="0" err="1" smtClean="0"/>
              <a:t>Wenn</a:t>
            </a:r>
            <a:r>
              <a:rPr lang="en-GB" b="1" dirty="0" smtClean="0"/>
              <a:t> </a:t>
            </a:r>
            <a:r>
              <a:rPr lang="en-GB" b="1" dirty="0" err="1" smtClean="0"/>
              <a:t>alle</a:t>
            </a:r>
            <a:r>
              <a:rPr lang="en-GB" b="1" dirty="0" smtClean="0"/>
              <a:t> </a:t>
            </a:r>
            <a:r>
              <a:rPr lang="en-GB" b="1" dirty="0" err="1" smtClean="0"/>
              <a:t>Galaxien</a:t>
            </a:r>
            <a:r>
              <a:rPr lang="en-GB" b="1" dirty="0" smtClean="0"/>
              <a:t> am </a:t>
            </a:r>
            <a:r>
              <a:rPr lang="en-GB" b="1" dirty="0" err="1" smtClean="0"/>
              <a:t>selben</a:t>
            </a:r>
            <a:r>
              <a:rPr lang="en-GB" b="1" dirty="0" smtClean="0"/>
              <a:t> Ort </a:t>
            </a:r>
            <a:r>
              <a:rPr lang="en-GB" b="1" dirty="0" err="1" smtClean="0"/>
              <a:t>angefangen</a:t>
            </a:r>
            <a:r>
              <a:rPr lang="en-GB" b="1" dirty="0" smtClean="0"/>
              <a:t> </a:t>
            </a:r>
            <a:r>
              <a:rPr lang="en-GB" b="1" dirty="0" err="1" smtClean="0"/>
              <a:t>haben</a:t>
            </a:r>
            <a:r>
              <a:rPr lang="en-GB" b="1" dirty="0" smtClean="0"/>
              <a:t>, </a:t>
            </a:r>
            <a:r>
              <a:rPr lang="en-GB" b="1" dirty="0" err="1" smtClean="0"/>
              <a:t>ergibt</a:t>
            </a:r>
            <a:r>
              <a:rPr lang="en-GB" b="1" dirty="0" smtClean="0"/>
              <a:t> </a:t>
            </a:r>
            <a:r>
              <a:rPr lang="en-GB" b="1" dirty="0" err="1" smtClean="0"/>
              <a:t>sich</a:t>
            </a:r>
            <a:r>
              <a:rPr lang="en-GB" b="1" dirty="0" smtClean="0"/>
              <a:t> </a:t>
            </a:r>
            <a:r>
              <a:rPr lang="en-GB" b="1" dirty="0" err="1" smtClean="0"/>
              <a:t>folgendes</a:t>
            </a:r>
            <a:r>
              <a:rPr lang="en-GB" b="1" dirty="0" smtClean="0"/>
              <a:t> </a:t>
            </a:r>
            <a:r>
              <a:rPr lang="en-GB" b="1" dirty="0" err="1" smtClean="0"/>
              <a:t>Bild</a:t>
            </a:r>
            <a:r>
              <a:rPr lang="en-GB" b="1" dirty="0" smtClean="0"/>
              <a:t>:</a:t>
            </a:r>
            <a:endParaRPr lang="en-GB" b="1" dirty="0"/>
          </a:p>
        </p:txBody>
      </p:sp>
      <p:pic>
        <p:nvPicPr>
          <p:cNvPr id="20484" name="Picture 4" descr="expansi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338"/>
            <a:ext cx="7067550" cy="6777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de-DE" smtClean="0"/>
              <a:t>Fundamente der Kosmologie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pPr>
              <a:buFontTx/>
              <a:buNone/>
            </a:pPr>
            <a:r>
              <a:rPr lang="de-DE" b="1" dirty="0" smtClean="0"/>
              <a:t>Gravitationstheorie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Einstein’sche Relativitätstheorie</a:t>
            </a:r>
            <a:endParaRPr lang="de-DE" b="1" dirty="0" smtClean="0"/>
          </a:p>
          <a:p>
            <a:pPr>
              <a:buFontTx/>
              <a:buNone/>
            </a:pPr>
            <a:r>
              <a:rPr lang="de-DE" b="1" dirty="0" smtClean="0"/>
              <a:t>Isotropie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Richtung im Universum</a:t>
            </a:r>
          </a:p>
          <a:p>
            <a:pPr>
              <a:buFontTx/>
              <a:buNone/>
            </a:pPr>
            <a:r>
              <a:rPr lang="de-DE" b="1" dirty="0" smtClean="0"/>
              <a:t>Homogeneität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Region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(e.g. es gibt kein Zentrum des Universums)</a:t>
            </a:r>
          </a:p>
          <a:p>
            <a:pPr>
              <a:buFontTx/>
              <a:buNone/>
            </a:pPr>
            <a:r>
              <a:rPr lang="de-DE" b="1" dirty="0" err="1" smtClean="0"/>
              <a:t>Anthropisches</a:t>
            </a:r>
            <a:r>
              <a:rPr lang="de-DE" b="1" dirty="0" smtClean="0"/>
              <a:t> Prinzip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Das Universum hat uns erzeugt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5650"/>
            <a:ext cx="6800850" cy="483235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GB" b="1" dirty="0" smtClean="0"/>
              <a:t>Die Expansion </a:t>
            </a:r>
            <a:r>
              <a:rPr lang="en-GB" b="1" dirty="0" err="1" smtClean="0"/>
              <a:t>ist</a:t>
            </a:r>
            <a:r>
              <a:rPr lang="en-GB" b="1" dirty="0" smtClean="0"/>
              <a:t> </a:t>
            </a:r>
            <a:r>
              <a:rPr lang="en-GB" b="1" dirty="0" err="1" smtClean="0"/>
              <a:t>für</a:t>
            </a:r>
            <a:r>
              <a:rPr lang="en-GB" b="1" dirty="0" smtClean="0"/>
              <a:t> </a:t>
            </a:r>
            <a:r>
              <a:rPr lang="en-GB" b="1" dirty="0" err="1" smtClean="0"/>
              <a:t>alle</a:t>
            </a:r>
            <a:r>
              <a:rPr lang="en-GB" b="1" dirty="0" smtClean="0"/>
              <a:t> </a:t>
            </a:r>
            <a:r>
              <a:rPr lang="en-GB" b="1" dirty="0" err="1" smtClean="0"/>
              <a:t>diesselbe</a:t>
            </a:r>
            <a:r>
              <a:rPr lang="en-GB" b="1" dirty="0" smtClean="0"/>
              <a:t> (</a:t>
            </a:r>
            <a:r>
              <a:rPr lang="en-GB" b="1" dirty="0" err="1" smtClean="0"/>
              <a:t>Isotropie</a:t>
            </a:r>
            <a:r>
              <a:rPr lang="en-GB" b="1" dirty="0" smtClean="0"/>
              <a:t>)</a:t>
            </a:r>
            <a:endParaRPr lang="en-GB" b="1" dirty="0"/>
          </a:p>
        </p:txBody>
      </p:sp>
      <p:pic>
        <p:nvPicPr>
          <p:cNvPr id="18436" name="Picture 4" descr="expans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113" y="1447800"/>
            <a:ext cx="5322887" cy="541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134350" cy="1143000"/>
          </a:xfrm>
        </p:spPr>
        <p:txBody>
          <a:bodyPr/>
          <a:lstStyle/>
          <a:p>
            <a:r>
              <a:rPr lang="en-GB" b="1" dirty="0" err="1" smtClean="0"/>
              <a:t>Homogenität</a:t>
            </a:r>
            <a:r>
              <a:rPr lang="en-GB" b="1" dirty="0" smtClean="0"/>
              <a:t> des </a:t>
            </a:r>
            <a:r>
              <a:rPr lang="en-GB" b="1" dirty="0" err="1" smtClean="0"/>
              <a:t>Universums</a:t>
            </a:r>
            <a:endParaRPr lang="en-GB" b="1" dirty="0"/>
          </a:p>
        </p:txBody>
      </p:sp>
      <p:pic>
        <p:nvPicPr>
          <p:cNvPr id="24579" name="Picture 3" descr="apm_colo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2288"/>
            <a:ext cx="9144000" cy="5065712"/>
          </a:xfrm>
          <a:prstGeom prst="rect">
            <a:avLst/>
          </a:prstGeom>
          <a:noFill/>
        </p:spPr>
      </p:pic>
      <p:pic>
        <p:nvPicPr>
          <p:cNvPr id="24580" name="Picture 4" descr="m_d_53s_1111"/>
          <p:cNvPicPr>
            <a:picLocks noChangeAspect="1" noChangeArrowheads="1"/>
          </p:cNvPicPr>
          <p:nvPr/>
        </p:nvPicPr>
        <p:blipFill>
          <a:blip r:embed="rId3" cstate="print"/>
          <a:srcRect t="5136" b="3955"/>
          <a:stretch>
            <a:fillRect/>
          </a:stretch>
        </p:blipFill>
        <p:spPr bwMode="auto">
          <a:xfrm>
            <a:off x="1691680" y="0"/>
            <a:ext cx="5829300" cy="6858000"/>
          </a:xfrm>
          <a:prstGeom prst="rect">
            <a:avLst/>
          </a:prstGeom>
          <a:noFill/>
        </p:spPr>
      </p:pic>
      <p:pic>
        <p:nvPicPr>
          <p:cNvPr id="24581" name="Picture 5" descr="physics_today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0"/>
            <a:ext cx="5862637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Vergangenheit und Zukunft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36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de-DE" dirty="0" smtClean="0"/>
              <a:t>Die Zukunft des Universums wird von seiner Vergangenheit und seinem Inhalt bestimmt.</a:t>
            </a:r>
          </a:p>
          <a:p>
            <a:pPr>
              <a:buFontTx/>
              <a:buNone/>
            </a:pPr>
            <a:r>
              <a:rPr lang="de-DE" dirty="0" smtClean="0"/>
              <a:t>Seit dem Urknall dehnt sich der Raum kontinuierlich aus. Diese Ausdehnung wird von der </a:t>
            </a:r>
            <a:r>
              <a:rPr lang="de-DE" dirty="0" err="1" smtClean="0"/>
              <a:t>gravitationellen</a:t>
            </a:r>
            <a:r>
              <a:rPr lang="de-DE" dirty="0" smtClean="0"/>
              <a:t> Anziehung abgebremst. </a:t>
            </a:r>
          </a:p>
          <a:p>
            <a:pPr>
              <a:buFontTx/>
              <a:buNone/>
            </a:pPr>
            <a:r>
              <a:rPr lang="de-DE" dirty="0" smtClean="0"/>
              <a:t>Mehr Materie bewirkt eine langsamere Ausdehnung und m</a:t>
            </a:r>
            <a:r>
              <a:rPr lang="de-DE" dirty="0" smtClean="0">
                <a:cs typeface="Times New Roman" pitchFamily="18" charset="0"/>
              </a:rPr>
              <a:t>öglicherweise einen </a:t>
            </a:r>
            <a:r>
              <a:rPr lang="de-DE" dirty="0" err="1" smtClean="0">
                <a:cs typeface="Times New Roman" pitchFamily="18" charset="0"/>
              </a:rPr>
              <a:t>Llankru</a:t>
            </a:r>
            <a:r>
              <a:rPr lang="de-DE" dirty="0" smtClean="0"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Mittlerer Abstand der Galaxien</a:t>
            </a:r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66"/>
                  </a:solidFill>
                  <a:latin typeface="Comic Sans MS" pitchFamily="66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186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solidFill>
                    <a:srgbClr val="FFFF66"/>
                  </a:solidFill>
                  <a:latin typeface="Comic Sans MS" pitchFamily="66" charset="0"/>
                </a:rPr>
                <a:t>Schwächer</a:t>
              </a:r>
            </a:p>
          </p:txBody>
        </p:sp>
      </p:grpSp>
      <p:grpSp>
        <p:nvGrpSpPr>
          <p:cNvPr id="48187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>
                  <a:solidFill>
                    <a:srgbClr val="FF0000"/>
                  </a:solidFill>
                  <a:latin typeface="Comic Sans MS" pitchFamily="66" charset="0"/>
                </a:rPr>
                <a:t>Rotverschiebung</a:t>
              </a:r>
            </a:p>
          </p:txBody>
        </p:sp>
      </p:grpSp>
      <p:grpSp>
        <p:nvGrpSpPr>
          <p:cNvPr id="48188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48145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Zeit</a:t>
            </a:r>
          </a:p>
        </p:txBody>
      </p:sp>
      <p:grpSp>
        <p:nvGrpSpPr>
          <p:cNvPr id="48185" name="Group 57"/>
          <p:cNvGrpSpPr>
            <a:grpSpLocks/>
          </p:cNvGrpSpPr>
          <p:nvPr/>
        </p:nvGrpSpPr>
        <p:grpSpPr bwMode="auto">
          <a:xfrm>
            <a:off x="2182813" y="2679700"/>
            <a:ext cx="6283326" cy="4445000"/>
            <a:chOff x="1375" y="1688"/>
            <a:chExt cx="3958" cy="2800"/>
          </a:xfrm>
        </p:grpSpPr>
        <p:grpSp>
          <p:nvGrpSpPr>
            <p:cNvPr id="48151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8157" name="Group 29"/>
            <p:cNvGrpSpPr>
              <a:grpSpLocks/>
            </p:cNvGrpSpPr>
            <p:nvPr/>
          </p:nvGrpSpPr>
          <p:grpSpPr bwMode="auto">
            <a:xfrm>
              <a:off x="4150" y="1688"/>
              <a:ext cx="1183" cy="563"/>
              <a:chOff x="4246" y="1664"/>
              <a:chExt cx="1183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11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err="1" smtClean="0">
                    <a:solidFill>
                      <a:srgbClr val="C0C0C0"/>
                    </a:solidFill>
                    <a:latin typeface="Comic Sans MS" pitchFamily="66" charset="0"/>
                  </a:rPr>
                  <a:t>geschlossen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8160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 smtClean="0">
                  <a:solidFill>
                    <a:srgbClr val="99CCFF"/>
                  </a:solidFill>
                  <a:latin typeface="Comic Sans MS" pitchFamily="66" charset="0"/>
                </a:rPr>
                <a:t>offen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4816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8192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48178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folHlink"/>
                  </a:solidFill>
                  <a:latin typeface="Comic Sans MS" pitchFamily="66" charset="0"/>
                </a:rPr>
                <a:t>Milliarden Jahre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Energieinhalt dominiert das entfernte Universum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/>
              <a:t>Die Expansionsgeschichte wird vom Energieinhalt des Universums bestimmt. Materie, wegen </a:t>
            </a:r>
            <a:r>
              <a:rPr lang="de-DE">
                <a:solidFill>
                  <a:srgbClr val="FF0000"/>
                </a:solidFill>
              </a:rPr>
              <a:t>E=mc</a:t>
            </a:r>
            <a:r>
              <a:rPr lang="de-DE" baseline="30000">
                <a:solidFill>
                  <a:srgbClr val="FF0000"/>
                </a:solidFill>
              </a:rPr>
              <a:t>2</a:t>
            </a:r>
            <a:r>
              <a:rPr lang="de-DE"/>
              <a:t>, ist auch Energie und aufgrund der anziehenden Gravitation m</a:t>
            </a:r>
            <a:r>
              <a:rPr lang="de-DE">
                <a:cs typeface="Times New Roman" pitchFamily="18" charset="0"/>
              </a:rPr>
              <a:t>üsste sich die Expansion mit der Zeit verlangsamen. Dies ist in den </a:t>
            </a:r>
            <a:r>
              <a:rPr lang="de-DE">
                <a:solidFill>
                  <a:srgbClr val="FF0000"/>
                </a:solidFill>
                <a:cs typeface="Times New Roman" pitchFamily="18" charset="0"/>
              </a:rPr>
              <a:t>Einsteinschen Feldgleichungen</a:t>
            </a:r>
            <a:r>
              <a:rPr lang="de-DE">
                <a:cs typeface="Times New Roman" pitchFamily="18" charset="0"/>
              </a:rPr>
              <a:t> kodiert.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933056"/>
            <a:ext cx="2625169" cy="24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98438"/>
            <a:ext cx="7000924" cy="1143000"/>
          </a:xfrm>
        </p:spPr>
        <p:txBody>
          <a:bodyPr/>
          <a:lstStyle/>
          <a:p>
            <a:r>
              <a:rPr lang="en-US" dirty="0" smtClean="0"/>
              <a:t>Unser </a:t>
            </a:r>
            <a:r>
              <a:rPr lang="en-US" dirty="0" err="1" smtClean="0"/>
              <a:t>Blick</a:t>
            </a:r>
            <a:r>
              <a:rPr lang="en-US" dirty="0" smtClean="0"/>
              <a:t> ins </a:t>
            </a:r>
            <a:r>
              <a:rPr lang="en-US" dirty="0" err="1" smtClean="0"/>
              <a:t>Universum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186408"/>
            <a:ext cx="7772400" cy="4114800"/>
          </a:xfrm>
        </p:spPr>
        <p:txBody>
          <a:bodyPr/>
          <a:lstStyle/>
          <a:p>
            <a:r>
              <a:rPr lang="de-DE" dirty="0" smtClean="0"/>
              <a:t>Raum und Zeit</a:t>
            </a:r>
          </a:p>
          <a:p>
            <a:pPr lvl="1"/>
            <a:r>
              <a:rPr lang="de-DE" dirty="0" smtClean="0"/>
              <a:t>Unser Platz im Universum</a:t>
            </a:r>
          </a:p>
          <a:p>
            <a:pPr lvl="1"/>
            <a:r>
              <a:rPr lang="de-DE" dirty="0" smtClean="0"/>
              <a:t>Unsere Geschichte </a:t>
            </a:r>
          </a:p>
          <a:p>
            <a:r>
              <a:rPr lang="de-DE" dirty="0" smtClean="0"/>
              <a:t>Die Entdeckung der </a:t>
            </a:r>
            <a:br>
              <a:rPr lang="de-DE" dirty="0" smtClean="0"/>
            </a:br>
            <a:r>
              <a:rPr lang="de-DE" dirty="0" smtClean="0"/>
              <a:t>beschleunigten Expansion</a:t>
            </a:r>
          </a:p>
          <a:p>
            <a:pPr lvl="1"/>
            <a:r>
              <a:rPr lang="de-DE" dirty="0" smtClean="0"/>
              <a:t>Supernovae </a:t>
            </a:r>
          </a:p>
          <a:p>
            <a:pPr lvl="2"/>
            <a:r>
              <a:rPr lang="de-DE" dirty="0" smtClean="0"/>
              <a:t>Feuerwerk im Universum</a:t>
            </a:r>
          </a:p>
          <a:p>
            <a:pPr lvl="1"/>
            <a:r>
              <a:rPr lang="de-DE" dirty="0" smtClean="0"/>
              <a:t>Hinweise für eine neue </a:t>
            </a:r>
            <a:br>
              <a:rPr lang="de-DE" dirty="0" smtClean="0"/>
            </a:br>
            <a:r>
              <a:rPr lang="de-DE" dirty="0" smtClean="0"/>
              <a:t>Komponente im Universum</a:t>
            </a:r>
          </a:p>
          <a:p>
            <a:r>
              <a:rPr lang="de-DE" dirty="0" smtClean="0"/>
              <a:t>Die Zukunft des Universums</a:t>
            </a:r>
          </a:p>
          <a:p>
            <a:endParaRPr lang="en-GB" dirty="0"/>
          </a:p>
        </p:txBody>
      </p:sp>
      <p:pic>
        <p:nvPicPr>
          <p:cNvPr id="9" name="Picture 8" descr="iya_logo_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9" y="548680"/>
            <a:ext cx="1714512" cy="322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Die Supernova von 1054</a:t>
            </a:r>
          </a:p>
        </p:txBody>
      </p:sp>
      <p:pic>
        <p:nvPicPr>
          <p:cNvPr id="278533" name="SN_to_Crab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2667000"/>
            <a:ext cx="3657600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78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85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8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8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53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smtClean="0"/>
              <a:t>Supernovae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 b="1" smtClean="0"/>
              <a:t>Extrem helle Sternexplosionen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sn98bu_movie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165304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© Pete Challis (Harvard)</a:t>
            </a:r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Bedeutung</a:t>
            </a:r>
            <a:r>
              <a:rPr lang="en-GB" dirty="0" smtClean="0"/>
              <a:t> von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Supernovabeobachtungen</a:t>
            </a:r>
            <a:r>
              <a:rPr lang="en-GB" dirty="0" smtClean="0"/>
              <a:t> </a:t>
            </a:r>
            <a:r>
              <a:rPr lang="en-GB" dirty="0" err="1" smtClean="0"/>
              <a:t>vor</a:t>
            </a:r>
            <a:r>
              <a:rPr lang="en-GB" dirty="0" smtClean="0"/>
              <a:t> </a:t>
            </a:r>
            <a:r>
              <a:rPr lang="en-GB" dirty="0" err="1" smtClean="0"/>
              <a:t>allem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asiatischen</a:t>
            </a:r>
            <a:r>
              <a:rPr lang="en-GB" dirty="0" smtClean="0"/>
              <a:t> </a:t>
            </a:r>
            <a:r>
              <a:rPr lang="en-GB" dirty="0" err="1" smtClean="0"/>
              <a:t>Raum</a:t>
            </a:r>
            <a:r>
              <a:rPr lang="en-GB" dirty="0" smtClean="0"/>
              <a:t> (China, Korea)</a:t>
            </a:r>
          </a:p>
          <a:p>
            <a:pPr lvl="1"/>
            <a:r>
              <a:rPr lang="en-GB" dirty="0" err="1" smtClean="0"/>
              <a:t>Zusammen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“</a:t>
            </a:r>
            <a:r>
              <a:rPr lang="en-GB" dirty="0" err="1" smtClean="0"/>
              <a:t>Haarsternen</a:t>
            </a:r>
            <a:r>
              <a:rPr lang="en-GB" dirty="0" smtClean="0"/>
              <a:t>” (</a:t>
            </a:r>
            <a:r>
              <a:rPr lang="en-GB" dirty="0" err="1" smtClean="0"/>
              <a:t>Kometen</a:t>
            </a:r>
            <a:r>
              <a:rPr lang="en-GB" dirty="0" smtClean="0"/>
              <a:t>)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himmlische</a:t>
            </a:r>
            <a:r>
              <a:rPr lang="en-GB" dirty="0" smtClean="0"/>
              <a:t> </a:t>
            </a:r>
            <a:r>
              <a:rPr lang="en-GB" dirty="0" err="1" smtClean="0"/>
              <a:t>Zeichen</a:t>
            </a:r>
            <a:r>
              <a:rPr lang="en-GB" dirty="0" smtClean="0"/>
              <a:t> (</a:t>
            </a:r>
            <a:r>
              <a:rPr lang="en-GB" dirty="0" err="1" smtClean="0"/>
              <a:t>typischerweise</a:t>
            </a:r>
            <a:r>
              <a:rPr lang="en-GB" dirty="0" smtClean="0"/>
              <a:t> </a:t>
            </a:r>
            <a:r>
              <a:rPr lang="en-GB" dirty="0" err="1" smtClean="0"/>
              <a:t>schlechte</a:t>
            </a:r>
            <a:r>
              <a:rPr lang="en-GB" dirty="0" smtClean="0"/>
              <a:t>) </a:t>
            </a:r>
            <a:r>
              <a:rPr lang="en-GB" dirty="0" err="1" smtClean="0"/>
              <a:t>interpretiert</a:t>
            </a:r>
            <a:endParaRPr lang="en-GB" dirty="0" smtClean="0"/>
          </a:p>
          <a:p>
            <a:r>
              <a:rPr lang="en-GB" dirty="0" err="1" smtClean="0"/>
              <a:t>Erscheinungen</a:t>
            </a:r>
            <a:r>
              <a:rPr lang="en-GB" dirty="0" smtClean="0"/>
              <a:t> am </a:t>
            </a:r>
            <a:r>
              <a:rPr lang="en-GB" dirty="0" err="1" smtClean="0"/>
              <a:t>Fixsternhimmel</a:t>
            </a:r>
            <a:endParaRPr lang="en-GB" dirty="0" smtClean="0"/>
          </a:p>
          <a:p>
            <a:pPr lvl="1"/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Widerspruch</a:t>
            </a:r>
            <a:r>
              <a:rPr lang="en-GB" dirty="0" smtClean="0"/>
              <a:t> </a:t>
            </a:r>
            <a:r>
              <a:rPr lang="en-GB" dirty="0" err="1" smtClean="0"/>
              <a:t>zum</a:t>
            </a:r>
            <a:r>
              <a:rPr lang="en-GB" dirty="0" smtClean="0"/>
              <a:t> </a:t>
            </a:r>
            <a:r>
              <a:rPr lang="en-GB" dirty="0" err="1" smtClean="0"/>
              <a:t>Ptolemäischen</a:t>
            </a:r>
            <a:r>
              <a:rPr lang="en-GB" dirty="0" smtClean="0"/>
              <a:t> </a:t>
            </a:r>
            <a:r>
              <a:rPr lang="en-GB" dirty="0" err="1" smtClean="0"/>
              <a:t>Weltbild</a:t>
            </a:r>
            <a:r>
              <a:rPr lang="en-GB" dirty="0" smtClean="0"/>
              <a:t> </a:t>
            </a:r>
            <a:r>
              <a:rPr lang="en-GB" dirty="0" err="1" smtClean="0"/>
              <a:t>der</a:t>
            </a:r>
            <a:r>
              <a:rPr lang="en-GB" dirty="0" smtClean="0"/>
              <a:t> </a:t>
            </a:r>
            <a:r>
              <a:rPr lang="en-GB" dirty="0" err="1" smtClean="0"/>
              <a:t>Himmelssphären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Bedeutung</a:t>
            </a:r>
            <a:r>
              <a:rPr lang="en-GB" dirty="0" smtClean="0"/>
              <a:t> von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SN1572 </a:t>
            </a:r>
            <a:r>
              <a:rPr lang="en-GB" dirty="0" err="1" smtClean="0"/>
              <a:t>beobachtet</a:t>
            </a:r>
            <a:r>
              <a:rPr lang="en-GB" dirty="0" smtClean="0"/>
              <a:t> von </a:t>
            </a:r>
            <a:r>
              <a:rPr lang="en-GB" dirty="0" err="1" smtClean="0"/>
              <a:t>Tycho</a:t>
            </a:r>
            <a:r>
              <a:rPr lang="en-GB" dirty="0" smtClean="0"/>
              <a:t> Brahe</a:t>
            </a:r>
          </a:p>
          <a:p>
            <a:pPr lvl="1"/>
            <a:r>
              <a:rPr lang="en-GB" dirty="0" smtClean="0"/>
              <a:t>De </a:t>
            </a:r>
            <a:r>
              <a:rPr lang="en-GB" dirty="0" err="1" smtClean="0"/>
              <a:t>stella</a:t>
            </a:r>
            <a:r>
              <a:rPr lang="en-GB" dirty="0" smtClean="0"/>
              <a:t> nova</a:t>
            </a:r>
          </a:p>
          <a:p>
            <a:pPr lvl="1"/>
            <a:r>
              <a:rPr lang="en-GB" dirty="0" err="1" smtClean="0"/>
              <a:t>Keine</a:t>
            </a:r>
            <a:r>
              <a:rPr lang="en-GB" dirty="0" smtClean="0"/>
              <a:t> </a:t>
            </a:r>
            <a:r>
              <a:rPr lang="en-GB" dirty="0" err="1" smtClean="0"/>
              <a:t>messbare</a:t>
            </a:r>
            <a:r>
              <a:rPr lang="en-GB" dirty="0" smtClean="0"/>
              <a:t> </a:t>
            </a:r>
            <a:r>
              <a:rPr lang="en-GB" dirty="0" err="1" smtClean="0"/>
              <a:t>Parallaxe</a:t>
            </a:r>
            <a:r>
              <a:rPr lang="en-GB" dirty="0" smtClean="0"/>
              <a:t> </a:t>
            </a: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err="1" smtClean="0">
                <a:sym typeface="Wingdings" pitchFamily="2" charset="2"/>
              </a:rPr>
              <a:t>außerhalb</a:t>
            </a:r>
            <a:r>
              <a:rPr lang="en-GB" dirty="0" smtClean="0">
                <a:sym typeface="Wingdings" pitchFamily="2" charset="2"/>
              </a:rPr>
              <a:t> des </a:t>
            </a:r>
            <a:r>
              <a:rPr lang="en-GB" dirty="0" err="1" smtClean="0">
                <a:sym typeface="Wingdings" pitchFamily="2" charset="2"/>
              </a:rPr>
              <a:t>Sonnensystems</a:t>
            </a:r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SN1604 </a:t>
            </a:r>
            <a:r>
              <a:rPr lang="en-GB" dirty="0" err="1" smtClean="0">
                <a:sym typeface="Wingdings" pitchFamily="2" charset="2"/>
              </a:rPr>
              <a:t>Kepler’s</a:t>
            </a:r>
            <a:r>
              <a:rPr lang="en-GB" dirty="0" smtClean="0">
                <a:sym typeface="Wingdings" pitchFamily="2" charset="2"/>
              </a:rPr>
              <a:t> Supernova</a:t>
            </a:r>
          </a:p>
          <a:p>
            <a:r>
              <a:rPr lang="en-GB" dirty="0" err="1" smtClean="0">
                <a:sym typeface="Wingdings" pitchFamily="2" charset="2"/>
              </a:rPr>
              <a:t>Beobachtung</a:t>
            </a:r>
            <a:r>
              <a:rPr lang="en-GB" dirty="0" smtClean="0">
                <a:sym typeface="Wingdings" pitchFamily="2" charset="2"/>
              </a:rPr>
              <a:t> von S Andromeda (SN1885B)</a:t>
            </a:r>
          </a:p>
          <a:p>
            <a:pPr lvl="1"/>
            <a:r>
              <a:rPr lang="en-GB" dirty="0" err="1" smtClean="0">
                <a:sym typeface="Wingdings" pitchFamily="2" charset="2"/>
              </a:rPr>
              <a:t>Lundmark</a:t>
            </a:r>
            <a:r>
              <a:rPr lang="en-GB" dirty="0" smtClean="0">
                <a:sym typeface="Wingdings" pitchFamily="2" charset="2"/>
              </a:rPr>
              <a:t> (1925) </a:t>
            </a:r>
            <a:r>
              <a:rPr lang="en-GB" dirty="0" err="1" smtClean="0">
                <a:sym typeface="Wingdings" pitchFamily="2" charset="2"/>
              </a:rPr>
              <a:t>schlägt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err="1" smtClean="0">
                <a:sym typeface="Wingdings" pitchFamily="2" charset="2"/>
              </a:rPr>
              <a:t>vor</a:t>
            </a:r>
            <a:r>
              <a:rPr lang="en-GB" dirty="0" smtClean="0">
                <a:sym typeface="Wingdings" pitchFamily="2" charset="2"/>
              </a:rPr>
              <a:t>, </a:t>
            </a:r>
            <a:r>
              <a:rPr lang="en-GB" dirty="0" err="1" smtClean="0">
                <a:sym typeface="Wingdings" pitchFamily="2" charset="2"/>
              </a:rPr>
              <a:t>dass</a:t>
            </a:r>
            <a:r>
              <a:rPr lang="en-GB" dirty="0" smtClean="0">
                <a:sym typeface="Wingdings" pitchFamily="2" charset="2"/>
              </a:rPr>
              <a:t> Andromeda extra-</a:t>
            </a:r>
            <a:r>
              <a:rPr lang="en-GB" dirty="0" err="1" smtClean="0">
                <a:sym typeface="Wingdings" pitchFamily="2" charset="2"/>
              </a:rPr>
              <a:t>galaktisch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err="1" smtClean="0">
                <a:sym typeface="Wingdings" pitchFamily="2" charset="2"/>
              </a:rPr>
              <a:t>ist</a:t>
            </a:r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b="1" dirty="0" err="1" smtClean="0"/>
              <a:t>Extrem</a:t>
            </a:r>
            <a:r>
              <a:rPr lang="en-GB" b="1" dirty="0" smtClean="0"/>
              <a:t> </a:t>
            </a:r>
            <a:r>
              <a:rPr lang="en-GB" b="1" dirty="0" err="1" smtClean="0"/>
              <a:t>helle</a:t>
            </a:r>
            <a:r>
              <a:rPr lang="en-GB" b="1" dirty="0" smtClean="0"/>
              <a:t> </a:t>
            </a:r>
            <a:r>
              <a:rPr lang="en-GB" b="1" dirty="0" err="1" smtClean="0"/>
              <a:t>Sternexplosionen</a:t>
            </a:r>
            <a:endParaRPr lang="en-GB" b="1" dirty="0" smtClean="0"/>
          </a:p>
          <a:p>
            <a:pPr>
              <a:buFontTx/>
              <a:buNone/>
            </a:pPr>
            <a:r>
              <a:rPr lang="en-GB" b="1" dirty="0" err="1" smtClean="0"/>
              <a:t>Wichtig</a:t>
            </a:r>
            <a:r>
              <a:rPr lang="en-GB" b="1" dirty="0" smtClean="0"/>
              <a:t> </a:t>
            </a:r>
            <a:r>
              <a:rPr lang="en-GB" b="1" dirty="0" err="1" smtClean="0"/>
              <a:t>für</a:t>
            </a:r>
            <a:r>
              <a:rPr lang="en-GB" b="1" dirty="0" smtClean="0"/>
              <a:t> die </a:t>
            </a:r>
            <a:r>
              <a:rPr lang="en-GB" b="1" dirty="0" err="1" smtClean="0"/>
              <a:t>Produktion</a:t>
            </a:r>
            <a:r>
              <a:rPr lang="en-GB" b="1" dirty="0" smtClean="0"/>
              <a:t> von </a:t>
            </a:r>
            <a:r>
              <a:rPr lang="en-GB" b="1" dirty="0" err="1" smtClean="0"/>
              <a:t>schweren</a:t>
            </a:r>
            <a:r>
              <a:rPr lang="en-GB" b="1" dirty="0" smtClean="0"/>
              <a:t> </a:t>
            </a:r>
            <a:r>
              <a:rPr lang="en-GB" b="1" dirty="0" err="1" smtClean="0"/>
              <a:t>chemischen</a:t>
            </a:r>
            <a:r>
              <a:rPr lang="en-GB" b="1" dirty="0" smtClean="0"/>
              <a:t> </a:t>
            </a:r>
            <a:r>
              <a:rPr lang="en-GB" b="1" dirty="0" err="1" smtClean="0"/>
              <a:t>Elementen</a:t>
            </a:r>
            <a:endParaRPr lang="en-GB" b="1" dirty="0" smtClean="0"/>
          </a:p>
        </p:txBody>
      </p:sp>
      <p:grpSp>
        <p:nvGrpSpPr>
          <p:cNvPr id="2" name="Group 16"/>
          <p:cNvGrpSpPr/>
          <p:nvPr/>
        </p:nvGrpSpPr>
        <p:grpSpPr>
          <a:xfrm>
            <a:off x="285720" y="1000108"/>
            <a:ext cx="8429684" cy="5615027"/>
            <a:chOff x="285720" y="1071546"/>
            <a:chExt cx="8429684" cy="5615027"/>
          </a:xfrm>
        </p:grpSpPr>
        <p:pic>
          <p:nvPicPr>
            <p:cNvPr id="14" name="Picture 13" descr="Periodic_table_of_elements.gif"/>
            <p:cNvPicPr>
              <a:picLocks noChangeAspect="1"/>
            </p:cNvPicPr>
            <p:nvPr/>
          </p:nvPicPr>
          <p:blipFill>
            <a:blip r:embed="rId3" cstate="print"/>
            <a:srcRect t="4843"/>
            <a:stretch>
              <a:fillRect/>
            </a:stretch>
          </p:blipFill>
          <p:spPr>
            <a:xfrm>
              <a:off x="285720" y="1071546"/>
              <a:ext cx="8429684" cy="56150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Rectangle 14"/>
            <p:cNvSpPr/>
            <p:nvPr/>
          </p:nvSpPr>
          <p:spPr bwMode="auto">
            <a:xfrm>
              <a:off x="1428728" y="1071546"/>
              <a:ext cx="4429156" cy="1440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r>
              <a:rPr lang="en-GB" dirty="0" smtClean="0"/>
              <a:t>Supernovae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304800" y="1257289"/>
            <a:ext cx="8232775" cy="957266"/>
            <a:chOff x="304800" y="1257288"/>
            <a:chExt cx="8232775" cy="1243019"/>
          </a:xfrm>
        </p:grpSpPr>
        <p:sp>
          <p:nvSpPr>
            <p:cNvPr id="41996" name="Oval 6"/>
            <p:cNvSpPr>
              <a:spLocks noChangeArrowheads="1"/>
            </p:cNvSpPr>
            <p:nvPr/>
          </p:nvSpPr>
          <p:spPr bwMode="auto">
            <a:xfrm rot="21448905">
              <a:off x="304800" y="1336902"/>
              <a:ext cx="8232775" cy="116340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7" name="Text Box 7"/>
            <p:cNvSpPr txBox="1">
              <a:spLocks noChangeArrowheads="1"/>
            </p:cNvSpPr>
            <p:nvPr/>
          </p:nvSpPr>
          <p:spPr bwMode="auto">
            <a:xfrm>
              <a:off x="4508608" y="1257288"/>
              <a:ext cx="106352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err="1"/>
                <a:t>Urknall</a:t>
              </a:r>
              <a:endParaRPr lang="en-GB" dirty="0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95328" y="1824327"/>
            <a:ext cx="8077200" cy="1521649"/>
            <a:chOff x="495328" y="1824327"/>
            <a:chExt cx="8077200" cy="1521649"/>
          </a:xfrm>
        </p:grpSpPr>
        <p:sp>
          <p:nvSpPr>
            <p:cNvPr id="41994" name="Oval 9"/>
            <p:cNvSpPr>
              <a:spLocks noChangeArrowheads="1"/>
            </p:cNvSpPr>
            <p:nvPr/>
          </p:nvSpPr>
          <p:spPr bwMode="auto">
            <a:xfrm rot="8527">
              <a:off x="495328" y="1879598"/>
              <a:ext cx="8077200" cy="146637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5" name="Text Box 10"/>
            <p:cNvSpPr txBox="1">
              <a:spLocks noChangeArrowheads="1"/>
            </p:cNvSpPr>
            <p:nvPr/>
          </p:nvSpPr>
          <p:spPr bwMode="auto">
            <a:xfrm>
              <a:off x="3357555" y="1824327"/>
              <a:ext cx="11430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FF9933"/>
                  </a:solidFill>
                </a:rPr>
                <a:t>Sterne</a:t>
              </a:r>
              <a:endParaRPr lang="en-GB" dirty="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04800" y="2667000"/>
            <a:ext cx="8382000" cy="3476644"/>
            <a:chOff x="192" y="1680"/>
            <a:chExt cx="5280" cy="2496"/>
          </a:xfrm>
        </p:grpSpPr>
        <p:sp>
          <p:nvSpPr>
            <p:cNvPr id="41992" name="Oval 12"/>
            <p:cNvSpPr>
              <a:spLocks noChangeArrowheads="1"/>
            </p:cNvSpPr>
            <p:nvPr/>
          </p:nvSpPr>
          <p:spPr bwMode="auto">
            <a:xfrm>
              <a:off x="192" y="1680"/>
              <a:ext cx="5280" cy="2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3" name="Text Box 13"/>
            <p:cNvSpPr txBox="1">
              <a:spLocks noChangeArrowheads="1"/>
            </p:cNvSpPr>
            <p:nvPr/>
          </p:nvSpPr>
          <p:spPr bwMode="auto">
            <a:xfrm>
              <a:off x="4032" y="3888"/>
              <a:ext cx="10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Supernovae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 smtClean="0">
                <a:solidFill>
                  <a:srgbClr val="F8F8F8"/>
                </a:solidFill>
              </a:rPr>
              <a:t>Supernova </a:t>
            </a:r>
            <a:r>
              <a:rPr lang="de-DE" dirty="0" smtClean="0">
                <a:solidFill>
                  <a:srgbClr val="F8F8F8"/>
                </a:solidFill>
              </a:rPr>
              <a:t>Suche </a:t>
            </a:r>
            <a:endParaRPr lang="de-DE" dirty="0">
              <a:solidFill>
                <a:srgbClr val="F8F8F8"/>
              </a:solidFill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772816"/>
            <a:ext cx="4100513" cy="1584176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sz="4000" dirty="0" smtClean="0">
                <a:solidFill>
                  <a:srgbClr val="F8F8F8"/>
                </a:solidFill>
              </a:rPr>
              <a:t>Mit den größten Teleskopen</a:t>
            </a:r>
            <a:endParaRPr lang="de-DE" sz="4000" dirty="0" smtClean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87824" y="1340768"/>
            <a:ext cx="6204352" cy="5616624"/>
            <a:chOff x="3868624" y="2071678"/>
            <a:chExt cx="5323552" cy="4829266"/>
          </a:xfrm>
        </p:grpSpPr>
        <p:grpSp>
          <p:nvGrpSpPr>
            <p:cNvPr id="2" name="Group 13"/>
            <p:cNvGrpSpPr/>
            <p:nvPr/>
          </p:nvGrpSpPr>
          <p:grpSpPr>
            <a:xfrm>
              <a:off x="7034213" y="2071678"/>
              <a:ext cx="2108200" cy="1253567"/>
              <a:chOff x="7034213" y="2187575"/>
              <a:chExt cx="2108200" cy="1253567"/>
            </a:xfrm>
          </p:grpSpPr>
          <p:pic>
            <p:nvPicPr>
              <p:cNvPr id="370696" name="Picture 8" descr="keckssubarusunse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951" t="33331" r="15633" b="14413"/>
              <a:stretch>
                <a:fillRect/>
              </a:stretch>
            </p:blipFill>
            <p:spPr bwMode="auto">
              <a:xfrm>
                <a:off x="7034213" y="2187575"/>
                <a:ext cx="2108200" cy="1235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374967" y="307181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Keck</a:t>
                </a:r>
                <a:endParaRPr lang="en-GB" dirty="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3" name="Group 12"/>
            <p:cNvGrpSpPr/>
            <p:nvPr/>
          </p:nvGrpSpPr>
          <p:grpSpPr>
            <a:xfrm>
              <a:off x="7019925" y="3284538"/>
              <a:ext cx="2124075" cy="1759018"/>
              <a:chOff x="7019925" y="3284538"/>
              <a:chExt cx="2124075" cy="1759018"/>
            </a:xfrm>
          </p:grpSpPr>
          <p:pic>
            <p:nvPicPr>
              <p:cNvPr id="370693" name="Picture 5" descr="Magellan_Nov2000_2sm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19925" y="3284538"/>
                <a:ext cx="2124075" cy="1758950"/>
              </a:xfrm>
              <a:prstGeom prst="rect">
                <a:avLst/>
              </a:prstGeom>
              <a:noFill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929586" y="4643446"/>
                <a:ext cx="1208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Magellan</a:t>
                </a:r>
                <a:endParaRPr lang="en-GB" dirty="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4" name="Group 11"/>
            <p:cNvGrpSpPr/>
            <p:nvPr/>
          </p:nvGrpSpPr>
          <p:grpSpPr>
            <a:xfrm>
              <a:off x="5986463" y="5035550"/>
              <a:ext cx="3205713" cy="1865394"/>
              <a:chOff x="5986463" y="5035550"/>
              <a:chExt cx="3205713" cy="1865394"/>
            </a:xfrm>
          </p:grpSpPr>
          <p:pic>
            <p:nvPicPr>
              <p:cNvPr id="370694" name="Picture 6" descr="PAO-Platform-200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86463" y="5035550"/>
                <a:ext cx="3157537" cy="1822450"/>
              </a:xfrm>
              <a:prstGeom prst="rect">
                <a:avLst/>
              </a:prstGeom>
              <a:no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929586" y="6500834"/>
                <a:ext cx="12625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ESO VLT</a:t>
                </a:r>
                <a:endParaRPr lang="en-GB" dirty="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5" name="Group 15"/>
            <p:cNvGrpSpPr/>
            <p:nvPr/>
          </p:nvGrpSpPr>
          <p:grpSpPr>
            <a:xfrm>
              <a:off x="3868624" y="5210175"/>
              <a:ext cx="2143536" cy="1690769"/>
              <a:chOff x="3851275" y="5210175"/>
              <a:chExt cx="2143536" cy="1690769"/>
            </a:xfrm>
          </p:grpSpPr>
          <p:pic>
            <p:nvPicPr>
              <p:cNvPr id="370692" name="Picture 4" descr="GSTrails2"/>
              <p:cNvPicPr>
                <a:picLocks noGrp="1" noChangeAspect="1" noChangeArrowheads="1"/>
              </p:cNvPicPr>
              <p:nvPr>
                <p:ph sz="quarter" idx="3"/>
              </p:nvPr>
            </p:nvPicPr>
            <p:blipFill>
              <a:blip r:embed="rId6" cstate="print"/>
              <a:srcRect/>
              <a:stretch>
                <a:fillRect/>
              </a:stretch>
            </p:blipFill>
            <p:spPr>
              <a:xfrm>
                <a:off x="3851275" y="5210175"/>
                <a:ext cx="2130425" cy="1647825"/>
              </a:xfrm>
              <a:noFill/>
              <a:ln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000628" y="6500834"/>
                <a:ext cx="9941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Gemini</a:t>
                </a:r>
                <a:endParaRPr lang="en-GB" dirty="0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grpSp>
        <p:nvGrpSpPr>
          <p:cNvPr id="6" name="Group 17"/>
          <p:cNvGrpSpPr/>
          <p:nvPr/>
        </p:nvGrpSpPr>
        <p:grpSpPr>
          <a:xfrm>
            <a:off x="4139952" y="1341438"/>
            <a:ext cx="2533650" cy="3889375"/>
            <a:chOff x="4500563" y="1341438"/>
            <a:chExt cx="2533650" cy="3889375"/>
          </a:xfrm>
        </p:grpSpPr>
        <p:pic>
          <p:nvPicPr>
            <p:cNvPr id="370695" name="Picture 7"/>
            <p:cNvPicPr>
              <a:picLocks noGrp="1" noChangeAspect="1" noChangeArrowheads="1"/>
            </p:cNvPicPr>
            <p:nvPr>
              <p:ph sz="quarter" idx="2"/>
            </p:nvPr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4500563" y="1341438"/>
              <a:ext cx="2533650" cy="3889375"/>
            </a:xfrm>
            <a:noFill/>
            <a:ln/>
          </p:spPr>
        </p:pic>
        <p:sp>
          <p:nvSpPr>
            <p:cNvPr id="17" name="TextBox 16"/>
            <p:cNvSpPr txBox="1"/>
            <p:nvPr/>
          </p:nvSpPr>
          <p:spPr>
            <a:xfrm>
              <a:off x="5755038" y="4814840"/>
              <a:ext cx="1245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4m CTIO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Supernova </a:t>
            </a:r>
            <a:r>
              <a:rPr lang="en-GB" dirty="0" err="1" smtClean="0">
                <a:solidFill>
                  <a:schemeClr val="bg1"/>
                </a:solidFill>
              </a:rPr>
              <a:t>Suche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Die </a:t>
            </a:r>
            <a:r>
              <a:rPr lang="en-GB" dirty="0" err="1" smtClean="0">
                <a:solidFill>
                  <a:schemeClr val="bg1"/>
                </a:solidFill>
              </a:rPr>
              <a:t>Nadel</a:t>
            </a:r>
            <a:r>
              <a:rPr lang="en-GB" dirty="0" smtClean="0">
                <a:solidFill>
                  <a:schemeClr val="bg1"/>
                </a:solidFill>
              </a:rPr>
              <a:t>(n) </a:t>
            </a:r>
            <a:r>
              <a:rPr lang="en-GB" dirty="0" err="1" smtClean="0">
                <a:solidFill>
                  <a:schemeClr val="bg1"/>
                </a:solidFill>
              </a:rPr>
              <a:t>im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Weltall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7412" name="Picture 4" descr="abell0168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25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aldo"/>
          <p:cNvPicPr>
            <a:picLocks noChangeAspect="1" noChangeArrowheads="1"/>
          </p:cNvPicPr>
          <p:nvPr/>
        </p:nvPicPr>
        <p:blipFill>
          <a:blip r:embed="rId3" cstate="print"/>
          <a:srcRect r="2509"/>
          <a:stretch>
            <a:fillRect/>
          </a:stretch>
        </p:blipFill>
        <p:spPr bwMode="auto">
          <a:xfrm>
            <a:off x="228600" y="1524000"/>
            <a:ext cx="6030913" cy="4637088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22313" y="2247900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98863" y="2244725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5257800" y="1676400"/>
            <a:ext cx="3467100" cy="4356100"/>
            <a:chOff x="3312" y="1056"/>
            <a:chExt cx="2184" cy="2744"/>
          </a:xfrm>
        </p:grpSpPr>
        <p:pic>
          <p:nvPicPr>
            <p:cNvPr id="37894" name="Picture 6" descr="waldo2"/>
            <p:cNvPicPr>
              <a:picLocks noChangeAspect="1" noChangeArrowheads="1"/>
            </p:cNvPicPr>
            <p:nvPr/>
          </p:nvPicPr>
          <p:blipFill>
            <a:blip r:embed="rId4" cstate="print"/>
            <a:srcRect l="67641"/>
            <a:stretch>
              <a:fillRect/>
            </a:stretch>
          </p:blipFill>
          <p:spPr bwMode="auto">
            <a:xfrm>
              <a:off x="3979" y="1056"/>
              <a:ext cx="1517" cy="2744"/>
            </a:xfrm>
            <a:prstGeom prst="rect">
              <a:avLst/>
            </a:prstGeom>
            <a:noFill/>
          </p:spPr>
        </p:pic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035" y="1415"/>
              <a:ext cx="1417" cy="2167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896" name="Arc 8"/>
            <p:cNvSpPr>
              <a:spLocks/>
            </p:cNvSpPr>
            <p:nvPr/>
          </p:nvSpPr>
          <p:spPr bwMode="auto">
            <a:xfrm rot="-4776266">
              <a:off x="3881" y="1074"/>
              <a:ext cx="411" cy="1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5293"/>
                <a:gd name="T2" fmla="*/ 16705 w 21600"/>
                <a:gd name="T3" fmla="*/ 35293 h 35293"/>
                <a:gd name="T4" fmla="*/ 0 w 21600"/>
                <a:gd name="T5" fmla="*/ 21600 h 3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529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</a:path>
                <a:path w="21600" h="3529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352800" y="5791200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charset="0"/>
              </a:rPr>
              <a:t>(High-z Supernova Team)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Supernova Suche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376238"/>
            <a:ext cx="7773987" cy="820737"/>
          </a:xfrm>
        </p:spPr>
        <p:txBody>
          <a:bodyPr/>
          <a:lstStyle/>
          <a:p>
            <a:pPr defTabSz="1008063"/>
            <a:r>
              <a:rPr lang="de-DE" dirty="0"/>
              <a:t>Thermonukleare Supernovae</a:t>
            </a: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5954713" y="2322513"/>
            <a:ext cx="3189287" cy="37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36" tIns="41469" rIns="82936" bIns="41469">
            <a:spAutoFit/>
          </a:bodyPr>
          <a:lstStyle/>
          <a:p>
            <a:pPr defTabSz="828675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500" b="0" dirty="0" err="1"/>
              <a:t>Weisser</a:t>
            </a:r>
            <a:r>
              <a:rPr lang="de-DE" sz="2500" b="0" dirty="0"/>
              <a:t> Zwerg in einem Doppelsternsystem</a:t>
            </a:r>
          </a:p>
          <a:p>
            <a:pPr defTabSz="828675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500" b="0" dirty="0"/>
              <a:t>Durch den Massentransfer w</a:t>
            </a:r>
            <a:r>
              <a:rPr lang="de-DE" sz="2500" b="0" dirty="0">
                <a:cs typeface="Times New Roman" pitchFamily="18" charset="0"/>
              </a:rPr>
              <a:t>ächst der </a:t>
            </a:r>
            <a:r>
              <a:rPr lang="de-DE" sz="2500" b="0" dirty="0" err="1">
                <a:cs typeface="Times New Roman" pitchFamily="18" charset="0"/>
              </a:rPr>
              <a:t>Weisse</a:t>
            </a:r>
            <a:r>
              <a:rPr lang="de-DE" sz="2500" b="0" dirty="0">
                <a:cs typeface="Times New Roman" pitchFamily="18" charset="0"/>
              </a:rPr>
              <a:t> Zwerg zu einer kritischen Masse (</a:t>
            </a:r>
            <a:r>
              <a:rPr lang="de-DE" sz="2500" b="0" dirty="0"/>
              <a:t>Chandrasekhar Masse, </a:t>
            </a:r>
            <a:r>
              <a:rPr lang="de-DE" sz="2500" b="0" dirty="0" err="1"/>
              <a:t>M</a:t>
            </a:r>
            <a:r>
              <a:rPr lang="de-DE" sz="2500" b="0" baseline="-25000" dirty="0" err="1"/>
              <a:t>Chand</a:t>
            </a:r>
            <a:r>
              <a:rPr lang="de-DE" sz="2500" b="0" dirty="0"/>
              <a:t>=1.4 M</a:t>
            </a:r>
            <a:r>
              <a:rPr lang="de-DE" sz="2500" b="0" baseline="-25000" dirty="0">
                <a:sym typeface="Wingdings" pitchFamily="2" charset="2"/>
              </a:rPr>
              <a:t></a:t>
            </a:r>
            <a:r>
              <a:rPr lang="de-DE" sz="2500" b="0" dirty="0">
                <a:sym typeface="Wingdings" pitchFamily="2" charset="2"/>
              </a:rPr>
              <a:t>)</a:t>
            </a:r>
            <a:endParaRPr lang="de-DE" sz="2500" b="0" dirty="0"/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5083175" y="1249363"/>
            <a:ext cx="347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800" dirty="0"/>
              <a:t>Das “Standartmodel”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5288" y="2336800"/>
            <a:ext cx="5400675" cy="4411663"/>
            <a:chOff x="249" y="1472"/>
            <a:chExt cx="3402" cy="2779"/>
          </a:xfrm>
        </p:grpSpPr>
        <p:pic>
          <p:nvPicPr>
            <p:cNvPr id="281606" name="Tycho_SN_Mov2_NASA.mpe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1472"/>
              <a:ext cx="3402" cy="2552"/>
            </a:xfrm>
            <a:prstGeom prst="rect">
              <a:avLst/>
            </a:prstGeom>
            <a:noFill/>
          </p:spPr>
        </p:pic>
        <p:sp>
          <p:nvSpPr>
            <p:cNvPr id="281607" name="Text Box 7"/>
            <p:cNvSpPr txBox="1">
              <a:spLocks noChangeArrowheads="1"/>
            </p:cNvSpPr>
            <p:nvPr/>
          </p:nvSpPr>
          <p:spPr bwMode="auto">
            <a:xfrm>
              <a:off x="282" y="4020"/>
              <a:ext cx="55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1800">
                  <a:solidFill>
                    <a:schemeClr val="bg1"/>
                  </a:solidFill>
                  <a:latin typeface="Arial Unicode MS" pitchFamily="34" charset="-128"/>
                </a:rPr>
                <a:t>© ESA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57150"/>
            <a:ext cx="7772400" cy="1470025"/>
          </a:xfrm>
        </p:spPr>
        <p:txBody>
          <a:bodyPr/>
          <a:lstStyle/>
          <a:p>
            <a:r>
              <a:rPr lang="de-DE" b="0">
                <a:solidFill>
                  <a:schemeClr val="bg1"/>
                </a:solidFill>
              </a:rPr>
              <a:t>Die beleuchtete Erde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2452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1425"/>
            <a:ext cx="9180513" cy="561657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49813" y="2565401"/>
            <a:ext cx="1774825" cy="461963"/>
            <a:chOff x="3028" y="1616"/>
            <a:chExt cx="1118" cy="291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3028" y="1639"/>
              <a:ext cx="227" cy="1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3243" y="1616"/>
              <a:ext cx="9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</a:t>
              </a:r>
              <a:r>
                <a:rPr lang="en-US" dirty="0" err="1">
                  <a:solidFill>
                    <a:srgbClr val="FF0000"/>
                  </a:solidFill>
                  <a:cs typeface="Times New Roman" pitchFamily="18" charset="0"/>
                </a:rPr>
                <a:t>ünchen</a:t>
              </a:r>
              <a:endParaRPr lang="en-US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803275"/>
          </a:xfrm>
        </p:spPr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077200" cy="5157787"/>
          </a:xfrm>
        </p:spPr>
        <p:txBody>
          <a:bodyPr/>
          <a:lstStyle/>
          <a:p>
            <a:pPr>
              <a:buFontTx/>
              <a:buNone/>
            </a:pPr>
            <a:r>
              <a:rPr lang="de-DE" dirty="0"/>
              <a:t>Extrem helle Sternexplosionen</a:t>
            </a:r>
          </a:p>
          <a:p>
            <a:pPr>
              <a:buFontTx/>
              <a:buNone/>
            </a:pPr>
            <a:r>
              <a:rPr lang="de-DE" dirty="0"/>
              <a:t>Wichtig für die Produktion von schweren chemischen Elementen</a:t>
            </a:r>
          </a:p>
          <a:p>
            <a:pPr>
              <a:buFontTx/>
              <a:buNone/>
            </a:pPr>
            <a:r>
              <a:rPr lang="de-DE" dirty="0"/>
              <a:t>Endprodukt der Sternentwicklung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ür massive Sterne als Kernkollaps mit nachfolgendem Neutronenstern oder Schwarzem Loch</a:t>
            </a:r>
          </a:p>
          <a:p>
            <a:pPr lvl="1"/>
            <a:r>
              <a:rPr lang="de-DE" dirty="0">
                <a:solidFill>
                  <a:schemeClr val="tx1"/>
                </a:solidFill>
                <a:cs typeface="Times New Roman" pitchFamily="18" charset="0"/>
              </a:rPr>
              <a:t>für kleine Sterne in engen Doppelsternsystemen</a:t>
            </a:r>
          </a:p>
          <a:p>
            <a:pPr lvl="1"/>
            <a:r>
              <a:rPr lang="de-DE" dirty="0">
                <a:cs typeface="Times New Roman" pitchFamily="18" charset="0"/>
              </a:rPr>
              <a:t>(der Rest der Sterne erlischt langsam)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077200" cy="4106862"/>
          </a:xfrm>
        </p:spPr>
        <p:txBody>
          <a:bodyPr/>
          <a:lstStyle/>
          <a:p>
            <a:pPr>
              <a:buFontTx/>
              <a:buNone/>
            </a:pPr>
            <a:r>
              <a:rPr lang="de-DE" dirty="0"/>
              <a:t>Extrem helle Sternexplosionen</a:t>
            </a:r>
          </a:p>
          <a:p>
            <a:pPr>
              <a:buFontTx/>
              <a:buNone/>
            </a:pPr>
            <a:r>
              <a:rPr lang="de-DE" dirty="0"/>
              <a:t>Wichtig für die Produktion von schweren chemischen Elementen</a:t>
            </a:r>
          </a:p>
          <a:p>
            <a:pPr>
              <a:buFontTx/>
              <a:buNone/>
            </a:pPr>
            <a:r>
              <a:rPr lang="de-DE" dirty="0" smtClean="0">
                <a:solidFill>
                  <a:srgbClr val="FF0000"/>
                </a:solidFill>
              </a:rPr>
              <a:t>Beste </a:t>
            </a:r>
            <a:r>
              <a:rPr lang="de-DE" dirty="0">
                <a:solidFill>
                  <a:srgbClr val="FF0000"/>
                </a:solidFill>
              </a:rPr>
              <a:t>Entfernungsindikatoren im Universum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Kosmologie mit Supernovae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Entfernungen sind im Universum </a:t>
            </a:r>
            <a:r>
              <a:rPr lang="de-DE" dirty="0" smtClean="0"/>
              <a:t>schwer </a:t>
            </a:r>
            <a:r>
              <a:rPr lang="de-DE" dirty="0"/>
              <a:t>zu messen. Sie sind aber essentiell, um die Expansionsrate und deren Geschichte bestimmen zu k</a:t>
            </a:r>
            <a:r>
              <a:rPr lang="de-DE" dirty="0">
                <a:cs typeface="Times New Roman" pitchFamily="18" charset="0"/>
              </a:rPr>
              <a:t>önnen.</a:t>
            </a:r>
          </a:p>
          <a:p>
            <a:pPr marL="0" indent="0">
              <a:buFontTx/>
              <a:buNone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Typ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Supernovae sind ausgezeichnete Entfernungsindikatoren, die im nahen Universum geeicht werden.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Entfernungsmessung mittels einer </a:t>
            </a:r>
            <a:r>
              <a:rPr lang="de-DE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Lichtquelle</a:t>
            </a:r>
            <a:endParaRPr lang="de-DE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9091" name="lightbulb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63713" y="2205038"/>
            <a:ext cx="5400675" cy="3683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>
            <a:off x="0" y="1412875"/>
            <a:ext cx="7164388" cy="5456238"/>
            <a:chOff x="1292" y="-7"/>
            <a:chExt cx="4468" cy="4327"/>
          </a:xfrm>
        </p:grpSpPr>
        <p:pic>
          <p:nvPicPr>
            <p:cNvPr id="141315" name="Picture 3" descr="Germany_fig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2" y="-7"/>
              <a:ext cx="4468" cy="4327"/>
            </a:xfrm>
            <a:prstGeom prst="rect">
              <a:avLst/>
            </a:prstGeom>
            <a:noFill/>
          </p:spPr>
        </p:pic>
        <p:sp>
          <p:nvSpPr>
            <p:cNvPr id="141316" name="Text Box 4"/>
            <p:cNvSpPr txBox="1">
              <a:spLocks noChangeArrowheads="1"/>
            </p:cNvSpPr>
            <p:nvPr/>
          </p:nvSpPr>
          <p:spPr bwMode="auto">
            <a:xfrm>
              <a:off x="3696" y="2024"/>
              <a:ext cx="1750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dirty="0"/>
                <a:t>Germany et al. 2004</a:t>
              </a:r>
            </a:p>
          </p:txBody>
        </p:sp>
      </p:grpSp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/>
          <a:lstStyle/>
          <a:p>
            <a:r>
              <a:rPr lang="en-GB"/>
              <a:t>Die nahen SNe Ia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6443663" y="2636838"/>
            <a:ext cx="2492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Evidenz f</a:t>
            </a:r>
            <a:r>
              <a:rPr lang="de-DE" dirty="0">
                <a:solidFill>
                  <a:srgbClr val="FF0000"/>
                </a:solidFill>
                <a:latin typeface="HelveticaNeueLT Com 65 Md" pitchFamily="34" charset="0"/>
                <a:cs typeface="Times New Roman" pitchFamily="18" charset="0"/>
              </a:rPr>
              <a:t>ür</a:t>
            </a:r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 gute</a:t>
            </a:r>
          </a:p>
          <a:p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Entfernungen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71406" y="160338"/>
            <a:ext cx="8966230" cy="1036637"/>
          </a:xfrm>
          <a:noFill/>
        </p:spPr>
        <p:txBody>
          <a:bodyPr/>
          <a:lstStyle/>
          <a:p>
            <a:r>
              <a:rPr lang="de-DE" sz="3600" dirty="0"/>
              <a:t>Das vollst</a:t>
            </a:r>
            <a:r>
              <a:rPr lang="de-DE" sz="3600" dirty="0">
                <a:cs typeface="Times New Roman" pitchFamily="18" charset="0"/>
              </a:rPr>
              <a:t>ändige </a:t>
            </a:r>
            <a:r>
              <a:rPr lang="de-DE" sz="3600" dirty="0"/>
              <a:t> Hubble </a:t>
            </a:r>
            <a:r>
              <a:rPr lang="de-DE" sz="3600" dirty="0" smtClean="0"/>
              <a:t>Diagramm</a:t>
            </a:r>
            <a:endParaRPr lang="de-DE" dirty="0"/>
          </a:p>
        </p:txBody>
      </p:sp>
      <p:pic>
        <p:nvPicPr>
          <p:cNvPr id="43027" name="Picture 19" descr="hub_dis_all_through_mags_small"/>
          <p:cNvPicPr>
            <a:picLocks noChangeAspect="1" noChangeArrowheads="1"/>
          </p:cNvPicPr>
          <p:nvPr/>
        </p:nvPicPr>
        <p:blipFill>
          <a:blip r:embed="rId3" cstate="print"/>
          <a:srcRect l="-5854" b="-2310"/>
          <a:stretch>
            <a:fillRect/>
          </a:stretch>
        </p:blipFill>
        <p:spPr bwMode="auto">
          <a:xfrm>
            <a:off x="611560" y="1125538"/>
            <a:ext cx="7812336" cy="54718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108821" y="3514725"/>
            <a:ext cx="6021387" cy="1116013"/>
          </a:xfrm>
          <a:prstGeom prst="rect">
            <a:avLst/>
          </a:prstGeom>
          <a:solidFill>
            <a:srgbClr val="CCFFFF">
              <a:alpha val="50000"/>
            </a:srgbClr>
          </a:solidFill>
          <a:ln w="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868144" y="5877272"/>
            <a:ext cx="2655887" cy="689769"/>
            <a:chOff x="6380163" y="6020594"/>
            <a:chExt cx="2655887" cy="689769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7974832" y="5872163"/>
              <a:ext cx="234950" cy="531812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6380163" y="6253163"/>
              <a:ext cx="26558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“</a:t>
              </a:r>
              <a:r>
                <a:rPr lang="en-GB" dirty="0" err="1">
                  <a:solidFill>
                    <a:srgbClr val="FF0000"/>
                  </a:solidFill>
                </a:rPr>
                <a:t>Geschwindigkeit</a:t>
              </a:r>
              <a:r>
                <a:rPr lang="en-GB" dirty="0">
                  <a:solidFill>
                    <a:srgbClr val="FF0000"/>
                  </a:solidFill>
                </a:rPr>
                <a:t>”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552" y="1268760"/>
            <a:ext cx="740412" cy="1692275"/>
            <a:chOff x="34926" y="223837"/>
            <a:chExt cx="740412" cy="1692275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16200000">
              <a:off x="391938" y="545270"/>
              <a:ext cx="532800" cy="23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582612" y="841375"/>
              <a:ext cx="169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Entfernung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de-DE" sz="3600" b="1" dirty="0" smtClean="0"/>
              <a:t>Das SN Hubble Diagramm</a:t>
            </a:r>
            <a:endParaRPr lang="de-DE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02223" y="5805488"/>
            <a:ext cx="1908178" cy="692150"/>
            <a:chOff x="3408" y="3696"/>
            <a:chExt cx="1202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26" y="3841"/>
              <a:ext cx="11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“Expansion”</a:t>
              </a:r>
              <a:endParaRPr lang="en-GB" dirty="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6212" y="146050"/>
            <a:ext cx="814386" cy="1708152"/>
            <a:chOff x="111" y="-86"/>
            <a:chExt cx="513" cy="1076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281" y="306"/>
              <a:ext cx="10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F0000"/>
                  </a:solidFill>
                </a:rPr>
                <a:t>Entfernung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446" y="1988840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print"/>
          <a:srcRect l="13476" t="9911"/>
          <a:stretch>
            <a:fillRect/>
          </a:stretch>
        </p:blipFill>
        <p:spPr>
          <a:xfrm>
            <a:off x="6046421" y="4077072"/>
            <a:ext cx="2774051" cy="1963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Cosmology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4" name="Group 6"/>
          <p:cNvGrpSpPr/>
          <p:nvPr/>
        </p:nvGrpSpPr>
        <p:grpSpPr>
          <a:xfrm>
            <a:off x="1619672" y="1268759"/>
            <a:ext cx="5904656" cy="5472608"/>
            <a:chOff x="-223987" y="222295"/>
            <a:chExt cx="6436283" cy="5949280"/>
          </a:xfrm>
        </p:grpSpPr>
        <p:grpSp>
          <p:nvGrpSpPr>
            <p:cNvPr id="5" name="Group 4"/>
            <p:cNvGrpSpPr/>
            <p:nvPr/>
          </p:nvGrpSpPr>
          <p:grpSpPr>
            <a:xfrm>
              <a:off x="-223987" y="222295"/>
              <a:ext cx="6436283" cy="5949280"/>
              <a:chOff x="1888085" y="958516"/>
              <a:chExt cx="5138300" cy="4790010"/>
            </a:xfrm>
          </p:grpSpPr>
          <p:pic>
            <p:nvPicPr>
              <p:cNvPr id="10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39" r="-2198"/>
              <a:stretch>
                <a:fillRect/>
              </a:stretch>
            </p:blipFill>
            <p:spPr bwMode="auto">
              <a:xfrm>
                <a:off x="1888085" y="958516"/>
                <a:ext cx="5138300" cy="479001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754845" y="3275166"/>
                <a:ext cx="1239313" cy="357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HelveticaNeueLT Com 65 Md" pitchFamily="34" charset="0"/>
                  </a:rPr>
                  <a:t>560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SNe</a:t>
                </a:r>
                <a:r>
                  <a:rPr lang="en-GB" sz="1600" dirty="0" smtClean="0">
                    <a:latin typeface="HelveticaNeueLT Com 65 Md" pitchFamily="34" charset="0"/>
                  </a:rPr>
                  <a:t>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Ia</a:t>
                </a:r>
                <a:endParaRPr lang="en-GB" sz="1600" dirty="0" smtClean="0">
                  <a:latin typeface="HelveticaNeueLT Com 65 Md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2434" y="260648"/>
              <a:ext cx="3374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HelveticaNeueLT Com 65 Md" pitchFamily="34" charset="0"/>
                </a:rPr>
                <a:t>Goobar</a:t>
              </a:r>
              <a:r>
                <a:rPr lang="de-DE" dirty="0" smtClean="0">
                  <a:latin typeface="HelveticaNeueLT Com 65 Md" pitchFamily="34" charset="0"/>
                </a:rPr>
                <a:t> &amp; Leibundgut 2011</a:t>
              </a:r>
              <a:endParaRPr lang="de-DE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Mittlerer Abstand der Galaxien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66"/>
                  </a:solidFill>
                  <a:latin typeface="Comic Sans MS" pitchFamily="66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solidFill>
                    <a:srgbClr val="FFFF66"/>
                  </a:solidFill>
                  <a:latin typeface="Comic Sans MS" pitchFamily="66" charset="0"/>
                </a:rPr>
                <a:t>Schwächer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>
                  <a:solidFill>
                    <a:srgbClr val="FF0000"/>
                  </a:solidFill>
                  <a:latin typeface="Comic Sans MS" pitchFamily="66" charset="0"/>
                </a:rPr>
                <a:t>Rotverschiebung</a:t>
              </a: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Zeit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83326" cy="4445000"/>
            <a:chOff x="1375" y="1688"/>
            <a:chExt cx="3958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83" cy="563"/>
              <a:chOff x="4246" y="1664"/>
              <a:chExt cx="1183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11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err="1" smtClean="0">
                    <a:solidFill>
                      <a:srgbClr val="C0C0C0"/>
                    </a:solidFill>
                    <a:latin typeface="Comic Sans MS" pitchFamily="66" charset="0"/>
                  </a:rPr>
                  <a:t>geschlossen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 smtClean="0">
                  <a:solidFill>
                    <a:srgbClr val="99CCFF"/>
                  </a:solidFill>
                  <a:latin typeface="Comic Sans MS" pitchFamily="66" charset="0"/>
                </a:rPr>
                <a:t>offen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folHlink"/>
                  </a:solidFill>
                  <a:latin typeface="Comic Sans MS" pitchFamily="66" charset="0"/>
                </a:rPr>
                <a:t>Milliarden Jahre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dirty="0" smtClean="0"/>
              <a:t>Congratulations!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694237"/>
            <a:ext cx="8064896" cy="16303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latin typeface="HelveticaNeueLT Com 45 Lt" pitchFamily="34" charset="0"/>
                  </a:rPr>
                  <a:t>Perlmutter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Brian Schmidt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latin typeface="HelveticaNeueLT Com 45 Lt" pitchFamily="34" charset="0"/>
                  </a:rPr>
                  <a:t>Riess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9081"/>
            <a:ext cx="9144000" cy="2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6611"/>
            <a:ext cx="5879976" cy="391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 High-z Supernova Search Team</a:t>
            </a:r>
            <a:b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December 2011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ber-Prize-2007-SC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20080"/>
          </a:xfrm>
        </p:spPr>
        <p:txBody>
          <a:bodyPr/>
          <a:lstStyle/>
          <a:p>
            <a:r>
              <a:rPr lang="en-GB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Supernova Cosmology Project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/>
              <a:t>Was bedeutet das?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1"/>
              <a:t>Entfernte Supernovae sind weiter entfernt als in einem frei expandierenden, ungebremsten Universum. Dies kann nur durch eine </a:t>
            </a:r>
            <a:r>
              <a:rPr lang="de-DE" b="1">
                <a:solidFill>
                  <a:srgbClr val="FF0000"/>
                </a:solidFill>
              </a:rPr>
              <a:t>abstossende</a:t>
            </a:r>
            <a:r>
              <a:rPr lang="de-DE" b="1"/>
              <a:t> Kompente erzeugt werden.</a:t>
            </a:r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5126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/>
              <a:t>Einstein </a:t>
            </a:r>
            <a:r>
              <a:rPr lang="en-GB" dirty="0" err="1"/>
              <a:t>zur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Kosmologischen</a:t>
            </a:r>
            <a:r>
              <a:rPr lang="en-GB" dirty="0"/>
              <a:t> </a:t>
            </a:r>
            <a:r>
              <a:rPr lang="en-GB" dirty="0" err="1" smtClean="0"/>
              <a:t>Konstante</a:t>
            </a:r>
            <a:endParaRPr lang="en-GB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108075" y="1341438"/>
            <a:ext cx="6777038" cy="854075"/>
            <a:chOff x="158" y="2017"/>
            <a:chExt cx="5448" cy="687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158" y="2017"/>
              <a:ext cx="5448" cy="687"/>
              <a:chOff x="158" y="2017"/>
              <a:chExt cx="5448" cy="687"/>
            </a:xfrm>
          </p:grpSpPr>
          <p:pic>
            <p:nvPicPr>
              <p:cNvPr id="40653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" y="2205"/>
                <a:ext cx="5448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653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2017"/>
                <a:ext cx="5448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06535" name="Rectangle 7"/>
            <p:cNvSpPr>
              <a:spLocks noChangeAspect="1" noChangeArrowheads="1"/>
            </p:cNvSpPr>
            <p:nvPr/>
          </p:nvSpPr>
          <p:spPr bwMode="auto">
            <a:xfrm>
              <a:off x="204" y="2024"/>
              <a:ext cx="2086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536" name="Rectangle 8"/>
            <p:cNvSpPr>
              <a:spLocks noChangeAspect="1" noChangeArrowheads="1"/>
            </p:cNvSpPr>
            <p:nvPr/>
          </p:nvSpPr>
          <p:spPr bwMode="auto">
            <a:xfrm>
              <a:off x="4490" y="2478"/>
              <a:ext cx="1089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1108075" y="2205038"/>
            <a:ext cx="6777038" cy="1616075"/>
            <a:chOff x="158" y="1723"/>
            <a:chExt cx="5448" cy="1299"/>
          </a:xfrm>
        </p:grpSpPr>
        <p:pic>
          <p:nvPicPr>
            <p:cNvPr id="406540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1723"/>
              <a:ext cx="5448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1" name="Rectangle 13"/>
            <p:cNvSpPr>
              <a:spLocks noChangeAspect="1" noChangeArrowheads="1"/>
            </p:cNvSpPr>
            <p:nvPr/>
          </p:nvSpPr>
          <p:spPr bwMode="auto">
            <a:xfrm>
              <a:off x="793" y="2840"/>
              <a:ext cx="4809" cy="1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108075" y="3851275"/>
            <a:ext cx="6777038" cy="2962275"/>
            <a:chOff x="698" y="2426"/>
            <a:chExt cx="4269" cy="1866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698" y="2426"/>
              <a:ext cx="4269" cy="1775"/>
              <a:chOff x="703" y="2426"/>
              <a:chExt cx="4269" cy="1775"/>
            </a:xfrm>
          </p:grpSpPr>
          <p:pic>
            <p:nvPicPr>
              <p:cNvPr id="406543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31520"/>
              <a:stretch>
                <a:fillRect/>
              </a:stretch>
            </p:blipFill>
            <p:spPr bwMode="auto">
              <a:xfrm>
                <a:off x="703" y="2426"/>
                <a:ext cx="4269" cy="1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06544" name="Rectangle 16"/>
              <p:cNvSpPr>
                <a:spLocks noChangeArrowheads="1"/>
              </p:cNvSpPr>
              <p:nvPr/>
            </p:nvSpPr>
            <p:spPr bwMode="auto">
              <a:xfrm>
                <a:off x="748" y="2432"/>
                <a:ext cx="313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6545" name="Rectangle 17"/>
              <p:cNvSpPr>
                <a:spLocks noChangeArrowheads="1"/>
              </p:cNvSpPr>
              <p:nvPr/>
            </p:nvSpPr>
            <p:spPr bwMode="auto">
              <a:xfrm>
                <a:off x="3107" y="4020"/>
                <a:ext cx="1814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06538" name="Text Box 10"/>
            <p:cNvSpPr txBox="1">
              <a:spLocks noChangeArrowheads="1"/>
            </p:cNvSpPr>
            <p:nvPr/>
          </p:nvSpPr>
          <p:spPr bwMode="auto">
            <a:xfrm>
              <a:off x="3926" y="4061"/>
              <a:ext cx="1040" cy="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0000"/>
                  </a:solidFill>
                </a:rPr>
                <a:t>Einstein (1917)</a:t>
              </a:r>
            </a:p>
          </p:txBody>
        </p:sp>
      </p:grpSp>
      <p:sp>
        <p:nvSpPr>
          <p:cNvPr id="406547" name="Text Box 19"/>
          <p:cNvSpPr txBox="1">
            <a:spLocks noChangeArrowheads="1"/>
          </p:cNvSpPr>
          <p:nvPr/>
        </p:nvSpPr>
        <p:spPr bwMode="auto">
          <a:xfrm>
            <a:off x="322263" y="3284538"/>
            <a:ext cx="8570912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[Die Kosmologische Konstante] haben wir nur nötig, um eine quasi-statische Verteilung der Materie zu ermöglichen, wie es der Tatsache der kleinen Sterngeschwindigkeiten entspricht.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Der Inhalt des Universums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3384550" cy="47529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Dunkle Materie und Dunkle Energie sind die bestimmenden Energiebeitr</a:t>
            </a:r>
            <a:r>
              <a:rPr lang="de-DE" dirty="0" smtClean="0">
                <a:cs typeface="Times New Roman" pitchFamily="18" charset="0"/>
              </a:rPr>
              <a:t>äge des Universums.</a:t>
            </a:r>
          </a:p>
          <a:p>
            <a:pPr marL="0" indent="0">
              <a:buFontTx/>
              <a:buNone/>
            </a:pPr>
            <a:endParaRPr lang="de-DE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de-DE" sz="3600" dirty="0" smtClean="0">
                <a:solidFill>
                  <a:srgbClr val="FF0000"/>
                </a:solidFill>
                <a:cs typeface="Times New Roman" pitchFamily="18" charset="0"/>
              </a:rPr>
              <a:t>Was sind sie?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590675"/>
            <a:ext cx="52387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de-DE" dirty="0" smtClean="0"/>
              <a:t>Was bedeutet das?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76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sz="3000" dirty="0" smtClean="0"/>
              <a:t>Das Universum besteht im wesentlichen aus </a:t>
            </a:r>
          </a:p>
          <a:p>
            <a:pPr algn="ctr">
              <a:buFontTx/>
              <a:buNone/>
              <a:defRPr/>
            </a:pPr>
            <a:r>
              <a:rPr lang="de-DE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nichts.</a:t>
            </a:r>
            <a:endParaRPr lang="de-DE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DE" sz="3000" dirty="0" smtClean="0"/>
              <a:t>Das Universum expandiert für immer.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Im Moment existiert keine überzeugende physikalische Interpretation der </a:t>
            </a:r>
            <a:r>
              <a:rPr lang="de-DE" sz="3000" dirty="0" err="1" smtClean="0"/>
              <a:t>Vakuumsenergie</a:t>
            </a:r>
            <a:r>
              <a:rPr lang="de-DE" sz="3000" dirty="0" smtClean="0"/>
              <a:t> </a:t>
            </a:r>
            <a:r>
              <a:rPr lang="de-DE" sz="3000" dirty="0" smtClean="0">
                <a:solidFill>
                  <a:srgbClr val="FF0000"/>
                </a:solidFill>
              </a:rPr>
              <a:t>(Dunkle Energie)</a:t>
            </a:r>
            <a:r>
              <a:rPr lang="de-DE" sz="3000" dirty="0" smtClean="0"/>
              <a:t>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Nur 4% des Universums sind aus demselben „Stoff“ wie wir (und alles, das wir kennen).</a:t>
            </a:r>
          </a:p>
          <a:p>
            <a:pPr>
              <a:buFontTx/>
              <a:buNone/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2965799" y="2571744"/>
            <a:ext cx="6178233" cy="4114800"/>
            <a:chOff x="3019551" y="2571744"/>
            <a:chExt cx="6178233" cy="4114800"/>
          </a:xfrm>
        </p:grpSpPr>
        <p:pic>
          <p:nvPicPr>
            <p:cNvPr id="8" name="Picture 7" descr="Fosbury_Azore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9551" y="2571744"/>
              <a:ext cx="6178233" cy="4114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15272" y="6286520"/>
              <a:ext cx="1357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© R.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Fosbury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0" y="571480"/>
            <a:ext cx="3914748" cy="1143000"/>
          </a:xfrm>
        </p:spPr>
        <p:txBody>
          <a:bodyPr/>
          <a:lstStyle/>
          <a:p>
            <a:r>
              <a:rPr lang="en-US" sz="3600" dirty="0" smtClean="0"/>
              <a:t>Unser </a:t>
            </a:r>
            <a:r>
              <a:rPr lang="en-US" sz="3600" dirty="0" err="1" smtClean="0"/>
              <a:t>Universum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Unsere</a:t>
            </a:r>
            <a:r>
              <a:rPr lang="en-US" sz="3600" dirty="0" smtClean="0"/>
              <a:t> Welt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85728"/>
            <a:ext cx="2143140" cy="19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2571744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84213" y="1952625"/>
            <a:ext cx="768985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Das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Unverständlichste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am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Universum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ist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im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Grunde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, das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wir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es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verstehen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k</a:t>
            </a:r>
            <a:r>
              <a:rPr lang="en-US" sz="3600" dirty="0" err="1">
                <a:solidFill>
                  <a:srgbClr val="FF0000"/>
                </a:solidFill>
                <a:latin typeface="HelveticaNeueLT Com 65 Md" pitchFamily="34" charset="0"/>
                <a:cs typeface="Times New Roman" pitchFamily="18" charset="0"/>
              </a:rPr>
              <a:t>önnen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.</a:t>
            </a:r>
            <a:r>
              <a:rPr lang="en-GB" dirty="0">
                <a:latin typeface="HelveticaNeueLT Com 65 Md" pitchFamily="34" charset="0"/>
              </a:rPr>
              <a:t> </a:t>
            </a:r>
            <a:endParaRPr lang="en-GB" sz="3200" dirty="0">
              <a:solidFill>
                <a:srgbClr val="FF0000"/>
              </a:solidFill>
              <a:latin typeface="HelveticaNeueLT Com 65 Md" pitchFamily="34" charset="0"/>
            </a:endParaRPr>
          </a:p>
          <a:p>
            <a:endParaRPr lang="en-GB" sz="3200" b="0" dirty="0">
              <a:latin typeface="HelveticaNeueLT Com 65 Md" pitchFamily="34" charset="0"/>
            </a:endParaRPr>
          </a:p>
          <a:p>
            <a:pPr algn="r"/>
            <a:endParaRPr lang="en-GB" dirty="0">
              <a:solidFill>
                <a:srgbClr val="000000"/>
              </a:solidFill>
              <a:latin typeface="HelveticaNeueLT Com 65 Md" pitchFamily="34" charset="0"/>
            </a:endParaRPr>
          </a:p>
          <a:p>
            <a:pPr algn="r"/>
            <a:endParaRPr lang="en-GB" dirty="0">
              <a:solidFill>
                <a:srgbClr val="000000"/>
              </a:solidFill>
              <a:latin typeface="HelveticaNeueLT Com 65 Md" pitchFamily="34" charset="0"/>
            </a:endParaRPr>
          </a:p>
          <a:p>
            <a:pPr algn="r"/>
            <a:r>
              <a:rPr lang="en-GB" dirty="0">
                <a:solidFill>
                  <a:schemeClr val="accent6"/>
                </a:solidFill>
                <a:latin typeface="HelveticaNeueLT Com 65 Md" pitchFamily="34" charset="0"/>
              </a:rPr>
              <a:t>Albert Einstein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82880" cy="1143000"/>
          </a:xfrm>
        </p:spPr>
        <p:txBody>
          <a:bodyPr/>
          <a:lstStyle/>
          <a:p>
            <a:r>
              <a:rPr lang="de-DE" b="0" dirty="0"/>
              <a:t>Interpretationen/Spekulationen</a:t>
            </a: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410200"/>
          </a:xfrm>
        </p:spPr>
        <p:txBody>
          <a:bodyPr/>
          <a:lstStyle/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 err="1"/>
              <a:t>Einstein’s</a:t>
            </a:r>
            <a:r>
              <a:rPr lang="de-DE" b="1" dirty="0"/>
              <a:t> Kosmologische Konstante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Bisher kein “Platz” im </a:t>
            </a:r>
            <a:r>
              <a:rPr lang="de-DE" b="1" dirty="0" err="1"/>
              <a:t>Standart</a:t>
            </a:r>
            <a:r>
              <a:rPr lang="de-DE" b="1" dirty="0"/>
              <a:t> Model der Teilchenphysik</a:t>
            </a:r>
            <a:endParaRPr lang="de-DE" dirty="0"/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 err="1"/>
              <a:t>Quintessence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Quantenmechanisches Teilchenfeld, dass Energie in das Universum entlässt</a:t>
            </a:r>
            <a:r>
              <a:rPr lang="de-DE" dirty="0"/>
              <a:t> 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Anzeichen einer höheren Dimension</a:t>
            </a:r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Gravitation ist am besten beschrieben in einer Theorie mit mehr als vier Dimensionen</a:t>
            </a:r>
            <a:endParaRPr lang="de-DE" dirty="0"/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Phantom Energie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Die Dunkle Energie ist so stark, dass das Universum auseinander fällt (</a:t>
            </a:r>
            <a:r>
              <a:rPr lang="de-DE" b="1" dirty="0">
                <a:solidFill>
                  <a:srgbClr val="FF0000"/>
                </a:solidFill>
              </a:rPr>
              <a:t>Big </a:t>
            </a:r>
            <a:r>
              <a:rPr lang="de-DE" b="1" dirty="0" err="1">
                <a:solidFill>
                  <a:srgbClr val="FF0000"/>
                </a:solidFill>
              </a:rPr>
              <a:t>Rip</a:t>
            </a:r>
            <a:r>
              <a:rPr lang="de-DE" b="1" dirty="0"/>
              <a:t>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8F8F8"/>
                </a:solidFill>
              </a:rPr>
              <a:t>Unser </a:t>
            </a:r>
            <a:r>
              <a:rPr lang="en-US" dirty="0" err="1" smtClean="0">
                <a:solidFill>
                  <a:srgbClr val="F8F8F8"/>
                </a:solidFill>
              </a:rPr>
              <a:t>Platz</a:t>
            </a:r>
            <a:r>
              <a:rPr lang="en-US" dirty="0" smtClean="0">
                <a:solidFill>
                  <a:srgbClr val="F8F8F8"/>
                </a:solidFill>
              </a:rPr>
              <a:t> </a:t>
            </a:r>
            <a:r>
              <a:rPr lang="en-US" dirty="0" err="1" smtClean="0">
                <a:solidFill>
                  <a:srgbClr val="F8F8F8"/>
                </a:solidFill>
              </a:rPr>
              <a:t>im</a:t>
            </a:r>
            <a:r>
              <a:rPr lang="en-US" dirty="0" smtClean="0">
                <a:solidFill>
                  <a:srgbClr val="F8F8F8"/>
                </a:solidFill>
              </a:rPr>
              <a:t> </a:t>
            </a:r>
            <a:r>
              <a:rPr lang="en-US" dirty="0" err="1" smtClean="0">
                <a:solidFill>
                  <a:srgbClr val="F8F8F8"/>
                </a:solidFill>
                <a:latin typeface="HelveticaNeueLT Com 55 Roman" pitchFamily="34" charset="0"/>
              </a:rPr>
              <a:t>Universum</a:t>
            </a:r>
            <a:endParaRPr lang="en-GB" dirty="0">
              <a:solidFill>
                <a:srgbClr val="F8F8F8"/>
              </a:solidFill>
              <a:latin typeface="HelveticaNeueLT Com 55 Roman" pitchFamily="34" charset="0"/>
            </a:endParaRPr>
          </a:p>
        </p:txBody>
      </p:sp>
      <p:pic>
        <p:nvPicPr>
          <p:cNvPr id="4" name="Content Placeholder 3" descr="Querschnitt_Er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214398"/>
            <a:ext cx="5643602" cy="5643602"/>
          </a:xfr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21" y="1285860"/>
            <a:ext cx="8458259" cy="5286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Unsere Erde</a:t>
            </a:r>
            <a:endParaRPr lang="de-DE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Earth_departure_Mercury_Messenger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285860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5" y="6345816"/>
            <a:ext cx="278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MESSENGER (© NASA)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575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90" y="198438"/>
            <a:ext cx="7772400" cy="1143000"/>
          </a:xfrm>
        </p:spPr>
        <p:txBody>
          <a:bodyPr/>
          <a:lstStyle/>
          <a:p>
            <a:r>
              <a:rPr lang="en-US" dirty="0" smtClean="0"/>
              <a:t>Unser </a:t>
            </a:r>
            <a:r>
              <a:rPr lang="en-US" dirty="0" err="1" smtClean="0"/>
              <a:t>Platz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endParaRPr lang="en-GB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0277" name="Picture 5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 l="24049" t="24615" r="39877" b="26831"/>
          <a:stretch>
            <a:fillRect/>
          </a:stretch>
        </p:blipFill>
        <p:spPr bwMode="auto">
          <a:xfrm>
            <a:off x="-571536" y="357166"/>
            <a:ext cx="9504363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6282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5326360" cy="1143000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Der</a:t>
            </a:r>
            <a:r>
              <a:rPr lang="en-GB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Blick</a:t>
            </a:r>
            <a:r>
              <a:rPr lang="en-GB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ins </a:t>
            </a:r>
            <a:r>
              <a:rPr lang="en-GB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Sonnensystem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1772816"/>
            <a:ext cx="2686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Voyager </a:t>
            </a:r>
            <a:r>
              <a:rPr lang="en-GB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1 (NASA)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6805</TotalTime>
  <Words>1153</Words>
  <Application>Microsoft Office PowerPoint</Application>
  <PresentationFormat>On-screen Show (4:3)</PresentationFormat>
  <Paragraphs>314</Paragraphs>
  <Slides>58</Slides>
  <Notes>24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Default Design</vt:lpstr>
      <vt:lpstr>Die beschleunigte Expansion des Universums </vt:lpstr>
      <vt:lpstr>Das dunkle Universum</vt:lpstr>
      <vt:lpstr>Unser Blick ins Universum</vt:lpstr>
      <vt:lpstr>Die beleuchtete Erde</vt:lpstr>
      <vt:lpstr>Slide 5</vt:lpstr>
      <vt:lpstr>Unser Platz im Universum</vt:lpstr>
      <vt:lpstr>Unsere Erde</vt:lpstr>
      <vt:lpstr>Unser Platz im Universum</vt:lpstr>
      <vt:lpstr>Der Blick ins Sonnensystem</vt:lpstr>
      <vt:lpstr>Beobachtungen des Unsichtbaren</vt:lpstr>
      <vt:lpstr>Unser Platz in der Milchstrasse</vt:lpstr>
      <vt:lpstr>Slide 12</vt:lpstr>
      <vt:lpstr>Die Erdatmosphäre Schutzschild und Fenster zum All</vt:lpstr>
      <vt:lpstr>Gedanken zur Zukunft</vt:lpstr>
      <vt:lpstr>„Unsichtbar“</vt:lpstr>
      <vt:lpstr>Das „unsichtbare” Universum</vt:lpstr>
      <vt:lpstr>Beobachtende Kosmologie</vt:lpstr>
      <vt:lpstr>Die Expansion des Universums</vt:lpstr>
      <vt:lpstr>Das original Hubble Diagram</vt:lpstr>
      <vt:lpstr>Ein modernes Hubble Diagram</vt:lpstr>
      <vt:lpstr>Das Alter des Universums</vt:lpstr>
      <vt:lpstr>Fundamente der Kosmologie</vt:lpstr>
      <vt:lpstr>Die Expansion ist für alle diesselbe (Isotropie)</vt:lpstr>
      <vt:lpstr>Homogenität des Universums</vt:lpstr>
      <vt:lpstr>Vergangenheit und Zukunft</vt:lpstr>
      <vt:lpstr>Slide 26</vt:lpstr>
      <vt:lpstr>Slide 27</vt:lpstr>
      <vt:lpstr>Der Energieinhalt dominiert das entfernte Universum</vt:lpstr>
      <vt:lpstr>Supernova!</vt:lpstr>
      <vt:lpstr>Die Supernova von 1054</vt:lpstr>
      <vt:lpstr>Supernovae</vt:lpstr>
      <vt:lpstr>Slide 32</vt:lpstr>
      <vt:lpstr>Historische Bedeutung von Supernovae</vt:lpstr>
      <vt:lpstr>Historische Bedeutung von Supernovae</vt:lpstr>
      <vt:lpstr>Supernovae</vt:lpstr>
      <vt:lpstr>Supernova Suche </vt:lpstr>
      <vt:lpstr>Supernova Suche Die Nadel(n) im Weltall</vt:lpstr>
      <vt:lpstr>Supernova Suche</vt:lpstr>
      <vt:lpstr>Thermonukleare Supernovae</vt:lpstr>
      <vt:lpstr>Supernovae</vt:lpstr>
      <vt:lpstr>Supernovae</vt:lpstr>
      <vt:lpstr>Kosmologie mit Supernovae</vt:lpstr>
      <vt:lpstr>Entfernungsmessung mittels einer Lichtquelle</vt:lpstr>
      <vt:lpstr>Die nahen SNe Ia</vt:lpstr>
      <vt:lpstr>Das vollständige  Hubble Diagramm</vt:lpstr>
      <vt:lpstr>Das SN Hubble Diagramm</vt:lpstr>
      <vt:lpstr>Supernova Cosmology 2011</vt:lpstr>
      <vt:lpstr>Slide 48</vt:lpstr>
      <vt:lpstr>Congratulations!</vt:lpstr>
      <vt:lpstr>The High-z Supernova Search Team December 2011</vt:lpstr>
      <vt:lpstr>Supernova Cosmology Project</vt:lpstr>
      <vt:lpstr>Was bedeutet das?</vt:lpstr>
      <vt:lpstr>Einstein zur  Kosmologischen Konstante</vt:lpstr>
      <vt:lpstr>Der Inhalt des Universums</vt:lpstr>
      <vt:lpstr>Was bedeutet das?</vt:lpstr>
      <vt:lpstr>Unser Universum Unsere Welt</vt:lpstr>
      <vt:lpstr>Slide 57</vt:lpstr>
      <vt:lpstr>Interpretationen/Spekulationen</vt:lpstr>
    </vt:vector>
  </TitlesOfParts>
  <Company>ESO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Leibundgut</cp:lastModifiedBy>
  <cp:revision>89</cp:revision>
  <cp:lastPrinted>2001-10-12T16:31:51Z</cp:lastPrinted>
  <dcterms:created xsi:type="dcterms:W3CDTF">2001-10-12T08:56:18Z</dcterms:created>
  <dcterms:modified xsi:type="dcterms:W3CDTF">2011-12-16T22:34:24Z</dcterms:modified>
</cp:coreProperties>
</file>