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4" r:id="rId4"/>
  </p:sldMasterIdLst>
  <p:notesMasterIdLst>
    <p:notesMasterId r:id="rId32"/>
  </p:notesMasterIdLst>
  <p:sldIdLst>
    <p:sldId id="256" r:id="rId5"/>
    <p:sldId id="674" r:id="rId6"/>
    <p:sldId id="297" r:id="rId7"/>
    <p:sldId id="681" r:id="rId8"/>
    <p:sldId id="286" r:id="rId9"/>
    <p:sldId id="675" r:id="rId10"/>
    <p:sldId id="676" r:id="rId11"/>
    <p:sldId id="257" r:id="rId12"/>
    <p:sldId id="258" r:id="rId13"/>
    <p:sldId id="261" r:id="rId14"/>
    <p:sldId id="263" r:id="rId15"/>
    <p:sldId id="264" r:id="rId16"/>
    <p:sldId id="330" r:id="rId17"/>
    <p:sldId id="332" r:id="rId18"/>
    <p:sldId id="331" r:id="rId19"/>
    <p:sldId id="334" r:id="rId20"/>
    <p:sldId id="335" r:id="rId21"/>
    <p:sldId id="268" r:id="rId22"/>
    <p:sldId id="678" r:id="rId23"/>
    <p:sldId id="272" r:id="rId24"/>
    <p:sldId id="273" r:id="rId25"/>
    <p:sldId id="265" r:id="rId26"/>
    <p:sldId id="679" r:id="rId27"/>
    <p:sldId id="680" r:id="rId28"/>
    <p:sldId id="266" r:id="rId29"/>
    <p:sldId id="683" r:id="rId30"/>
    <p:sldId id="68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463" autoAdjust="0"/>
    <p:restoredTop sz="89831"/>
  </p:normalViewPr>
  <p:slideViewPr>
    <p:cSldViewPr snapToGrid="0" snapToObjects="1">
      <p:cViewPr varScale="1">
        <p:scale>
          <a:sx n="100" d="100"/>
          <a:sy n="100" d="100"/>
        </p:scale>
        <p:origin x="162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765D0-4809-1347-B630-8C2EEAAF8735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A21A-F1D2-7D4C-8398-C9399E5F8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.ihep.cas.cn/ic/ip/LHAASO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LHAASO: </a:t>
            </a:r>
            <a:r>
              <a:rPr lang="en-GB" dirty="0">
                <a:hlinkClick r:id="rId3"/>
              </a:rPr>
              <a:t>Large High Altitude Air Shower Observatory</a:t>
            </a:r>
            <a:r>
              <a:rPr lang="en-GB" dirty="0"/>
              <a:t>: http://</a:t>
            </a:r>
            <a:r>
              <a:rPr lang="en-GB" dirty="0" err="1"/>
              <a:t>english.ihep.cas.cn</a:t>
            </a:r>
            <a:r>
              <a:rPr lang="en-GB" dirty="0"/>
              <a:t>/</a:t>
            </a:r>
            <a:r>
              <a:rPr lang="en-GB" dirty="0" err="1"/>
              <a:t>lhaaso</a:t>
            </a:r>
            <a:r>
              <a:rPr lang="en-GB" dirty="0"/>
              <a:t>/</a:t>
            </a:r>
          </a:p>
          <a:p>
            <a:r>
              <a:rPr lang="en-GB" dirty="0"/>
              <a:t>FAIR: Findable, Accessible, Interoperable, Reusable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3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24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569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3122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0228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9231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4652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528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41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3055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746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39248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355976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549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090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2812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89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0971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562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122894"/>
            <a:ext cx="8748712" cy="5291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1081959"/>
            <a:ext cx="9144000" cy="1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7"/>
          <a:srcRect/>
          <a:stretch/>
        </p:blipFill>
        <p:spPr>
          <a:xfrm>
            <a:off x="0" y="0"/>
            <a:ext cx="825500" cy="107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63175-D113-C541-92E8-2DF45FBE79F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916100" y="6584400"/>
            <a:ext cx="2987700" cy="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1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25" r:id="rId8"/>
    <p:sldLayoutId id="2147483726" r:id="rId9"/>
    <p:sldLayoutId id="2147483727" r:id="rId10"/>
    <p:sldLayoutId id="2147483729" r:id="rId11"/>
    <p:sldLayoutId id="2147483731" r:id="rId12"/>
    <p:sldLayoutId id="2147483732" r:id="rId13"/>
    <p:sldLayoutId id="2147483733" r:id="rId14"/>
    <p:sldLayoutId id="2147483734" r:id="rId15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24000" indent="-324000" algn="l" rtl="0" eaLnBrk="1" fontAlgn="base" hangingPunct="1">
        <a:spcBef>
          <a:spcPts val="1200"/>
        </a:spcBef>
        <a:spcAft>
          <a:spcPts val="0"/>
        </a:spcAft>
        <a:buClr>
          <a:srgbClr val="FF0000"/>
        </a:buClr>
        <a:buSzPct val="90000"/>
        <a:buFontTx/>
        <a:buBlip>
          <a:blip r:embed="rId19"/>
        </a:buBlip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ts val="0"/>
        </a:spcAft>
        <a:buClr>
          <a:schemeClr val="accent1"/>
        </a:buClr>
        <a:buFont typeface="Wingdings" charset="0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ts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ts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tiff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ui.adsabs.harvard.edu/link_gateway/2017NewAR..79...26M/EPRINT_PDF" TargetMode="Externa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emf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emf"/><Relationship Id="rId17" Type="http://schemas.openxmlformats.org/officeDocument/2006/relationships/image" Target="../media/image24.tiff"/><Relationship Id="rId2" Type="http://schemas.openxmlformats.org/officeDocument/2006/relationships/image" Target="../media/image9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emf"/><Relationship Id="rId5" Type="http://schemas.openxmlformats.org/officeDocument/2006/relationships/image" Target="../media/image12.png"/><Relationship Id="rId15" Type="http://schemas.openxmlformats.org/officeDocument/2006/relationships/image" Target="../media/image22.emf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82496"/>
            <a:ext cx="7772400" cy="2060448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Challenges and Synergies of Ground and Space Astronomy:</a:t>
            </a:r>
            <a:br>
              <a:rPr lang="en-US" dirty="0"/>
            </a:br>
            <a:r>
              <a:rPr lang="en-US" dirty="0"/>
              <a:t>The Ground-Based (ESO) 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Bruno Leibundgut</a:t>
            </a:r>
          </a:p>
        </p:txBody>
      </p:sp>
    </p:spTree>
    <p:extLst>
      <p:ext uri="{BB962C8B-B14F-4D97-AF65-F5344CB8AC3E}">
        <p14:creationId xmlns:p14="http://schemas.microsoft.com/office/powerpoint/2010/main" val="9318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ESA-ESO Operations Conferences</a:t>
            </a:r>
          </a:p>
        </p:txBody>
      </p:sp>
      <p:pic>
        <p:nvPicPr>
          <p:cNvPr id="1028" name="Picture 4" descr="https://www.cosmos.esa.int/documents/946106/946274/PosterSciOps2013.jpg/aa76c875-3273-4287-8550-afceda5bd5f7?t=14622902285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14" y="1288768"/>
            <a:ext cx="2779776" cy="360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tp://www.eso.org/sci/meetings/2015/SciOps2015/SciOps2015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550" y="1675300"/>
            <a:ext cx="2545766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50" y="2099052"/>
            <a:ext cx="2700001" cy="36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2DBDEA-042F-8546-9984-417CD3DA4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550" y="2789500"/>
            <a:ext cx="254139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7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391176"/>
          </a:xfrm>
        </p:spPr>
        <p:txBody>
          <a:bodyPr>
            <a:normAutofit/>
          </a:bodyPr>
          <a:lstStyle/>
          <a:p>
            <a:r>
              <a:rPr lang="en-US" dirty="0"/>
              <a:t>2013</a:t>
            </a:r>
          </a:p>
          <a:p>
            <a:pPr lvl="1"/>
            <a:r>
              <a:rPr lang="en-US" dirty="0"/>
              <a:t>“Working Together in Support of Science”</a:t>
            </a:r>
          </a:p>
          <a:p>
            <a:r>
              <a:rPr lang="en-US" dirty="0"/>
              <a:t>2015</a:t>
            </a:r>
          </a:p>
          <a:p>
            <a:pPr lvl="1"/>
            <a:r>
              <a:rPr lang="en-US" dirty="0"/>
              <a:t>Science Data Management</a:t>
            </a:r>
          </a:p>
          <a:p>
            <a:r>
              <a:rPr lang="en-US" dirty="0"/>
              <a:t>2017</a:t>
            </a:r>
          </a:p>
          <a:p>
            <a:pPr lvl="1"/>
            <a:r>
              <a:rPr lang="en-US" dirty="0"/>
              <a:t>Distributed Science Operations</a:t>
            </a:r>
          </a:p>
          <a:p>
            <a:r>
              <a:rPr lang="en-US" dirty="0"/>
              <a:t>2019</a:t>
            </a:r>
          </a:p>
          <a:p>
            <a:pPr lvl="1"/>
            <a:r>
              <a:rPr lang="en-US" dirty="0"/>
              <a:t>Cross Facilities Collaboration in the Multi-Messenger Era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SCIOPS Conferences</a:t>
            </a:r>
          </a:p>
        </p:txBody>
      </p:sp>
    </p:spTree>
    <p:extLst>
      <p:ext uri="{BB962C8B-B14F-4D97-AF65-F5344CB8AC3E}">
        <p14:creationId xmlns:p14="http://schemas.microsoft.com/office/powerpoint/2010/main" val="1266098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Synergies between space and ground-based missions</a:t>
            </a:r>
          </a:p>
          <a:p>
            <a:pPr lvl="1"/>
            <a:r>
              <a:rPr lang="en-US" dirty="0"/>
              <a:t>Importance of early planning</a:t>
            </a:r>
          </a:p>
          <a:p>
            <a:pPr lvl="2"/>
            <a:r>
              <a:rPr lang="en-US" dirty="0"/>
              <a:t>avoid ’blackmailing’ situations</a:t>
            </a:r>
          </a:p>
          <a:p>
            <a:pPr lvl="2"/>
            <a:r>
              <a:rPr lang="en-US" dirty="0"/>
              <a:t>community involvement/community-driven</a:t>
            </a:r>
          </a:p>
          <a:p>
            <a:pPr lvl="3"/>
            <a:r>
              <a:rPr lang="en-US" dirty="0"/>
              <a:t>e.g. through regular observing proposals</a:t>
            </a:r>
          </a:p>
          <a:p>
            <a:pPr lvl="3"/>
            <a:r>
              <a:rPr lang="en-US" dirty="0"/>
              <a:t>prepare relevant complementary instrumentation</a:t>
            </a:r>
          </a:p>
          <a:p>
            <a:pPr lvl="4"/>
            <a:r>
              <a:rPr lang="en-US" dirty="0"/>
              <a:t>PLATO radial velocities</a:t>
            </a:r>
          </a:p>
          <a:p>
            <a:pPr lvl="4"/>
            <a:r>
              <a:rPr lang="en-US" dirty="0"/>
              <a:t>EUCLID ground-based calibrations (e.g. redshift surveys)</a:t>
            </a:r>
          </a:p>
          <a:p>
            <a:pPr lvl="2"/>
            <a:r>
              <a:rPr lang="en-US" dirty="0"/>
              <a:t>how much should be done at corporate level? </a:t>
            </a:r>
          </a:p>
          <a:p>
            <a:pPr lvl="1"/>
            <a:r>
              <a:rPr lang="en-US" dirty="0"/>
              <a:t>differentiate between mission critical calibrations and scientific harvest</a:t>
            </a:r>
          </a:p>
          <a:p>
            <a:pPr lvl="2"/>
            <a:r>
              <a:rPr lang="en-US" dirty="0"/>
              <a:t>e.g. monitoring of Gaia position vs. Gaia-ESO survey</a:t>
            </a:r>
          </a:p>
          <a:p>
            <a:pPr lvl="1"/>
            <a:r>
              <a:rPr lang="en-US" dirty="0"/>
              <a:t>difference between observatory and survey missions</a:t>
            </a: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SCIOPS Conferences</a:t>
            </a:r>
          </a:p>
        </p:txBody>
      </p:sp>
    </p:spTree>
    <p:extLst>
      <p:ext uri="{BB962C8B-B14F-4D97-AF65-F5344CB8AC3E}">
        <p14:creationId xmlns:p14="http://schemas.microsoft.com/office/powerpoint/2010/main" val="1206952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Challenges and Synergies: The Ground-based View - 18 Nov 2021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Facilities are part of observational systems</a:t>
            </a:r>
          </a:p>
          <a:p>
            <a:pPr lvl="1"/>
            <a:r>
              <a:rPr lang="en-GB" dirty="0"/>
              <a:t>Ground-space coordination</a:t>
            </a:r>
          </a:p>
          <a:p>
            <a:pPr lvl="2"/>
            <a:r>
              <a:rPr lang="en-GB" dirty="0"/>
              <a:t>Proposals to cover several facilities</a:t>
            </a:r>
          </a:p>
          <a:p>
            <a:pPr lvl="2"/>
            <a:r>
              <a:rPr lang="en-GB" dirty="0"/>
              <a:t>Exchange scheduling information</a:t>
            </a:r>
          </a:p>
          <a:p>
            <a:pPr lvl="1"/>
            <a:r>
              <a:rPr lang="en-GB" dirty="0"/>
              <a:t>Coordinated observations at many telescopes</a:t>
            </a:r>
          </a:p>
          <a:p>
            <a:pPr lvl="2"/>
            <a:r>
              <a:rPr lang="en-GB" dirty="0"/>
              <a:t>Multi-wavelength programmes</a:t>
            </a:r>
          </a:p>
          <a:p>
            <a:pPr lvl="3"/>
            <a:r>
              <a:rPr lang="en-GB" dirty="0"/>
              <a:t>ALMA - optical synergies</a:t>
            </a:r>
          </a:p>
          <a:p>
            <a:pPr lvl="4"/>
            <a:r>
              <a:rPr lang="en-GB" dirty="0"/>
              <a:t>star/planet formation, distant universe</a:t>
            </a:r>
          </a:p>
          <a:p>
            <a:pPr lvl="3"/>
            <a:r>
              <a:rPr lang="en-GB" dirty="0"/>
              <a:t>radio - optical synergies</a:t>
            </a:r>
          </a:p>
          <a:p>
            <a:pPr lvl="4"/>
            <a:r>
              <a:rPr lang="en-GB" dirty="0"/>
              <a:t>non-thermal and thermal universe</a:t>
            </a:r>
          </a:p>
          <a:p>
            <a:pPr lvl="2"/>
            <a:r>
              <a:rPr lang="en-GB" dirty="0" err="1"/>
              <a:t>Exo</a:t>
            </a:r>
            <a:r>
              <a:rPr lang="en-GB" dirty="0"/>
              <a:t>-planet search and characterisation</a:t>
            </a:r>
          </a:p>
          <a:p>
            <a:pPr lvl="3"/>
            <a:r>
              <a:rPr lang="en-GB" dirty="0"/>
              <a:t>transit photometry, spectroscopic monitoring, </a:t>
            </a:r>
            <a:br>
              <a:rPr lang="en-GB" dirty="0"/>
            </a:br>
            <a:r>
              <a:rPr lang="en-GB" dirty="0"/>
              <a:t>multi-wavelength observations (planet-star contrast!)</a:t>
            </a:r>
          </a:p>
          <a:p>
            <a:pPr lvl="2"/>
            <a:r>
              <a:rPr lang="en-GB" dirty="0"/>
              <a:t>Milky Way structure and local dwarf galaxies</a:t>
            </a:r>
          </a:p>
          <a:p>
            <a:pPr lvl="3"/>
            <a:r>
              <a:rPr lang="en-GB" dirty="0"/>
              <a:t>spectroscopic follow-up of the photometric catalogues </a:t>
            </a:r>
            <a:br>
              <a:rPr lang="en-GB" dirty="0"/>
            </a:br>
            <a:r>
              <a:rPr lang="en-GB" dirty="0"/>
              <a:t>(SDSS, Gaia-ESO</a:t>
            </a:r>
            <a:r>
              <a:rPr lang="en-GB"/>
              <a:t>, APOGEE, 4MOST)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Strategies for the Future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4E1774-F244-974F-9EFA-5230C2F70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974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Challenges and Synergies: The Ground-based View - 18 Nov 2021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Strategies for the Future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xfrm>
            <a:off x="393689" y="1143000"/>
            <a:ext cx="8748000" cy="52786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“Guidelines” for OIR observatories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Flexibility</a:t>
            </a:r>
          </a:p>
          <a:p>
            <a:pPr lvl="2"/>
            <a:r>
              <a:rPr lang="en-GB" dirty="0"/>
              <a:t>adapt to new topics and discoveries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Uniqueness</a:t>
            </a:r>
          </a:p>
          <a:p>
            <a:pPr lvl="2"/>
            <a:r>
              <a:rPr lang="en-GB" dirty="0"/>
              <a:t>explore features of your observatory others don’t have</a:t>
            </a:r>
          </a:p>
          <a:p>
            <a:pPr lvl="3"/>
            <a:r>
              <a:rPr lang="en-GB" dirty="0"/>
              <a:t>e.g. interferometry (VLTI)</a:t>
            </a:r>
          </a:p>
          <a:p>
            <a:pPr lvl="2"/>
            <a:r>
              <a:rPr lang="en-GB" dirty="0"/>
              <a:t>provide unique capabilities for simultaneous coverage of large wavelength ranges</a:t>
            </a:r>
          </a:p>
          <a:p>
            <a:pPr lvl="3"/>
            <a:r>
              <a:rPr lang="en-GB" dirty="0"/>
              <a:t>e.g. observations of Comet Shoemaker-Levy 9 or Hale-Bopp, AT2019gfo/GW170817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Complementarity</a:t>
            </a:r>
          </a:p>
          <a:p>
            <a:pPr lvl="2"/>
            <a:r>
              <a:rPr lang="en-GB" dirty="0"/>
              <a:t>spectral follow-up of imaging surveys</a:t>
            </a:r>
          </a:p>
          <a:p>
            <a:pPr lvl="2"/>
            <a:r>
              <a:rPr lang="en-GB" dirty="0"/>
              <a:t>monitoring of special objects</a:t>
            </a:r>
          </a:p>
          <a:p>
            <a:pPr lvl="2"/>
            <a:r>
              <a:rPr lang="en-GB" dirty="0"/>
              <a:t>complementarity to space missions</a:t>
            </a:r>
          </a:p>
          <a:p>
            <a:pPr lvl="2"/>
            <a:r>
              <a:rPr lang="en-GB" dirty="0"/>
              <a:t>support observations for other facilities</a:t>
            </a:r>
          </a:p>
        </p:txBody>
      </p:sp>
      <p:sp>
        <p:nvSpPr>
          <p:cNvPr id="7" name="TextBox 6"/>
          <p:cNvSpPr txBox="1"/>
          <p:nvPr/>
        </p:nvSpPr>
        <p:spPr>
          <a:xfrm rot="19309439">
            <a:off x="659468" y="2960975"/>
            <a:ext cx="71655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>
                <a:solidFill>
                  <a:srgbClr val="FF0000">
                    <a:alpha val="47000"/>
                  </a:srgbClr>
                </a:solidFill>
              </a:rPr>
              <a:t>Coordination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2DCB86-AF08-494A-ADCB-BA3C926CE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94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Challenges and Synergies: The Ground-based View - 18 Nov 2021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“Internet Astrophysics”</a:t>
            </a:r>
          </a:p>
          <a:p>
            <a:pPr lvl="1"/>
            <a:r>
              <a:rPr lang="en-GB" dirty="0"/>
              <a:t>Most research based on databases</a:t>
            </a:r>
          </a:p>
          <a:p>
            <a:pPr lvl="2"/>
            <a:r>
              <a:rPr lang="en-GB" dirty="0"/>
              <a:t>Products of surveys</a:t>
            </a:r>
          </a:p>
          <a:p>
            <a:pPr lvl="1"/>
            <a:r>
              <a:rPr lang="en-GB" dirty="0"/>
              <a:t>Coordinated programmes produce coherent data</a:t>
            </a:r>
          </a:p>
          <a:p>
            <a:pPr lvl="1"/>
            <a:r>
              <a:rPr lang="en-GB" dirty="0"/>
              <a:t>Context for many new observations</a:t>
            </a:r>
          </a:p>
          <a:p>
            <a:pPr lvl="1"/>
            <a:r>
              <a:rPr lang="en-GB" dirty="0"/>
              <a:t>Open Data proved to be key to success</a:t>
            </a:r>
          </a:p>
          <a:p>
            <a:pPr lvl="2"/>
            <a:r>
              <a:rPr lang="en-GB" dirty="0"/>
              <a:t>SDSS, 2MASS/DENIS, </a:t>
            </a:r>
            <a:r>
              <a:rPr lang="en-GB" dirty="0" err="1"/>
              <a:t>Kepler</a:t>
            </a:r>
            <a:r>
              <a:rPr lang="en-GB" dirty="0"/>
              <a:t>, eventually LSST</a:t>
            </a:r>
          </a:p>
          <a:p>
            <a:pPr lvl="2"/>
            <a:r>
              <a:rPr lang="en-GB" dirty="0">
                <a:solidFill>
                  <a:srgbClr val="000000"/>
                </a:solidFill>
              </a:rPr>
              <a:t>observatory data archives</a:t>
            </a:r>
          </a:p>
          <a:p>
            <a:pPr>
              <a:buFont typeface="Lucida Grande"/>
              <a:buChar char="➞"/>
            </a:pPr>
            <a:r>
              <a:rPr lang="en-GB" dirty="0">
                <a:solidFill>
                  <a:srgbClr val="FF0000"/>
                </a:solidFill>
              </a:rPr>
              <a:t>Make data available to the whole community</a:t>
            </a:r>
          </a:p>
          <a:p>
            <a:pPr lvl="1">
              <a:buFont typeface="Wingdings" charset="2"/>
              <a:buChar char="Ø"/>
            </a:pPr>
            <a:r>
              <a:rPr lang="en-GB" dirty="0">
                <a:solidFill>
                  <a:srgbClr val="000000"/>
                </a:solidFill>
              </a:rPr>
              <a:t>Easy to find</a:t>
            </a:r>
          </a:p>
          <a:p>
            <a:pPr lvl="1">
              <a:buFont typeface="Wingdings" charset="2"/>
              <a:buChar char="Ø"/>
            </a:pPr>
            <a:r>
              <a:rPr lang="en-GB" dirty="0">
                <a:solidFill>
                  <a:srgbClr val="000000"/>
                </a:solidFill>
              </a:rPr>
              <a:t>Easy to understand</a:t>
            </a:r>
          </a:p>
          <a:p>
            <a:pPr lvl="1">
              <a:buFont typeface="Wingdings" charset="2"/>
              <a:buChar char="Ø"/>
            </a:pPr>
            <a:r>
              <a:rPr lang="en-GB" dirty="0">
                <a:solidFill>
                  <a:srgbClr val="000000"/>
                </a:solidFill>
              </a:rPr>
              <a:t>Easy to use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Strategies for the Future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3FAC8B-9092-0048-92A4-FE7152251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979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</p:spPr>
        <p:txBody>
          <a:bodyPr/>
          <a:lstStyle/>
          <a:p>
            <a:r>
              <a:rPr lang="en-GB"/>
              <a:t>Challenges and Synergies: The Ground-based View - 18 Nov 2021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r>
              <a:rPr lang="en-GB" dirty="0"/>
              <a:t>Flagship facilities</a:t>
            </a:r>
          </a:p>
          <a:p>
            <a:pPr lvl="1">
              <a:spcBef>
                <a:spcPts val="0"/>
              </a:spcBef>
            </a:pPr>
            <a:r>
              <a:rPr lang="en-GB" dirty="0"/>
              <a:t>ALMA, ELTs, JWST, LSST, EUCLID, (SKA, ATHENA)</a:t>
            </a:r>
          </a:p>
          <a:p>
            <a:pPr>
              <a:spcBef>
                <a:spcPts val="300"/>
              </a:spcBef>
            </a:pPr>
            <a:r>
              <a:rPr lang="en-GB" dirty="0"/>
              <a:t>Archives</a:t>
            </a:r>
          </a:p>
          <a:p>
            <a:pPr lvl="1">
              <a:spcBef>
                <a:spcPts val="0"/>
              </a:spcBef>
            </a:pPr>
            <a:r>
              <a:rPr lang="en-GB" dirty="0"/>
              <a:t>Planck, Gaia, HST, Spitzer, Herschel, </a:t>
            </a:r>
            <a:r>
              <a:rPr lang="en-GB" dirty="0" err="1"/>
              <a:t>Kepler</a:t>
            </a:r>
            <a:r>
              <a:rPr lang="en-GB" dirty="0"/>
              <a:t>, XMM-Newton, INTEGRAL, Chandra, observatory archives</a:t>
            </a:r>
          </a:p>
          <a:p>
            <a:pPr lvl="1">
              <a:spcBef>
                <a:spcPts val="0"/>
              </a:spcBef>
            </a:pPr>
            <a:r>
              <a:rPr lang="en-GB" dirty="0"/>
              <a:t>Literature</a:t>
            </a:r>
          </a:p>
          <a:p>
            <a:pPr>
              <a:spcBef>
                <a:spcPts val="300"/>
              </a:spcBef>
            </a:pPr>
            <a:r>
              <a:rPr lang="en-GB" dirty="0"/>
              <a:t>General user facilities (with some specialisation?)</a:t>
            </a:r>
          </a:p>
          <a:p>
            <a:pPr lvl="1">
              <a:spcBef>
                <a:spcPts val="0"/>
              </a:spcBef>
            </a:pPr>
            <a:r>
              <a:rPr lang="en-GB" dirty="0"/>
              <a:t>6-10m telescopes (16 ground-based)</a:t>
            </a:r>
          </a:p>
          <a:p>
            <a:pPr lvl="2"/>
            <a:r>
              <a:rPr lang="en-GB" dirty="0"/>
              <a:t>“people’s observatories”</a:t>
            </a:r>
          </a:p>
          <a:p>
            <a:pPr lvl="2"/>
            <a:r>
              <a:rPr lang="en-GB" dirty="0"/>
              <a:t>large variety of instrumentation, also interferometry</a:t>
            </a:r>
          </a:p>
          <a:p>
            <a:pPr lvl="2"/>
            <a:r>
              <a:rPr lang="en-GB" dirty="0"/>
              <a:t>built-in flexibility</a:t>
            </a:r>
          </a:p>
          <a:p>
            <a:pPr lvl="2"/>
            <a:r>
              <a:rPr lang="en-GB" dirty="0"/>
              <a:t>main resource for follow-up work</a:t>
            </a:r>
          </a:p>
          <a:p>
            <a:pPr lvl="1">
              <a:spcBef>
                <a:spcPts val="0"/>
              </a:spcBef>
            </a:pPr>
            <a:r>
              <a:rPr lang="en-GB" dirty="0"/>
              <a:t>2-4m telescopes</a:t>
            </a:r>
          </a:p>
          <a:p>
            <a:pPr lvl="2"/>
            <a:r>
              <a:rPr lang="en-GB" dirty="0"/>
              <a:t>pick your specialisation</a:t>
            </a:r>
          </a:p>
          <a:p>
            <a:pPr lvl="2"/>
            <a:r>
              <a:rPr lang="en-GB" dirty="0"/>
              <a:t>dedicate telescope to specific science question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073195"/>
          </a:xfrm>
        </p:spPr>
        <p:txBody>
          <a:bodyPr>
            <a:noAutofit/>
          </a:bodyPr>
          <a:lstStyle/>
          <a:p>
            <a:r>
              <a:rPr lang="en-GB" sz="3200" dirty="0"/>
              <a:t>OIR Observational System of the 2020s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BA7CEA-7F08-B948-9C28-CA62587EC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329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Challenges and Synergies: The Ground-based View - 18 Nov 2021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3689" y="1122137"/>
            <a:ext cx="8748000" cy="52786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/>
              <a:t>ALMA and ELT: flagship facilities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dirty="0"/>
              <a:t>VLT: unique capabilities</a:t>
            </a:r>
          </a:p>
          <a:p>
            <a:pPr lvl="2">
              <a:lnSpc>
                <a:spcPct val="90000"/>
              </a:lnSpc>
            </a:pPr>
            <a:r>
              <a:rPr lang="en-GB" dirty="0"/>
              <a:t>interferometry </a:t>
            </a:r>
            <a:r>
              <a:rPr lang="en-GB" dirty="0">
                <a:sym typeface="Wingdings"/>
              </a:rPr>
              <a:t> VLTI</a:t>
            </a:r>
          </a:p>
          <a:p>
            <a:pPr lvl="2">
              <a:lnSpc>
                <a:spcPct val="90000"/>
              </a:lnSpc>
            </a:pPr>
            <a:r>
              <a:rPr lang="en-GB" dirty="0">
                <a:sym typeface="Wingdings"/>
              </a:rPr>
              <a:t>large instrument complement, adaptive optics, flexibility, </a:t>
            </a:r>
            <a:br>
              <a:rPr lang="en-GB" dirty="0">
                <a:sym typeface="Wingdings"/>
              </a:rPr>
            </a:br>
            <a:r>
              <a:rPr lang="en-GB" dirty="0">
                <a:sym typeface="Wingdings"/>
              </a:rPr>
              <a:t>modern operations model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dirty="0">
                <a:sym typeface="Wingdings"/>
              </a:rPr>
              <a:t>La Silla/4m telescopes: dedicated</a:t>
            </a:r>
          </a:p>
          <a:p>
            <a:pPr lvl="1">
              <a:lnSpc>
                <a:spcPct val="90000"/>
              </a:lnSpc>
            </a:pPr>
            <a:r>
              <a:rPr lang="en-GB" dirty="0">
                <a:sym typeface="Wingdings"/>
              </a:rPr>
              <a:t>Transients: NTT; SOXS</a:t>
            </a:r>
          </a:p>
          <a:p>
            <a:pPr lvl="1">
              <a:lnSpc>
                <a:spcPct val="90000"/>
              </a:lnSpc>
            </a:pPr>
            <a:r>
              <a:rPr lang="en-GB" dirty="0">
                <a:sym typeface="Wingdings"/>
              </a:rPr>
              <a:t>exo-planets: 3.6m; HARPS/NIRPS</a:t>
            </a:r>
          </a:p>
          <a:p>
            <a:pPr lvl="1">
              <a:lnSpc>
                <a:spcPct val="90000"/>
              </a:lnSpc>
            </a:pPr>
            <a:r>
              <a:rPr lang="en-GB" dirty="0">
                <a:sym typeface="Wingdings"/>
              </a:rPr>
              <a:t>multi-object spectroscopy: VISTA; 4MOST</a:t>
            </a:r>
          </a:p>
          <a:p>
            <a:pPr lvl="1">
              <a:lnSpc>
                <a:spcPct val="90000"/>
              </a:lnSpc>
            </a:pPr>
            <a:r>
              <a:rPr lang="en-GB" dirty="0">
                <a:sym typeface="Wingdings"/>
              </a:rPr>
              <a:t>platform for smaller experiments: La Silla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dirty="0"/>
              <a:t>ESO and ALMA Archives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Rich resource of optical/NIR and sub-mm data</a:t>
            </a:r>
          </a:p>
          <a:p>
            <a:pPr lvl="2">
              <a:lnSpc>
                <a:spcPct val="90000"/>
              </a:lnSpc>
            </a:pPr>
            <a:r>
              <a:rPr lang="en-GB" dirty="0"/>
              <a:t>large coherent data sets from surveys</a:t>
            </a:r>
          </a:p>
          <a:p>
            <a:pPr lvl="2">
              <a:lnSpc>
                <a:spcPct val="90000"/>
              </a:lnSpc>
            </a:pPr>
            <a:r>
              <a:rPr lang="en-GB" dirty="0"/>
              <a:t>advanced data products</a:t>
            </a:r>
          </a:p>
          <a:p>
            <a:pPr lvl="1">
              <a:lnSpc>
                <a:spcPct val="90000"/>
              </a:lnSpc>
            </a:pP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ESO – an integrated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7F2FB-743D-EC4D-AF9A-29785945F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612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45667A-2E42-5E49-81AA-981C418DD9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" b="23693"/>
          <a:stretch/>
        </p:blipFill>
        <p:spPr>
          <a:xfrm>
            <a:off x="302335" y="3429000"/>
            <a:ext cx="8539329" cy="292608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Example: gravitational wave events</a:t>
            </a:r>
          </a:p>
          <a:p>
            <a:pPr lvl="1"/>
            <a:r>
              <a:rPr lang="en-US" dirty="0"/>
              <a:t>Coordinated observing run with the </a:t>
            </a:r>
            <a:r>
              <a:rPr lang="en-US" dirty="0" err="1"/>
              <a:t>aLIGO</a:t>
            </a:r>
            <a:r>
              <a:rPr lang="en-US" dirty="0"/>
              <a:t> science runs</a:t>
            </a:r>
          </a:p>
          <a:p>
            <a:r>
              <a:rPr lang="en-US" dirty="0"/>
              <a:t>ESO Community organization</a:t>
            </a:r>
          </a:p>
          <a:p>
            <a:pPr lvl="1"/>
            <a:r>
              <a:rPr lang="en-US" dirty="0"/>
              <a:t>single VLT proposal – ENGRAVE</a:t>
            </a:r>
          </a:p>
          <a:p>
            <a:pPr lvl="2"/>
            <a:r>
              <a:rPr lang="en-US" dirty="0"/>
              <a:t>following an ESO workshop to discuss coordination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Coordinated Observations</a:t>
            </a:r>
          </a:p>
        </p:txBody>
      </p:sp>
    </p:spTree>
    <p:extLst>
      <p:ext uri="{BB962C8B-B14F-4D97-AF65-F5344CB8AC3E}">
        <p14:creationId xmlns:p14="http://schemas.microsoft.com/office/powerpoint/2010/main" val="2047872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Example: gravitational wave events</a:t>
            </a:r>
          </a:p>
          <a:p>
            <a:pPr lvl="1"/>
            <a:r>
              <a:rPr lang="en-US" dirty="0"/>
              <a:t>Coordinated observing run with the </a:t>
            </a:r>
            <a:r>
              <a:rPr lang="en-US" dirty="0" err="1"/>
              <a:t>aLIGO</a:t>
            </a:r>
            <a:r>
              <a:rPr lang="en-US" dirty="0"/>
              <a:t> science runs</a:t>
            </a:r>
          </a:p>
          <a:p>
            <a:r>
              <a:rPr lang="en-US" dirty="0"/>
              <a:t>ESO Community organization</a:t>
            </a:r>
          </a:p>
          <a:p>
            <a:pPr lvl="1"/>
            <a:r>
              <a:rPr lang="en-US" dirty="0"/>
              <a:t>single VLT proposal – ENGRAVE</a:t>
            </a:r>
          </a:p>
          <a:p>
            <a:pPr lvl="2"/>
            <a:r>
              <a:rPr lang="en-US" dirty="0"/>
              <a:t>following an ESO workshop to discuss coordination</a:t>
            </a:r>
          </a:p>
          <a:p>
            <a:r>
              <a:rPr lang="en-US" dirty="0"/>
              <a:t>Preparations of future observatories</a:t>
            </a:r>
          </a:p>
          <a:p>
            <a:pPr lvl="1"/>
            <a:r>
              <a:rPr lang="en-US" dirty="0"/>
              <a:t>Early interactions to build bridges between the communities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Coordinated Observations</a:t>
            </a:r>
          </a:p>
        </p:txBody>
      </p:sp>
    </p:spTree>
    <p:extLst>
      <p:ext uri="{BB962C8B-B14F-4D97-AF65-F5344CB8AC3E}">
        <p14:creationId xmlns:p14="http://schemas.microsoft.com/office/powerpoint/2010/main" val="2852406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A0A957-D064-174D-A2D8-D385A33A2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Ground-Based Opportunities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EE3A05-0F3D-B040-B770-09CD9251B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7" y="1094866"/>
            <a:ext cx="9055296" cy="2341643"/>
          </a:xfrm>
          <a:prstGeom prst="rect">
            <a:avLst/>
          </a:prstGeom>
        </p:spPr>
      </p:pic>
      <p:pic>
        <p:nvPicPr>
          <p:cNvPr id="6" name="Content Placeholder 9" descr="fig2-2.jpg">
            <a:extLst>
              <a:ext uri="{FF2B5EF4-FFF2-40B4-BE49-F238E27FC236}">
                <a16:creationId xmlns:a16="http://schemas.microsoft.com/office/drawing/2014/main" id="{A04C84DA-7E1B-F14C-832C-646E64612F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746" y="3049254"/>
            <a:ext cx="5638800" cy="2209800"/>
          </a:xfrm>
          <a:prstGeom prst="rect">
            <a:avLst/>
          </a:prstGeom>
        </p:spPr>
      </p:pic>
      <p:pic>
        <p:nvPicPr>
          <p:cNvPr id="9" name="Picture 10" descr="fig2-4.jpg">
            <a:extLst>
              <a:ext uri="{FF2B5EF4-FFF2-40B4-BE49-F238E27FC236}">
                <a16:creationId xmlns:a16="http://schemas.microsoft.com/office/drawing/2014/main" id="{10E4DC5D-9729-E641-B183-5726538AF5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46" y="5241241"/>
            <a:ext cx="5640387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9663577-9A41-D74C-831A-EE8F49CE3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</p:spPr>
        <p:txBody>
          <a:bodyPr/>
          <a:lstStyle/>
          <a:p>
            <a:r>
              <a:rPr lang="en-US" dirty="0"/>
              <a:t>Challenges and Synergies: The Ground-based View - 18 Nov 2021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58EE89-5FBC-DF47-ACE7-7FCE5D0AE9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036"/>
          <a:stretch/>
        </p:blipFill>
        <p:spPr>
          <a:xfrm>
            <a:off x="5695296" y="3050704"/>
            <a:ext cx="3384037" cy="1571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4FEAE6-F52C-554A-A3C8-AB8230A83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219" y="4634075"/>
            <a:ext cx="3414156" cy="1707078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3069C7-3E81-F34E-9158-811D56FE5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23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Example: transients/supernovae</a:t>
            </a:r>
          </a:p>
          <a:p>
            <a:pPr lvl="1"/>
            <a:r>
              <a:rPr lang="en-US" dirty="0"/>
              <a:t>Community organized itself</a:t>
            </a:r>
          </a:p>
          <a:p>
            <a:pPr lvl="2"/>
            <a:r>
              <a:rPr lang="en-US" dirty="0"/>
              <a:t>HST proposals</a:t>
            </a:r>
          </a:p>
          <a:p>
            <a:pPr lvl="2"/>
            <a:r>
              <a:rPr lang="en-US" dirty="0" err="1"/>
              <a:t>ePESSTO</a:t>
            </a:r>
            <a:r>
              <a:rPr lang="en-US" dirty="0"/>
              <a:t>+</a:t>
            </a:r>
          </a:p>
          <a:p>
            <a:pPr lvl="2"/>
            <a:r>
              <a:rPr lang="en-US" dirty="0"/>
              <a:t>Transient brokers (ANTARES, AMPEL, </a:t>
            </a:r>
            <a:r>
              <a:rPr lang="en-US" dirty="0" err="1"/>
              <a:t>ALeRCE</a:t>
            </a:r>
            <a:r>
              <a:rPr lang="en-US" dirty="0"/>
              <a:t>, </a:t>
            </a:r>
            <a:r>
              <a:rPr lang="en-US" dirty="0" err="1"/>
              <a:t>Lasair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X-ray community</a:t>
            </a:r>
          </a:p>
          <a:p>
            <a:pPr lvl="3"/>
            <a:r>
              <a:rPr lang="en-US" dirty="0"/>
              <a:t>Leiden workshop 2015 </a:t>
            </a:r>
            <a:br>
              <a:rPr lang="en-US" dirty="0"/>
            </a:br>
            <a:r>
              <a:rPr lang="en-US" dirty="0"/>
              <a:t>Paving the way to simultaneous multi-wavelength astronomy</a:t>
            </a:r>
            <a:br>
              <a:rPr lang="en-US" dirty="0"/>
            </a:br>
            <a:r>
              <a:rPr lang="en-US" dirty="0">
                <a:hlinkClick r:id="rId2"/>
              </a:rPr>
              <a:t>Middleton et al. 2017</a:t>
            </a:r>
            <a:r>
              <a:rPr lang="en-US" dirty="0"/>
              <a:t>, New </a:t>
            </a:r>
            <a:r>
              <a:rPr lang="en-US" dirty="0" err="1"/>
              <a:t>Astr</a:t>
            </a:r>
            <a:r>
              <a:rPr lang="en-US" dirty="0"/>
              <a:t>. Reviews 79, 26</a:t>
            </a:r>
          </a:p>
          <a:p>
            <a:r>
              <a:rPr lang="en-US" dirty="0"/>
              <a:t>Separate proposals for different observatories</a:t>
            </a:r>
          </a:p>
          <a:p>
            <a:pPr lvl="1"/>
            <a:r>
              <a:rPr lang="en-US" dirty="0"/>
              <a:t>Often separate research groups</a:t>
            </a: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Coordinated Observations</a:t>
            </a:r>
          </a:p>
        </p:txBody>
      </p:sp>
    </p:spTree>
    <p:extLst>
      <p:ext uri="{BB962C8B-B14F-4D97-AF65-F5344CB8AC3E}">
        <p14:creationId xmlns:p14="http://schemas.microsoft.com/office/powerpoint/2010/main" val="885499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Example: joint proposals VLT/I and ALMA</a:t>
            </a:r>
          </a:p>
          <a:p>
            <a:pPr lvl="1"/>
            <a:r>
              <a:rPr lang="en-US" dirty="0"/>
              <a:t>Preparations of a workable way forward</a:t>
            </a:r>
          </a:p>
          <a:p>
            <a:pPr lvl="2"/>
            <a:r>
              <a:rPr lang="en-US" dirty="0"/>
              <a:t>only acceptable to ESO – other ALMA partners will not join</a:t>
            </a:r>
          </a:p>
          <a:p>
            <a:pPr lvl="2"/>
            <a:r>
              <a:rPr lang="en-US" dirty="0"/>
              <a:t>still need agreement of all ALMA partners, even if only ESO time is affected</a:t>
            </a:r>
          </a:p>
          <a:p>
            <a:pPr lvl="2"/>
            <a:r>
              <a:rPr lang="en-US" dirty="0"/>
              <a:t>ALMA explores joint proposals with JWST </a:t>
            </a:r>
          </a:p>
          <a:p>
            <a:r>
              <a:rPr lang="en-US" dirty="0"/>
              <a:t>Future</a:t>
            </a:r>
          </a:p>
          <a:p>
            <a:pPr lvl="1"/>
            <a:r>
              <a:rPr lang="en-US" dirty="0"/>
              <a:t>Coordination between different observatories</a:t>
            </a:r>
          </a:p>
          <a:p>
            <a:pPr lvl="2"/>
            <a:r>
              <a:rPr lang="en-US" dirty="0"/>
              <a:t>ESA missions Gaia, EUCLID, PLATO</a:t>
            </a:r>
            <a:endParaRPr lang="en-US" dirty="0">
              <a:sym typeface="Wingdings" pitchFamily="2" charset="2"/>
            </a:endParaRPr>
          </a:p>
          <a:p>
            <a:pPr lvl="2"/>
            <a:r>
              <a:rPr lang="en-US" dirty="0">
                <a:sym typeface="Wingdings" pitchFamily="2" charset="2"/>
              </a:rPr>
              <a:t>left to the community</a:t>
            </a:r>
            <a:endParaRPr lang="en-US" dirty="0"/>
          </a:p>
          <a:p>
            <a:pPr lvl="1"/>
            <a:r>
              <a:rPr lang="en-US" dirty="0"/>
              <a:t>Start planning coordination with future observatories</a:t>
            </a:r>
          </a:p>
          <a:p>
            <a:pPr lvl="2"/>
            <a:r>
              <a:rPr lang="en-US" dirty="0"/>
              <a:t>SKA, CTA, Einstein Observatory,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Coordinated Observations</a:t>
            </a:r>
          </a:p>
        </p:txBody>
      </p:sp>
    </p:spTree>
    <p:extLst>
      <p:ext uri="{BB962C8B-B14F-4D97-AF65-F5344CB8AC3E}">
        <p14:creationId xmlns:p14="http://schemas.microsoft.com/office/powerpoint/2010/main" val="1735963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Increasing importance of data products</a:t>
            </a:r>
          </a:p>
          <a:p>
            <a:pPr lvl="1"/>
            <a:r>
              <a:rPr lang="en-US" dirty="0"/>
              <a:t>Community expects uniform data products for surveys</a:t>
            </a:r>
          </a:p>
          <a:p>
            <a:pPr lvl="2"/>
            <a:r>
              <a:rPr lang="en-US" dirty="0"/>
              <a:t>Legacy</a:t>
            </a:r>
          </a:p>
          <a:p>
            <a:pPr lvl="2"/>
            <a:r>
              <a:rPr lang="en-US" dirty="0"/>
              <a:t>GAIA, ESO surveys, EUCLID, PLATO</a:t>
            </a:r>
          </a:p>
          <a:p>
            <a:pPr lvl="1"/>
            <a:r>
              <a:rPr lang="en-US" dirty="0"/>
              <a:t>Archives most useful, when data can be applied to science questions (“science-ready data”)</a:t>
            </a:r>
          </a:p>
          <a:p>
            <a:r>
              <a:rPr lang="en-US" dirty="0"/>
              <a:t>Data access</a:t>
            </a:r>
          </a:p>
          <a:p>
            <a:pPr lvl="1"/>
            <a:r>
              <a:rPr lang="en-US" dirty="0"/>
              <a:t>Importance of data discovery </a:t>
            </a:r>
          </a:p>
          <a:p>
            <a:pPr lvl="1"/>
            <a:r>
              <a:rPr lang="en-US" dirty="0">
                <a:sym typeface="Wingdings"/>
              </a:rPr>
              <a:t>Synergies between ESA and ESO archives</a:t>
            </a:r>
            <a:endParaRPr lang="en-US" dirty="0"/>
          </a:p>
          <a:p>
            <a:pPr lvl="2"/>
            <a:r>
              <a:rPr lang="en-US" dirty="0" err="1"/>
              <a:t>ESASky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ESO portal to LPO and ALMA data</a:t>
            </a:r>
          </a:p>
          <a:p>
            <a:pPr lvl="2"/>
            <a:r>
              <a:rPr lang="en-US" dirty="0"/>
              <a:t>Coordination of some developments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Curation/Archives</a:t>
            </a:r>
          </a:p>
        </p:txBody>
      </p:sp>
    </p:spTree>
    <p:extLst>
      <p:ext uri="{BB962C8B-B14F-4D97-AF65-F5344CB8AC3E}">
        <p14:creationId xmlns:p14="http://schemas.microsoft.com/office/powerpoint/2010/main" val="1990715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11D9DC-4895-7948-BAB3-CC7A07684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14CB8E-814E-0A4B-B4B0-6828DD6A0B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13FC16-B8BC-9945-A564-81B22606C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Archive – Data Products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239CF0-C758-554C-BBEC-EBF7BFF2B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466"/>
            <a:ext cx="9144000" cy="49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64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188611-7B63-634D-8F36-4AB4DF13B9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144DC2-AE28-094F-B6BC-04DAC76EC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F8A236-8F27-C349-8855-6E2946CB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Archive – Discovery Tools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6187F-9645-9846-A526-55C7FBC10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995"/>
            <a:ext cx="9144000" cy="49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51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  <a:p>
            <a:pPr lvl="1"/>
            <a:r>
              <a:rPr lang="en-US" dirty="0"/>
              <a:t>Convergent technologies</a:t>
            </a:r>
          </a:p>
          <a:p>
            <a:pPr lvl="2"/>
            <a:r>
              <a:rPr lang="en-US" dirty="0"/>
              <a:t>ESA and ESO/</a:t>
            </a:r>
            <a:r>
              <a:rPr lang="en-US" dirty="0" err="1"/>
              <a:t>ESASky</a:t>
            </a:r>
            <a:r>
              <a:rPr lang="en-US" dirty="0"/>
              <a:t> and ESO Archive Science Portal</a:t>
            </a:r>
          </a:p>
          <a:p>
            <a:pPr lvl="1"/>
            <a:r>
              <a:rPr lang="en-US" dirty="0"/>
              <a:t>Code to data</a:t>
            </a:r>
          </a:p>
          <a:p>
            <a:pPr lvl="2"/>
            <a:r>
              <a:rPr lang="en-US" dirty="0"/>
              <a:t>analysis tools for large data samples/surveys should become available to the community</a:t>
            </a:r>
          </a:p>
          <a:p>
            <a:pPr lvl="2"/>
            <a:r>
              <a:rPr lang="en-US" dirty="0"/>
              <a:t>Code depositories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Curation/Archives</a:t>
            </a:r>
          </a:p>
        </p:txBody>
      </p:sp>
    </p:spTree>
    <p:extLst>
      <p:ext uri="{BB962C8B-B14F-4D97-AF65-F5344CB8AC3E}">
        <p14:creationId xmlns:p14="http://schemas.microsoft.com/office/powerpoint/2010/main" val="1889981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4B9567-492E-674A-9FF0-EC2FAAA4E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CB01D9-677E-BE4D-A929-FAC796EB0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0CC74-F73E-8A48-A08E-D21AB638452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rgbClr val="FF0000"/>
                </a:solidFill>
              </a:rPr>
              <a:t>Flexibility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Astrophysics covers many topics and techniques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Completeness of instrumentation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Reaction to interesting new events, object and topics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rgbClr val="FF0000"/>
                </a:solidFill>
              </a:rPr>
              <a:t>Coordination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Instrumentation programmes at different facilities </a:t>
            </a:r>
          </a:p>
          <a:p>
            <a:pPr lvl="2">
              <a:lnSpc>
                <a:spcPct val="90000"/>
              </a:lnSpc>
            </a:pPr>
            <a:r>
              <a:rPr lang="en-GB" dirty="0"/>
              <a:t>either through a large pool or through collaboration between observatories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Planning between ground and space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Time allocation between observatories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rgbClr val="FF0000"/>
                </a:solidFill>
              </a:rPr>
              <a:t>Operations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inbuilt flexibility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archive </a:t>
            </a:r>
            <a:r>
              <a:rPr lang="en-GB" dirty="0">
                <a:sym typeface="Wingdings"/>
              </a:rPr>
              <a:t> open distribution of data</a:t>
            </a:r>
            <a:endParaRPr lang="en-GB" dirty="0"/>
          </a:p>
          <a:p>
            <a:endParaRPr lang="en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324A98-E4E0-E144-93CE-EB1922A3A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14774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A0A957-D064-174D-A2D8-D385A33A2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Ground-Based Opportunities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EE3A05-0F3D-B040-B770-09CD9251B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7" y="1094866"/>
            <a:ext cx="9055296" cy="2341643"/>
          </a:xfrm>
          <a:prstGeom prst="rect">
            <a:avLst/>
          </a:prstGeom>
        </p:spPr>
      </p:pic>
      <p:pic>
        <p:nvPicPr>
          <p:cNvPr id="6" name="Content Placeholder 9" descr="fig2-2.jpg">
            <a:extLst>
              <a:ext uri="{FF2B5EF4-FFF2-40B4-BE49-F238E27FC236}">
                <a16:creationId xmlns:a16="http://schemas.microsoft.com/office/drawing/2014/main" id="{A04C84DA-7E1B-F14C-832C-646E64612F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746" y="3049254"/>
            <a:ext cx="5638800" cy="2209800"/>
          </a:xfrm>
          <a:prstGeom prst="rect">
            <a:avLst/>
          </a:prstGeom>
        </p:spPr>
      </p:pic>
      <p:pic>
        <p:nvPicPr>
          <p:cNvPr id="9" name="Picture 10" descr="fig2-4.jpg">
            <a:extLst>
              <a:ext uri="{FF2B5EF4-FFF2-40B4-BE49-F238E27FC236}">
                <a16:creationId xmlns:a16="http://schemas.microsoft.com/office/drawing/2014/main" id="{10E4DC5D-9729-E641-B183-5726538AF5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46" y="5241241"/>
            <a:ext cx="5640387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9663577-9A41-D74C-831A-EE8F49CE3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</p:spPr>
        <p:txBody>
          <a:bodyPr/>
          <a:lstStyle/>
          <a:p>
            <a:r>
              <a:rPr lang="en-US" dirty="0"/>
              <a:t>Challenges and Synergies: The Ground-based View - 18 Nov 2021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58EE89-5FBC-DF47-ACE7-7FCE5D0AE9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036"/>
          <a:stretch/>
        </p:blipFill>
        <p:spPr>
          <a:xfrm>
            <a:off x="5695296" y="3050704"/>
            <a:ext cx="3384037" cy="1571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4FEAE6-F52C-554A-A3C8-AB8230A83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219" y="4634075"/>
            <a:ext cx="3414156" cy="1707078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3069C7-3E81-F34E-9158-811D56FE5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82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Challenges and Synergies: The Ground-based View - 18 Nov 2021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3689" y="1082237"/>
            <a:ext cx="8748000" cy="5278663"/>
          </a:xfrm>
        </p:spPr>
        <p:txBody>
          <a:bodyPr/>
          <a:lstStyle/>
          <a:p>
            <a:r>
              <a:rPr lang="en-GB" dirty="0"/>
              <a:t>A plethora of facilities</a:t>
            </a:r>
          </a:p>
          <a:p>
            <a:pPr lvl="1">
              <a:spcBef>
                <a:spcPts val="0"/>
              </a:spcBef>
            </a:pPr>
            <a:r>
              <a:rPr lang="en-GB" dirty="0"/>
              <a:t>Optical-Infrared ground-based telescopes up to 40m aperture</a:t>
            </a:r>
          </a:p>
          <a:p>
            <a:pPr lvl="2"/>
            <a:r>
              <a:rPr lang="en-GB" dirty="0"/>
              <a:t>surveys, adaptive optics, interferometry, </a:t>
            </a:r>
            <a:br>
              <a:rPr lang="en-GB" dirty="0"/>
            </a:br>
            <a:r>
              <a:rPr lang="en-GB" dirty="0"/>
              <a:t>state-of-the-art instrumentation, synoptic programmes </a:t>
            </a:r>
          </a:p>
          <a:p>
            <a:pPr lvl="1">
              <a:spcBef>
                <a:spcPts val="0"/>
              </a:spcBef>
            </a:pPr>
            <a:r>
              <a:rPr lang="en-GB" dirty="0"/>
              <a:t>mm and sub-mm telescopes</a:t>
            </a:r>
          </a:p>
          <a:p>
            <a:pPr lvl="2"/>
            <a:r>
              <a:rPr lang="en-GB" dirty="0"/>
              <a:t>ALMA, NOEMA, SMA, APEX, Planck, Herschel, SOFIA</a:t>
            </a:r>
          </a:p>
          <a:p>
            <a:pPr lvl="1">
              <a:spcBef>
                <a:spcPts val="0"/>
              </a:spcBef>
            </a:pPr>
            <a:r>
              <a:rPr lang="en-GB" dirty="0"/>
              <a:t>Radio telescopes of all sizes covering many frequencies</a:t>
            </a:r>
          </a:p>
          <a:p>
            <a:pPr lvl="2"/>
            <a:r>
              <a:rPr lang="en-GB" dirty="0"/>
              <a:t>EVN/JIVE, LOFAR, VLBA, EHT, </a:t>
            </a:r>
            <a:r>
              <a:rPr lang="en-GB" dirty="0" err="1"/>
              <a:t>MeerKAT</a:t>
            </a:r>
            <a:r>
              <a:rPr lang="en-GB" dirty="0"/>
              <a:t>, ASKAP, SKA</a:t>
            </a:r>
          </a:p>
          <a:p>
            <a:pPr lvl="1">
              <a:spcBef>
                <a:spcPts val="0"/>
              </a:spcBef>
            </a:pPr>
            <a:r>
              <a:rPr lang="en-GB" dirty="0"/>
              <a:t>Space-based telescopes</a:t>
            </a:r>
          </a:p>
          <a:p>
            <a:pPr lvl="2"/>
            <a:r>
              <a:rPr lang="en-GB" dirty="0"/>
              <a:t>Gaia, HST, JWST, Euclid, Nancy Grace Roman Observatory</a:t>
            </a:r>
          </a:p>
          <a:p>
            <a:pPr lvl="2"/>
            <a:r>
              <a:rPr lang="en-GB" dirty="0"/>
              <a:t>Spitzer, </a:t>
            </a:r>
            <a:r>
              <a:rPr lang="en-GB" dirty="0" err="1"/>
              <a:t>Kepler</a:t>
            </a:r>
            <a:r>
              <a:rPr lang="en-GB" dirty="0"/>
              <a:t>, </a:t>
            </a:r>
            <a:r>
              <a:rPr lang="en-GB" dirty="0" err="1"/>
              <a:t>CoRoT</a:t>
            </a:r>
            <a:r>
              <a:rPr lang="en-GB" dirty="0"/>
              <a:t>, Cheops, TESS, PLATO, SVOM, …</a:t>
            </a:r>
          </a:p>
          <a:p>
            <a:pPr lvl="1">
              <a:spcBef>
                <a:spcPts val="0"/>
              </a:spcBef>
            </a:pPr>
            <a:r>
              <a:rPr lang="en-GB" dirty="0"/>
              <a:t>X-ray sky available through </a:t>
            </a:r>
          </a:p>
          <a:p>
            <a:pPr lvl="2"/>
            <a:r>
              <a:rPr lang="en-GB" dirty="0"/>
              <a:t>XMM/Newton, Chandra, </a:t>
            </a:r>
            <a:r>
              <a:rPr lang="en-GB" dirty="0" err="1"/>
              <a:t>eROSITA</a:t>
            </a:r>
            <a:r>
              <a:rPr lang="en-GB" dirty="0"/>
              <a:t> and Athena</a:t>
            </a:r>
          </a:p>
          <a:p>
            <a:pPr lvl="1">
              <a:spcBef>
                <a:spcPts val="0"/>
              </a:spcBef>
            </a:pPr>
            <a:r>
              <a:rPr lang="en-GB" dirty="0"/>
              <a:t>Gamma-ray sky</a:t>
            </a:r>
          </a:p>
          <a:p>
            <a:pPr lvl="2"/>
            <a:r>
              <a:rPr lang="en-GB" dirty="0"/>
              <a:t>INTEGRAL, Fermi, MAGIC, HESS, VERITAS, CTA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Bright Present and Future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5A6C34-9B90-4949-96DE-DEEA8FD58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2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NeueLT Com 65 Md" charset="0"/>
              </a:rPr>
              <a:t>Science Themes</a:t>
            </a:r>
            <a:endParaRPr lang="en-GB" dirty="0">
              <a:latin typeface="HelveticaNeueLT Com 65 Md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1EB590E-1655-8841-94DE-D6F700C48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2291" name="Content Placeholder 2"/>
          <p:cNvSpPr>
            <a:spLocks noGrp="1"/>
          </p:cNvSpPr>
          <p:nvPr>
            <p:ph sz="quarter" idx="10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dirty="0" err="1">
                <a:latin typeface="HelveticaNeueLT Com 65 Md" charset="0"/>
              </a:rPr>
              <a:t>Ewine’s</a:t>
            </a:r>
            <a:r>
              <a:rPr lang="en-US" dirty="0">
                <a:latin typeface="HelveticaNeueLT Com 65 Md" charset="0"/>
              </a:rPr>
              <a:t> Keynote</a:t>
            </a:r>
          </a:p>
          <a:p>
            <a:pPr eaLnBrk="1" hangingPunct="1"/>
            <a:r>
              <a:rPr lang="en-US" dirty="0">
                <a:latin typeface="HelveticaNeueLT Com 65 Md" charset="0"/>
              </a:rPr>
              <a:t>Defined in several communities</a:t>
            </a:r>
          </a:p>
          <a:p>
            <a:pPr lvl="1" eaLnBrk="1" hangingPunct="1"/>
            <a:r>
              <a:rPr lang="en-US" dirty="0" err="1">
                <a:latin typeface="HelveticaNeueLT Com 65 Md" charset="0"/>
              </a:rPr>
              <a:t>Astronet</a:t>
            </a:r>
            <a:r>
              <a:rPr lang="en-US" dirty="0">
                <a:latin typeface="HelveticaNeueLT Com 65 Md" charset="0"/>
              </a:rPr>
              <a:t> Science Vision (2007) and Roadmap (2008) </a:t>
            </a:r>
            <a:br>
              <a:rPr lang="en-US" dirty="0">
                <a:latin typeface="HelveticaNeueLT Com 65 Md" charset="0"/>
              </a:rPr>
            </a:br>
            <a:r>
              <a:rPr lang="en-US" dirty="0">
                <a:latin typeface="HelveticaNeueLT Com 65 Md" charset="0"/>
                <a:sym typeface="Wingdings"/>
              </a:rPr>
              <a:t> </a:t>
            </a:r>
            <a:r>
              <a:rPr lang="en-US" dirty="0">
                <a:latin typeface="HelveticaNeueLT Com 65 Md" charset="0"/>
              </a:rPr>
              <a:t>recent updates (2013 and 2014, respectively)</a:t>
            </a:r>
            <a:br>
              <a:rPr lang="en-US" dirty="0">
                <a:latin typeface="HelveticaNeueLT Com 65 Md" charset="0"/>
              </a:rPr>
            </a:br>
            <a:r>
              <a:rPr lang="en-US" dirty="0">
                <a:latin typeface="HelveticaNeueLT Com 65 Md" charset="0"/>
                <a:sym typeface="Wingdings" pitchFamily="2" charset="2"/>
              </a:rPr>
              <a:t> new update under way (2021/22)</a:t>
            </a:r>
            <a:endParaRPr lang="en-US" dirty="0">
              <a:latin typeface="HelveticaNeueLT Com 65 Md" charset="0"/>
            </a:endParaRPr>
          </a:p>
          <a:p>
            <a:pPr lvl="1" eaLnBrk="1" hangingPunct="1"/>
            <a:r>
              <a:rPr lang="en-US" dirty="0">
                <a:latin typeface="HelveticaNeueLT Com 65 Md" charset="0"/>
              </a:rPr>
              <a:t>ESA Cosmic Vision and Voyage 2050</a:t>
            </a:r>
          </a:p>
          <a:p>
            <a:pPr lvl="1" eaLnBrk="1" hangingPunct="1"/>
            <a:r>
              <a:rPr lang="en-US" dirty="0">
                <a:latin typeface="HelveticaNeueLT Com 65 Md" charset="0"/>
              </a:rPr>
              <a:t>US and other national decadal reviews</a:t>
            </a:r>
          </a:p>
          <a:p>
            <a:pPr lvl="1" eaLnBrk="1" hangingPunct="1"/>
            <a:r>
              <a:rPr lang="en-US" dirty="0">
                <a:latin typeface="HelveticaNeueLT Com 65 Md" charset="0"/>
              </a:rPr>
              <a:t>Special publications</a:t>
            </a:r>
          </a:p>
          <a:p>
            <a:pPr lvl="2" eaLnBrk="1" hangingPunct="1"/>
            <a:r>
              <a:rPr lang="en-US" dirty="0">
                <a:latin typeface="HelveticaNeueLT Com 65 Md" charset="0"/>
              </a:rPr>
              <a:t>ESA-ESO working group reports</a:t>
            </a:r>
          </a:p>
          <a:p>
            <a:pPr lvl="2" eaLnBrk="1" hangingPunct="1"/>
            <a:r>
              <a:rPr lang="en-US" dirty="0">
                <a:latin typeface="HelveticaNeueLT Com 65 Md" charset="0"/>
              </a:rPr>
              <a:t>Specific fields (e.g. Connecting quarks with the Cosmos)</a:t>
            </a:r>
          </a:p>
          <a:p>
            <a:pPr lvl="2" eaLnBrk="1" hangingPunct="1"/>
            <a:r>
              <a:rPr lang="en-US" dirty="0">
                <a:latin typeface="HelveticaNeueLT Com 65 Md" charset="0"/>
              </a:rPr>
              <a:t>Various reviews specific by wavelength</a:t>
            </a:r>
            <a:endParaRPr lang="en-GB" dirty="0">
              <a:latin typeface="HelveticaNeueLT Com 65 Md" charset="0"/>
            </a:endParaRPr>
          </a:p>
          <a:p>
            <a:pPr eaLnBrk="1" hangingPunct="1"/>
            <a:endParaRPr lang="en-US" dirty="0">
              <a:latin typeface="HelveticaNeueLT Com 65 Md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677">
            <a:off x="404813" y="3059113"/>
            <a:ext cx="17526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7151">
            <a:off x="5918200" y="344488"/>
            <a:ext cx="2320925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33574">
            <a:off x="3460750" y="488950"/>
            <a:ext cx="1966913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9175">
            <a:off x="5545138" y="4044950"/>
            <a:ext cx="1808162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964">
            <a:off x="1169988" y="320675"/>
            <a:ext cx="186213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CosmicVision_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7167">
            <a:off x="1319213" y="2614613"/>
            <a:ext cx="270192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981">
            <a:off x="5360988" y="2078038"/>
            <a:ext cx="2914650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0782">
            <a:off x="3278188" y="1128713"/>
            <a:ext cx="24542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66334">
            <a:off x="914400" y="2667000"/>
            <a:ext cx="2349500" cy="3314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21239">
            <a:off x="1447800" y="1676400"/>
            <a:ext cx="2148114" cy="304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698045">
            <a:off x="3927541" y="731581"/>
            <a:ext cx="3033867" cy="2149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98744">
            <a:off x="4528648" y="3284161"/>
            <a:ext cx="2317024" cy="3276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304696">
            <a:off x="2776204" y="562483"/>
            <a:ext cx="2410550" cy="3124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292341">
            <a:off x="5189845" y="823769"/>
            <a:ext cx="2736108" cy="3886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E2D2C0-D9CC-C640-B7A3-8C32DCBD14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761312">
            <a:off x="3307465" y="486123"/>
            <a:ext cx="2529067" cy="35782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165555-D13A-5245-842E-EBE0E1CAC8E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723491">
            <a:off x="3326535" y="1594726"/>
            <a:ext cx="2832857" cy="3668550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643BF5B-12A4-DE45-B491-C4C38B82D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023FA2-9CEC-8244-AD5E-EE1581C02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335CC-1402-8F4B-BC5D-AFF5A3706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BC6148-DC06-D04C-9815-BB9E837E0EE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DE" dirty="0"/>
              <a:t>Combine the many opportunities/facilites</a:t>
            </a:r>
          </a:p>
          <a:p>
            <a:pPr lvl="1"/>
            <a:r>
              <a:rPr lang="en-GB" dirty="0"/>
              <a:t>E</a:t>
            </a:r>
            <a:r>
              <a:rPr lang="en-DE" dirty="0"/>
              <a:t>lectromagnetic of all sizes and forms</a:t>
            </a:r>
          </a:p>
          <a:p>
            <a:pPr lvl="1"/>
            <a:r>
              <a:rPr lang="en-GB" dirty="0"/>
              <a:t>G</a:t>
            </a:r>
            <a:r>
              <a:rPr lang="en-DE" dirty="0"/>
              <a:t>ravitational waves: aLIGO/VIRGO/KAGRA</a:t>
            </a:r>
          </a:p>
          <a:p>
            <a:pPr lvl="1"/>
            <a:r>
              <a:rPr lang="en-DE" dirty="0"/>
              <a:t>Neutrinos: IceCube, KM3NeT</a:t>
            </a:r>
          </a:p>
          <a:p>
            <a:pPr lvl="1"/>
            <a:r>
              <a:rPr lang="en-DE" dirty="0"/>
              <a:t>Cosmic Rays: HAWC, </a:t>
            </a:r>
            <a:r>
              <a:rPr lang="en-GB" dirty="0"/>
              <a:t>LHAASO, </a:t>
            </a:r>
            <a:br>
              <a:rPr lang="en-GB" dirty="0"/>
            </a:br>
            <a:r>
              <a:rPr lang="en-DE" dirty="0"/>
              <a:t>AugerPrime</a:t>
            </a:r>
          </a:p>
          <a:p>
            <a:r>
              <a:rPr lang="en-DE" dirty="0"/>
              <a:t>Appec European Astroparticle </a:t>
            </a:r>
            <a:br>
              <a:rPr lang="en-DE" dirty="0"/>
            </a:br>
            <a:r>
              <a:rPr lang="en-DE" dirty="0"/>
              <a:t>Physics Strategy 2017-2026</a:t>
            </a:r>
          </a:p>
          <a:p>
            <a:r>
              <a:rPr lang="en-DE" dirty="0"/>
              <a:t>Astronet Roadmap</a:t>
            </a:r>
          </a:p>
          <a:p>
            <a:pPr lvl="1"/>
            <a:r>
              <a:rPr lang="en-DE" dirty="0"/>
              <a:t>Under community consultation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DBD1AF-3FD1-9A41-BF47-A2D8B185F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Further Challenges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1CDE5E-751C-EE48-91E6-0CF5F6D3E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604" y="2743200"/>
            <a:ext cx="2710434" cy="3712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6EF623-73FF-494E-B289-EE1CCAF60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31" y="5401057"/>
            <a:ext cx="5873265" cy="105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32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ED2F88-A554-4E4C-9016-FD233B32B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CA1585-7DBC-4648-AD54-4E97923F7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4DBE078-6DA8-4B44-9C35-766C514ACA00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/>
              <a:lstStyle/>
              <a:p>
                <a:pPr>
                  <a:spcBef>
                    <a:spcPts val="600"/>
                  </a:spcBef>
                </a:pPr>
                <a:r>
                  <a:rPr lang="en-DE" dirty="0"/>
                  <a:t>Astronomers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GB" dirty="0"/>
                  <a:t>Coherent proposals across energy ranges and messengers </a:t>
                </a:r>
              </a:p>
              <a:p>
                <a:pPr lvl="2"/>
                <a:r>
                  <a:rPr lang="en-GB" dirty="0"/>
                  <a:t>e.g. </a:t>
                </a:r>
                <a:r>
                  <a:rPr lang="en-GB" dirty="0" err="1"/>
                  <a:t>VinROUGE</a:t>
                </a:r>
                <a:r>
                  <a:rPr lang="en-GB" dirty="0"/>
                  <a:t>, ENGRAVE, Gaia-ESO, </a:t>
                </a:r>
                <a:r>
                  <a:rPr lang="en-GB" dirty="0" err="1"/>
                  <a:t>KiDS</a:t>
                </a:r>
                <a:r>
                  <a:rPr lang="en-GB" dirty="0"/>
                  <a:t>/VIKING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GB" dirty="0"/>
                  <a:t>Alert systems/Brokers</a:t>
                </a:r>
              </a:p>
              <a:p>
                <a:pPr lvl="2"/>
                <a:r>
                  <a:rPr lang="en-GB" dirty="0"/>
                  <a:t>GW, EM,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DE" dirty="0"/>
              </a:p>
              <a:p>
                <a:pPr>
                  <a:spcBef>
                    <a:spcPts val="0"/>
                  </a:spcBef>
                </a:pPr>
                <a:r>
                  <a:rPr lang="en-DE" dirty="0"/>
                  <a:t>Observatories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GB" dirty="0"/>
                  <a:t>Coordinated facilities</a:t>
                </a:r>
              </a:p>
              <a:p>
                <a:pPr lvl="2"/>
                <a:r>
                  <a:rPr lang="en-GB" dirty="0"/>
                  <a:t>Complementary capabilities</a:t>
                </a:r>
              </a:p>
              <a:p>
                <a:pPr lvl="2"/>
                <a:r>
                  <a:rPr lang="en-GB" dirty="0"/>
                  <a:t>‘Continental/Global’ facilities (EVN/JIVE, EHT)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GB" dirty="0"/>
                  <a:t>C</a:t>
                </a:r>
                <a:r>
                  <a:rPr lang="en-DE" dirty="0"/>
                  <a:t>oordinated operations</a:t>
                </a:r>
              </a:p>
              <a:p>
                <a:pPr lvl="2"/>
                <a:r>
                  <a:rPr lang="en-GB" dirty="0"/>
                  <a:t>Coordinated scheduling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DE" dirty="0"/>
                  <a:t>Archives</a:t>
                </a:r>
                <a:endParaRPr lang="en-GB" dirty="0"/>
              </a:p>
              <a:p>
                <a:pPr lvl="2"/>
                <a:r>
                  <a:rPr lang="en-GB" dirty="0"/>
                  <a:t>Data standards</a:t>
                </a:r>
              </a:p>
              <a:p>
                <a:pPr lvl="2"/>
                <a:r>
                  <a:rPr lang="en-GB" dirty="0"/>
                  <a:t>Follow FAIR principles </a:t>
                </a:r>
                <a:endParaRPr lang="en-DE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4DBE078-6DA8-4B44-9C35-766C514ACA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3"/>
                <a:stretch>
                  <a:fillRect t="-1202" b="-552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0D3A742A-2FFA-4D4A-B906-B4F8A3326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Synergies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53056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97A03A-BB24-484A-8293-CE65098EC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EA933C-5B19-E443-BEE8-BFD38A2A4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739484A-41D6-604A-8ED7-75B25E3CB723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/>
              <a:lstStyle/>
              <a:p>
                <a:r>
                  <a:rPr lang="en-DE" dirty="0"/>
                  <a:t>Funding agencies</a:t>
                </a:r>
              </a:p>
              <a:p>
                <a:pPr lvl="1"/>
                <a:r>
                  <a:rPr lang="en-GB" dirty="0"/>
                  <a:t>M</a:t>
                </a:r>
                <a:r>
                  <a:rPr lang="en-DE" dirty="0"/>
                  <a:t>ulti-national projects requiring ‘local’ funding </a:t>
                </a:r>
              </a:p>
              <a:p>
                <a:pPr lvl="1"/>
                <a:r>
                  <a:rPr lang="en-DE" dirty="0"/>
                  <a:t>Funding stability for long-term projects</a:t>
                </a:r>
              </a:p>
              <a:p>
                <a:r>
                  <a:rPr lang="en-DE" dirty="0"/>
                  <a:t>Facilities</a:t>
                </a:r>
              </a:p>
              <a:p>
                <a:pPr lvl="1"/>
                <a:r>
                  <a:rPr lang="en-GB" dirty="0"/>
                  <a:t>D</a:t>
                </a:r>
                <a:r>
                  <a:rPr lang="en-DE" dirty="0"/>
                  <a:t>edicated </a:t>
                </a:r>
                <a14:m>
                  <m:oMath xmlns:m="http://schemas.openxmlformats.org/officeDocument/2006/math">
                    <m:r>
                      <a:rPr lang="en-DE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↔</m:t>
                    </m:r>
                  </m:oMath>
                </a14:m>
                <a:r>
                  <a:rPr lang="en-DE" dirty="0">
                    <a:sym typeface="Wingdings" pitchFamily="2" charset="2"/>
                  </a:rPr>
                  <a:t> </a:t>
                </a:r>
                <a:r>
                  <a:rPr lang="en-DE">
                    <a:sym typeface="Wingdings" pitchFamily="2" charset="2"/>
                  </a:rPr>
                  <a:t>G</a:t>
                </a:r>
                <a:r>
                  <a:rPr lang="en-DE"/>
                  <a:t>eneral Purpose</a:t>
                </a:r>
                <a:endParaRPr lang="en-DE" dirty="0"/>
              </a:p>
              <a:p>
                <a:pPr lvl="2"/>
                <a:r>
                  <a:rPr lang="en-DE" dirty="0"/>
                  <a:t>Vera C. Rubin Observatory (LSST) vs. 8/10m telescopes </a:t>
                </a:r>
              </a:p>
              <a:p>
                <a:pPr lvl="1"/>
                <a:r>
                  <a:rPr lang="en-DE" dirty="0"/>
                  <a:t>‘Experiment’ </a:t>
                </a:r>
                <a14:m>
                  <m:oMath xmlns:m="http://schemas.openxmlformats.org/officeDocument/2006/math">
                    <m:r>
                      <a:rPr lang="en-DE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DE" dirty="0"/>
                  <a:t> ‘Multi-Purpose’</a:t>
                </a:r>
              </a:p>
              <a:p>
                <a:pPr lvl="2"/>
                <a:r>
                  <a:rPr lang="en-DE" dirty="0"/>
                  <a:t>Planetary transit searches vs. ALMA</a:t>
                </a:r>
              </a:p>
              <a:p>
                <a:pPr lvl="1"/>
                <a:r>
                  <a:rPr lang="en-DE" dirty="0"/>
                  <a:t>Flagship </a:t>
                </a:r>
                <a14:m>
                  <m:oMath xmlns:m="http://schemas.openxmlformats.org/officeDocument/2006/math">
                    <m:r>
                      <a:rPr lang="en-DE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DE" sz="2800" dirty="0"/>
                  <a:t> ‘</a:t>
                </a:r>
                <a:r>
                  <a:rPr lang="en-DE" dirty="0"/>
                  <a:t>Volume’</a:t>
                </a:r>
              </a:p>
              <a:p>
                <a:pPr lvl="2"/>
                <a:r>
                  <a:rPr lang="en-DE" dirty="0"/>
                  <a:t>ELTs, ALMA, HST, JWST, Euclid, Plato, Rubin, SKA, CTA</a:t>
                </a:r>
              </a:p>
              <a:p>
                <a:pPr lvl="2"/>
                <a:r>
                  <a:rPr lang="en-DE" dirty="0"/>
                  <a:t>8/10m telescopes, 4m telescopes</a:t>
                </a:r>
              </a:p>
              <a:p>
                <a:pPr lvl="1"/>
                <a:r>
                  <a:rPr lang="en-GB" dirty="0"/>
                  <a:t>P</a:t>
                </a:r>
                <a:r>
                  <a:rPr lang="en-DE" dirty="0"/>
                  <a:t>ublic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b="0" dirty="0"/>
                  <a:t> Private</a:t>
                </a:r>
              </a:p>
              <a:p>
                <a:pPr lvl="1"/>
                <a:endParaRPr lang="en-DE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739484A-41D6-604A-8ED7-75B25E3CB7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2"/>
                <a:stretch>
                  <a:fillRect t="-1202" b="-168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6210783C-86B0-8F46-ADF1-57FF0A3C6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Synergies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401708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Science exploration</a:t>
            </a:r>
          </a:p>
          <a:p>
            <a:pPr lvl="1"/>
            <a:r>
              <a:rPr lang="en-GB" dirty="0"/>
              <a:t>SCIOPS conferences</a:t>
            </a:r>
          </a:p>
          <a:p>
            <a:pPr lvl="2"/>
            <a:r>
              <a:rPr lang="en-GB" dirty="0"/>
              <a:t>project planning</a:t>
            </a:r>
          </a:p>
          <a:p>
            <a:pPr lvl="2"/>
            <a:r>
              <a:rPr lang="en-GB" dirty="0"/>
              <a:t>project execution</a:t>
            </a:r>
          </a:p>
          <a:p>
            <a:pPr lvl="2"/>
            <a:r>
              <a:rPr lang="en-GB" dirty="0"/>
              <a:t>project support</a:t>
            </a:r>
          </a:p>
          <a:p>
            <a:r>
              <a:rPr lang="en-GB" dirty="0"/>
              <a:t>Coordination of observations</a:t>
            </a:r>
          </a:p>
          <a:p>
            <a:pPr lvl="1"/>
            <a:r>
              <a:rPr lang="en-GB" dirty="0"/>
              <a:t>Examples from the past</a:t>
            </a:r>
          </a:p>
          <a:p>
            <a:pPr lvl="2"/>
            <a:r>
              <a:rPr lang="en-GB" dirty="0"/>
              <a:t>transient objects</a:t>
            </a:r>
          </a:p>
          <a:p>
            <a:pPr lvl="2"/>
            <a:r>
              <a:rPr lang="en-GB" dirty="0"/>
              <a:t>follow-up of gravitational wave events</a:t>
            </a:r>
          </a:p>
          <a:p>
            <a:pPr lvl="1"/>
            <a:r>
              <a:rPr lang="en-GB" dirty="0"/>
              <a:t>Planning the Future</a:t>
            </a:r>
          </a:p>
          <a:p>
            <a:r>
              <a:rPr lang="en-GB" dirty="0"/>
              <a:t>Data curation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and Synergies</a:t>
            </a:r>
          </a:p>
        </p:txBody>
      </p:sp>
    </p:spTree>
    <p:extLst>
      <p:ext uri="{BB962C8B-B14F-4D97-AF65-F5344CB8AC3E}">
        <p14:creationId xmlns:p14="http://schemas.microsoft.com/office/powerpoint/2010/main" val="3018132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Challenges and Synergies: The Ground-based View - 18 Nov 2021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Close collaboration on HST</a:t>
            </a:r>
          </a:p>
          <a:p>
            <a:pPr lvl="1"/>
            <a:r>
              <a:rPr lang="en-US" dirty="0"/>
              <a:t>Space Telescope – European Coordinating Facility </a:t>
            </a:r>
            <a:br>
              <a:rPr lang="en-US" dirty="0"/>
            </a:br>
            <a:r>
              <a:rPr lang="en-US" dirty="0"/>
              <a:t>(ST-ECF) hosted at ESO</a:t>
            </a:r>
          </a:p>
          <a:p>
            <a:pPr lvl="2"/>
            <a:r>
              <a:rPr lang="en-US" dirty="0"/>
              <a:t>European HST archive</a:t>
            </a:r>
          </a:p>
          <a:p>
            <a:pPr lvl="2"/>
            <a:r>
              <a:rPr lang="en-US" dirty="0"/>
              <a:t>Development of the ESO archive</a:t>
            </a:r>
          </a:p>
          <a:p>
            <a:pPr lvl="2"/>
            <a:r>
              <a:rPr lang="en-US" dirty="0"/>
              <a:t>Interaction on definition of VLT operations model</a:t>
            </a:r>
          </a:p>
          <a:p>
            <a:pPr lvl="3"/>
            <a:r>
              <a:rPr lang="en-US" dirty="0"/>
              <a:t>service observing</a:t>
            </a:r>
          </a:p>
          <a:p>
            <a:r>
              <a:rPr lang="en-US" dirty="0"/>
              <a:t>Joint observing time VLT – XMM/Newton</a:t>
            </a:r>
          </a:p>
          <a:p>
            <a:r>
              <a:rPr lang="en-US" dirty="0"/>
              <a:t>Science collaborations</a:t>
            </a:r>
          </a:p>
          <a:p>
            <a:pPr lvl="1"/>
            <a:r>
              <a:rPr lang="en-US" dirty="0"/>
              <a:t>VST observations of Gaia</a:t>
            </a:r>
          </a:p>
          <a:p>
            <a:pPr lvl="1"/>
            <a:r>
              <a:rPr lang="en-US" dirty="0"/>
              <a:t>Near-Earth Object coordinated observations</a:t>
            </a:r>
          </a:p>
          <a:p>
            <a:pPr lvl="1"/>
            <a:r>
              <a:rPr lang="en-US" dirty="0"/>
              <a:t>Gaia-ESO Survey (community driven)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ESA-ESO History</a:t>
            </a:r>
          </a:p>
        </p:txBody>
      </p:sp>
    </p:spTree>
    <p:extLst>
      <p:ext uri="{BB962C8B-B14F-4D97-AF65-F5344CB8AC3E}">
        <p14:creationId xmlns:p14="http://schemas.microsoft.com/office/powerpoint/2010/main" val="176359466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Theme">
  <a:themeElements>
    <a:clrScheme name="ESO">
      <a:dk1>
        <a:srgbClr val="000000"/>
      </a:dk1>
      <a:lt1>
        <a:sysClr val="window" lastClr="FFFFFF"/>
      </a:lt1>
      <a:dk2>
        <a:srgbClr val="1F6CB4"/>
      </a:dk2>
      <a:lt2>
        <a:srgbClr val="EEECE1"/>
      </a:lt2>
      <a:accent1>
        <a:srgbClr val="3A6CB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47825B93-C41B-634C-8C19-6684364CDDE0}" vid="{5694D0ED-7C81-A449-A8F4-E3AC2F796C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2408B93DF40BA108CD2988DD55F" ma:contentTypeVersion="2" ma:contentTypeDescription="Create a new document." ma:contentTypeScope="" ma:versionID="0df1f75800124b8710582673894150d0">
  <xsd:schema xmlns:xsd="http://www.w3.org/2001/XMLSchema" xmlns:xs="http://www.w3.org/2001/XMLSchema" xmlns:p="http://schemas.microsoft.com/office/2006/metadata/properties" xmlns:ns3="fe6bf98e-3663-4d33-9299-74b2d3a86f36" targetNamespace="http://schemas.microsoft.com/office/2006/metadata/properties" ma:root="true" ma:fieldsID="264aebd59b55cf4b0c486b778e6c0fc7" ns3:_="">
    <xsd:import namespace="fe6bf98e-3663-4d33-9299-74b2d3a86f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f98e-3663-4d33-9299-74b2d3a86f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8482DC-F63D-4F72-99C2-7E2EDBBEE2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bf98e-3663-4d33-9299-74b2d3a86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DDB58B-840D-4625-8126-FFD9D3F770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2AD29B-D4DB-4F39-98CD-A659600F68CB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purl.org/dc/terms/"/>
    <ds:schemaRef ds:uri="fe6bf98e-3663-4d33-9299-74b2d3a86f36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eso_official_ppt_arial_2017-2</Template>
  <TotalTime>11453</TotalTime>
  <Words>1735</Words>
  <Application>Microsoft Macintosh PowerPoint</Application>
  <PresentationFormat>On-screen Show (4:3)</PresentationFormat>
  <Paragraphs>311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Cambria Math</vt:lpstr>
      <vt:lpstr>HelveticaNeueLT Com 65 Md</vt:lpstr>
      <vt:lpstr>Lucida Grande</vt:lpstr>
      <vt:lpstr>Wingdings</vt:lpstr>
      <vt:lpstr>1_Default Theme</vt:lpstr>
      <vt:lpstr>Challenges and Synergies of Ground and Space Astronomy: The Ground-Based (ESO) View</vt:lpstr>
      <vt:lpstr>Ground-Based Opportunities</vt:lpstr>
      <vt:lpstr>Bright Present and Future</vt:lpstr>
      <vt:lpstr>Science Themes</vt:lpstr>
      <vt:lpstr>Further Challenges</vt:lpstr>
      <vt:lpstr>Synergies and Challenges</vt:lpstr>
      <vt:lpstr>Synergies and Challenges</vt:lpstr>
      <vt:lpstr>Challenges and Synergies</vt:lpstr>
      <vt:lpstr>ESA-ESO History</vt:lpstr>
      <vt:lpstr>ESA-ESO Operations Conferences</vt:lpstr>
      <vt:lpstr>SCIOPS Conferences</vt:lpstr>
      <vt:lpstr>SCIOPS Conferences</vt:lpstr>
      <vt:lpstr>Strategies for the Future</vt:lpstr>
      <vt:lpstr>Strategies for the Future</vt:lpstr>
      <vt:lpstr>Strategies for the Future</vt:lpstr>
      <vt:lpstr>OIR Observational System of the 2020s</vt:lpstr>
      <vt:lpstr>ESO – an integrated system</vt:lpstr>
      <vt:lpstr>Coordinated Observations</vt:lpstr>
      <vt:lpstr>Coordinated Observations</vt:lpstr>
      <vt:lpstr>Coordinated Observations</vt:lpstr>
      <vt:lpstr>Coordinated Observations</vt:lpstr>
      <vt:lpstr>Data Curation/Archives</vt:lpstr>
      <vt:lpstr>Archive – Data Products</vt:lpstr>
      <vt:lpstr>Archive – Discovery Tools</vt:lpstr>
      <vt:lpstr>Data Curation/Archives</vt:lpstr>
      <vt:lpstr>Summary</vt:lpstr>
      <vt:lpstr>Ground-Based Opportunities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Wallace</dc:creator>
  <cp:lastModifiedBy>Bruno Leibundgut</cp:lastModifiedBy>
  <cp:revision>54</cp:revision>
  <dcterms:created xsi:type="dcterms:W3CDTF">2017-03-16T08:34:04Z</dcterms:created>
  <dcterms:modified xsi:type="dcterms:W3CDTF">2021-11-22T11:29:56Z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0x010100CB16D2408B93DF40BA108CD2988DD55F</vt:lpwstr>
  </property>
</Properties>
</file>