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9" r:id="rId3"/>
    <p:sldId id="388" r:id="rId4"/>
    <p:sldId id="468" r:id="rId5"/>
    <p:sldId id="467" r:id="rId6"/>
    <p:sldId id="385" r:id="rId7"/>
    <p:sldId id="387" r:id="rId8"/>
    <p:sldId id="432" r:id="rId9"/>
    <p:sldId id="434" r:id="rId10"/>
    <p:sldId id="435" r:id="rId11"/>
    <p:sldId id="448" r:id="rId12"/>
    <p:sldId id="440" r:id="rId13"/>
    <p:sldId id="441" r:id="rId14"/>
    <p:sldId id="442" r:id="rId15"/>
    <p:sldId id="449" r:id="rId16"/>
    <p:sldId id="469" r:id="rId17"/>
    <p:sldId id="470" r:id="rId18"/>
    <p:sldId id="463" r:id="rId19"/>
    <p:sldId id="459" r:id="rId20"/>
    <p:sldId id="460" r:id="rId21"/>
    <p:sldId id="479" r:id="rId22"/>
    <p:sldId id="464" r:id="rId23"/>
    <p:sldId id="475" r:id="rId24"/>
    <p:sldId id="457" r:id="rId25"/>
    <p:sldId id="458" r:id="rId26"/>
    <p:sldId id="465" r:id="rId27"/>
    <p:sldId id="476" r:id="rId28"/>
    <p:sldId id="474" r:id="rId29"/>
    <p:sldId id="471" r:id="rId30"/>
    <p:sldId id="472" r:id="rId31"/>
    <p:sldId id="473" r:id="rId32"/>
    <p:sldId id="408" r:id="rId33"/>
    <p:sldId id="429" r:id="rId34"/>
    <p:sldId id="477" r:id="rId35"/>
    <p:sldId id="478" r:id="rId36"/>
  </p:sldIdLst>
  <p:sldSz cx="9144000" cy="6858000" type="screen4x3"/>
  <p:notesSz cx="6648450" cy="9782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4E8"/>
    <a:srgbClr val="CC00CC"/>
    <a:srgbClr val="CC0000"/>
    <a:srgbClr val="2E2F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2027" autoAdjust="0"/>
  </p:normalViewPr>
  <p:slideViewPr>
    <p:cSldViewPr>
      <p:cViewPr varScale="1">
        <p:scale>
          <a:sx n="69" d="100"/>
          <a:sy n="6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7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9500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6613"/>
            <a:ext cx="53181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A2C3FC-C54E-4C87-9D49-A39829477AB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77701-50DB-4793-A6CC-52F54835B433}" type="slidenum">
              <a:rPr lang="en-GB"/>
              <a:pPr/>
              <a:t>6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91088" cy="3668713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46613"/>
            <a:ext cx="4876800" cy="440213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E00D6-C11F-4478-AED0-EEDC4A63D437}" type="slidenum">
              <a:rPr lang="en-GB"/>
              <a:pPr/>
              <a:t>8</a:t>
            </a:fld>
            <a:endParaRPr lang="en-GB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4CCC7-5657-434A-8E27-672E0B0CBEA1}" type="slidenum">
              <a:rPr lang="en-GB"/>
              <a:pPr/>
              <a:t>9</a:t>
            </a:fld>
            <a:endParaRPr lang="en-GB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B085D-C8F1-4043-9DD1-B02E067B26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CCAC0-F92A-4655-AA2C-2FCE0287C2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69875"/>
            <a:ext cx="1943100" cy="5402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9875"/>
            <a:ext cx="5678487" cy="5402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1AA3A-12B7-48C3-862B-04235F9869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B085D-C8F1-4043-9DD1-B02E067B26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Bruno Leibundgut	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22 February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C4FE-2170-4D84-A40A-6ECA642451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6F652-5752-4FE8-82D5-0F50E2C9A0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FCE2-0294-4BAB-9192-FE08E3777C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E27BD-68E4-4BAC-9FE4-52DD0FFC6F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9D5E-FBC4-4C29-8E10-C9D33BA1E0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DF6FD-F3AB-458E-BDCB-72C8EE98A9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Bruno Leibundgut	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22 February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294A3-8DDD-4988-9F2C-47B2157128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CCAC0-F92A-4655-AA2C-2FCE0287C2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69875"/>
            <a:ext cx="1943100" cy="5402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9875"/>
            <a:ext cx="5678487" cy="5402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1AA3A-12B7-48C3-862B-04235F9869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C4FE-2170-4D84-A40A-6ECA642451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6F652-5752-4FE8-82D5-0F50E2C9A0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FCE2-0294-4BAB-9192-FE08E3777C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E27BD-68E4-4BAC-9FE4-52DD0FFC6F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9D5E-FBC4-4C29-8E10-C9D33BA1E0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DF6FD-F3AB-458E-BDCB-72C8EE98A9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294A3-8DDD-4988-9F2C-47B2157128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9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Bruno Leibundgut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22 February 2013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HelveticaNeueLT Com 45 Lt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>
          <a:solidFill>
            <a:srgbClr val="2E2F5E"/>
          </a:solidFill>
          <a:latin typeface="HelveticaNeueLT Com 45 L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>
          <a:solidFill>
            <a:srgbClr val="CC0000"/>
          </a:solidFill>
          <a:latin typeface="HelveticaNeueLT Com 45 L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0">
          <a:solidFill>
            <a:schemeClr val="tx1"/>
          </a:solidFill>
          <a:latin typeface="HelveticaNeueLT Com 45 L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NeueLT Com 45 L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NeueLT Com 45 L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9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>
                    <a:lumMod val="95000"/>
                  </a:schemeClr>
                </a:solidFill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Bruno Leibundgut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>
                    <a:lumMod val="95000"/>
                  </a:schemeClr>
                </a:solidFill>
                <a:latin typeface="HelveticaNeueLT Com 45 Lt" pitchFamily="34" charset="0"/>
              </a:defRPr>
            </a:lvl1pPr>
          </a:lstStyle>
          <a:p>
            <a:r>
              <a:rPr lang="en-GB" dirty="0" smtClean="0"/>
              <a:t>22 February 2013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HelveticaNeueLT Com 45 Lt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E2F5E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>
          <a:solidFill>
            <a:schemeClr val="bg1">
              <a:lumMod val="95000"/>
            </a:schemeClr>
          </a:solidFill>
          <a:latin typeface="HelveticaNeueLT Com 45 L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>
          <a:solidFill>
            <a:srgbClr val="CC0000"/>
          </a:solidFill>
          <a:latin typeface="HelveticaNeueLT Com 45 L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0">
          <a:solidFill>
            <a:schemeClr val="bg1">
              <a:lumMod val="95000"/>
            </a:schemeClr>
          </a:solidFill>
          <a:latin typeface="HelveticaNeueLT Com 45 L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>
              <a:lumMod val="95000"/>
            </a:schemeClr>
          </a:solidFill>
          <a:latin typeface="HelveticaNeueLT Com 45 L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>
              <a:lumMod val="95000"/>
            </a:schemeClr>
          </a:solidFill>
          <a:latin typeface="HelveticaNeueLT Com 45 L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2132856"/>
            <a:ext cx="8568952" cy="1470025"/>
          </a:xfrm>
        </p:spPr>
        <p:txBody>
          <a:bodyPr/>
          <a:lstStyle/>
          <a:p>
            <a:pPr algn="ctr"/>
            <a:r>
              <a:rPr lang="en-GB" dirty="0" smtClean="0"/>
              <a:t>Supernovae from Massive Stars:</a:t>
            </a:r>
            <a:br>
              <a:rPr lang="en-GB" dirty="0" smtClean="0"/>
            </a:br>
            <a:r>
              <a:rPr lang="en-GB" dirty="0" smtClean="0"/>
              <a:t>light curves and spectral evolution</a:t>
            </a:r>
            <a:endParaRPr lang="en-GB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9552" y="4124672"/>
            <a:ext cx="6400800" cy="1752600"/>
          </a:xfrm>
        </p:spPr>
        <p:txBody>
          <a:bodyPr/>
          <a:lstStyle/>
          <a:p>
            <a:r>
              <a:rPr lang="en-GB" dirty="0"/>
              <a:t>Bruno </a:t>
            </a:r>
            <a:r>
              <a:rPr lang="en-GB" dirty="0" smtClean="0"/>
              <a:t>Leibundgut</a:t>
            </a:r>
            <a:r>
              <a:rPr lang="en-GB" dirty="0"/>
              <a:t/>
            </a:r>
            <a:br>
              <a:rPr lang="en-GB" dirty="0"/>
            </a:br>
            <a:r>
              <a:rPr lang="en-US" dirty="0" smtClean="0"/>
              <a:t>ESO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Physical parameters of core collapse SNe</a:t>
            </a:r>
            <a:endParaRPr lang="en-GB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Light curve shape and the velocity evolution can give an indication of the total explosion energy, the mass and the initial radius of the explosion</a:t>
            </a:r>
            <a:endParaRPr lang="en-GB"/>
          </a:p>
        </p:txBody>
      </p:sp>
      <p:pic>
        <p:nvPicPr>
          <p:cNvPr id="691204" name="Picture 4" descr="Elmhamdi_thesis_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621212" cy="3054350"/>
          </a:xfrm>
          <a:prstGeom prst="rect">
            <a:avLst/>
          </a:prstGeom>
          <a:noFill/>
        </p:spPr>
      </p:pic>
      <p:sp>
        <p:nvSpPr>
          <p:cNvPr id="691205" name="Text Box 5"/>
          <p:cNvSpPr txBox="1">
            <a:spLocks noChangeArrowheads="1"/>
          </p:cNvSpPr>
          <p:nvPr/>
        </p:nvSpPr>
        <p:spPr bwMode="auto">
          <a:xfrm>
            <a:off x="4788024" y="3645024"/>
            <a:ext cx="431079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HelveticaNeueLT Com 45 Lt" pitchFamily="34" charset="0"/>
              </a:rPr>
              <a:t>Observables:</a:t>
            </a:r>
          </a:p>
          <a:p>
            <a:pPr marL="450850" lvl="1" indent="-184150">
              <a:buFontTx/>
              <a:buChar char="•"/>
            </a:pPr>
            <a:r>
              <a:rPr lang="en-GB" dirty="0">
                <a:solidFill>
                  <a:srgbClr val="CC0000"/>
                </a:solidFill>
                <a:latin typeface="HelveticaNeueLT Com 45 Lt" pitchFamily="34" charset="0"/>
              </a:rPr>
              <a:t>length of plateau phase </a:t>
            </a:r>
            <a:r>
              <a:rPr lang="el-GR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Δ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t</a:t>
            </a:r>
          </a:p>
          <a:p>
            <a:pPr marL="450850" lvl="1" indent="-184150">
              <a:buFontTx/>
              <a:buChar char="•"/>
            </a:pP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luminosity of the plateau M</a:t>
            </a:r>
            <a:r>
              <a:rPr lang="en-US" baseline="-25000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V</a:t>
            </a:r>
          </a:p>
          <a:p>
            <a:pPr marL="450850" lvl="1" indent="-184150">
              <a:buFontTx/>
              <a:buChar char="•"/>
            </a:pP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velocity of the </a:t>
            </a:r>
            <a:r>
              <a:rPr lang="en-US" dirty="0" err="1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ejecta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ph</a:t>
            </a:r>
            <a:endParaRPr lang="en-US" baseline="-25000" dirty="0">
              <a:solidFill>
                <a:srgbClr val="CC0000"/>
              </a:solidFill>
              <a:latin typeface="HelveticaNeueLT Com 45 Lt" pitchFamily="34" charset="0"/>
              <a:cs typeface="Times New Roman" pitchFamily="18" charset="0"/>
            </a:endParaRPr>
          </a:p>
          <a:p>
            <a:pPr marL="450850" lvl="1" indent="-184150">
              <a:buFontTx/>
              <a:buChar char="•"/>
            </a:pPr>
            <a:endParaRPr lang="en-US" baseline="-25000" dirty="0">
              <a:solidFill>
                <a:srgbClr val="CC0000"/>
              </a:solidFill>
              <a:latin typeface="HelveticaNeueLT Com 45 Lt" pitchFamily="34" charset="0"/>
              <a:cs typeface="Times New Roman" pitchFamily="18" charset="0"/>
            </a:endParaRPr>
          </a:p>
          <a:p>
            <a:pPr marL="450850" lvl="1" indent="-184150">
              <a:buFontTx/>
              <a:buChar char="•"/>
            </a:pP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</a:rPr>
              <a:t>E 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</a:t>
            </a:r>
            <a:r>
              <a:rPr lang="el-GR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·v</a:t>
            </a:r>
            <a:r>
              <a:rPr lang="en-US" baseline="-25000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ph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5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·L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-1</a:t>
            </a:r>
            <a:endParaRPr lang="en-US" dirty="0">
              <a:solidFill>
                <a:srgbClr val="CC0000"/>
              </a:solidFill>
              <a:latin typeface="HelveticaNeueLT Com 45 Lt" pitchFamily="34" charset="0"/>
              <a:cs typeface="Times New Roman" pitchFamily="18" charset="0"/>
              <a:sym typeface="Symbol" pitchFamily="18" charset="2"/>
            </a:endParaRPr>
          </a:p>
          <a:p>
            <a:pPr marL="450850" lvl="1" indent="-184150">
              <a:buFontTx/>
              <a:buChar char="•"/>
            </a:pP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cs typeface="Times New Roman" pitchFamily="18" charset="0"/>
                <a:sym typeface="Symbol" pitchFamily="18" charset="2"/>
              </a:rPr>
              <a:t>M</a:t>
            </a:r>
            <a:r>
              <a:rPr lang="el-GR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Δ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t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4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·v</a:t>
            </a:r>
            <a:r>
              <a:rPr lang="en-US" baseline="-25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ph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3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·L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-1</a:t>
            </a:r>
          </a:p>
          <a:p>
            <a:pPr marL="450850" lvl="1" indent="-184150">
              <a:buFontTx/>
              <a:buChar char="•"/>
            </a:pP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R </a:t>
            </a:r>
            <a:r>
              <a:rPr lang="el-GR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Δ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t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-2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·v</a:t>
            </a:r>
            <a:r>
              <a:rPr lang="en-US" baseline="-25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ph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-4</a:t>
            </a:r>
            <a:r>
              <a:rPr lang="en-US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·L</a:t>
            </a:r>
            <a:r>
              <a:rPr lang="en-US" baseline="30000" dirty="0">
                <a:solidFill>
                  <a:srgbClr val="CC0000"/>
                </a:solidFill>
                <a:latin typeface="HelveticaNeueLT Com 45 Lt" pitchFamily="34" charset="0"/>
                <a:sym typeface="Symbol" pitchFamily="18" charset="2"/>
              </a:rPr>
              <a:t>2</a:t>
            </a:r>
          </a:p>
          <a:p>
            <a:pPr marL="450850" lvl="1" indent="-184150"/>
            <a:endParaRPr lang="el-GR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importance of the tail</a:t>
            </a:r>
            <a:endParaRPr lang="en-GB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992" y="1557338"/>
            <a:ext cx="4392488" cy="4114800"/>
          </a:xfrm>
        </p:spPr>
        <p:txBody>
          <a:bodyPr/>
          <a:lstStyle/>
          <a:p>
            <a:r>
              <a:rPr lang="en-GB" dirty="0" smtClean="0"/>
              <a:t>Attempt to determine the transition from the plateau phase to the radioactive tail</a:t>
            </a:r>
            <a:endParaRPr lang="en-GB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193800"/>
            <a:ext cx="4495800" cy="5664200"/>
            <a:chOff x="0" y="752"/>
            <a:chExt cx="2832" cy="3568"/>
          </a:xfrm>
        </p:grpSpPr>
        <p:pic>
          <p:nvPicPr>
            <p:cNvPr id="523269" name="Picture 5" descr="Elmhamdi_fig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46"/>
              <a:ext cx="2832" cy="3374"/>
            </a:xfrm>
            <a:prstGeom prst="rect">
              <a:avLst/>
            </a:prstGeom>
            <a:noFill/>
          </p:spPr>
        </p:pic>
        <p:sp>
          <p:nvSpPr>
            <p:cNvPr id="523270" name="Text Box 6"/>
            <p:cNvSpPr txBox="1">
              <a:spLocks noChangeArrowheads="1"/>
            </p:cNvSpPr>
            <p:nvPr/>
          </p:nvSpPr>
          <p:spPr bwMode="auto">
            <a:xfrm>
              <a:off x="237" y="752"/>
              <a:ext cx="15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HelveticaNeueLT Com 45 Lt" pitchFamily="34" charset="0"/>
                </a:rPr>
                <a:t>Elmhamdi et al. 2003</a:t>
              </a:r>
            </a:p>
          </p:txBody>
        </p:sp>
      </p:grpSp>
      <p:pic>
        <p:nvPicPr>
          <p:cNvPr id="523271" name="Picture 7" descr="Elmhamdi_fi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525" y="1628800"/>
            <a:ext cx="4689475" cy="49784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836464" y="1501775"/>
            <a:ext cx="5473700" cy="5356225"/>
            <a:chOff x="-325439" y="1525588"/>
            <a:chExt cx="5473700" cy="535622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-325439" y="1525588"/>
              <a:ext cx="5473700" cy="5356225"/>
              <a:chOff x="-205" y="961"/>
              <a:chExt cx="3448" cy="3374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-205" y="961"/>
                <a:ext cx="3448" cy="3374"/>
                <a:chOff x="-794" y="961"/>
                <a:chExt cx="3448" cy="3374"/>
              </a:xfrm>
            </p:grpSpPr>
            <p:pic>
              <p:nvPicPr>
                <p:cNvPr id="523274" name="Picture 10" descr="Sollerman98_fig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794" y="961"/>
                  <a:ext cx="3448" cy="3374"/>
                </a:xfrm>
                <a:prstGeom prst="rect">
                  <a:avLst/>
                </a:prstGeom>
                <a:noFill/>
              </p:spPr>
            </p:pic>
            <p:sp>
              <p:nvSpPr>
                <p:cNvPr id="5232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-254" y="3702"/>
                  <a:ext cx="159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2000" dirty="0" err="1">
                      <a:latin typeface="HelveticaNeueLT Com 45 Lt" pitchFamily="34" charset="0"/>
                    </a:rPr>
                    <a:t>Sollerman</a:t>
                  </a:r>
                  <a:r>
                    <a:rPr lang="en-GB" sz="2000" dirty="0">
                      <a:latin typeface="HelveticaNeueLT Com 45 Lt" pitchFamily="34" charset="0"/>
                    </a:rPr>
                    <a:t> et al. 1998</a:t>
                  </a:r>
                </a:p>
              </p:txBody>
            </p:sp>
          </p:grpSp>
          <p:sp>
            <p:nvSpPr>
              <p:cNvPr id="523276" name="Line 12"/>
              <p:cNvSpPr>
                <a:spLocks noChangeShapeType="1"/>
              </p:cNvSpPr>
              <p:nvPr/>
            </p:nvSpPr>
            <p:spPr bwMode="auto">
              <a:xfrm>
                <a:off x="1972" y="2840"/>
                <a:ext cx="1134" cy="118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72883" y="5549170"/>
              <a:ext cx="1401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NeueLT Com 45 Lt" pitchFamily="34" charset="0"/>
                </a:rPr>
                <a:t>SN 1994W</a:t>
              </a:r>
              <a:endParaRPr lang="en-GB" sz="2000" dirty="0">
                <a:latin typeface="HelveticaNeueLT Com 45 Lt" pitchFamily="34" charset="0"/>
              </a:endParaRPr>
            </a:p>
          </p:txBody>
        </p:sp>
      </p:grpSp>
      <p:sp>
        <p:nvSpPr>
          <p:cNvPr id="523277" name="Text Box 13"/>
          <p:cNvSpPr txBox="1">
            <a:spLocks noChangeArrowheads="1"/>
          </p:cNvSpPr>
          <p:nvPr/>
        </p:nvSpPr>
        <p:spPr bwMode="auto">
          <a:xfrm>
            <a:off x="4427538" y="5346700"/>
            <a:ext cx="1581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sz="1600" b="1" dirty="0">
                <a:solidFill>
                  <a:srgbClr val="CC0000"/>
                </a:solidFill>
                <a:latin typeface="HelveticaNeueLT Com 45 Lt" pitchFamily="34" charset="0"/>
              </a:rPr>
              <a:t>dust formation?</a:t>
            </a:r>
          </a:p>
          <a:p>
            <a:pPr algn="r"/>
            <a:r>
              <a:rPr lang="en-GB" sz="1600" b="1" dirty="0">
                <a:solidFill>
                  <a:srgbClr val="CC0000"/>
                </a:solidFill>
                <a:latin typeface="HelveticaNeueLT Com 45 Lt" pitchFamily="34" charset="0"/>
              </a:rPr>
              <a:t>black hole?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Nickel in core-collapse SNe</a:t>
            </a:r>
            <a:endParaRPr lang="en-GB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144" y="1557338"/>
            <a:ext cx="3096344" cy="4114800"/>
          </a:xfrm>
        </p:spPr>
        <p:txBody>
          <a:bodyPr/>
          <a:lstStyle/>
          <a:p>
            <a:pPr marL="176213" indent="17463">
              <a:buNone/>
            </a:pPr>
            <a:r>
              <a:rPr lang="en-GB" dirty="0" smtClean="0"/>
              <a:t>Late decline of the bolometric light curve is a direct measure of the nickel mass!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Supernovae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Bruno Leibundgut</a:t>
            </a:r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6513" y="1340768"/>
            <a:ext cx="5904657" cy="5518820"/>
            <a:chOff x="-23" y="618"/>
            <a:chExt cx="3810" cy="3703"/>
          </a:xfrm>
        </p:grpSpPr>
        <p:pic>
          <p:nvPicPr>
            <p:cNvPr id="520197" name="Picture 5" descr="Elmhamdi_fig2"/>
            <p:cNvPicPr>
              <a:picLocks noChangeAspect="1" noChangeArrowheads="1"/>
            </p:cNvPicPr>
            <p:nvPr/>
          </p:nvPicPr>
          <p:blipFill>
            <a:blip r:embed="rId2"/>
            <a:srcRect l="-1886" t="-2585" r="-3773" b="-2907"/>
            <a:stretch>
              <a:fillRect/>
            </a:stretch>
          </p:blipFill>
          <p:spPr bwMode="auto">
            <a:xfrm>
              <a:off x="-23" y="618"/>
              <a:ext cx="3810" cy="37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20198" name="Text Box 6"/>
            <p:cNvSpPr txBox="1">
              <a:spLocks noChangeArrowheads="1"/>
            </p:cNvSpPr>
            <p:nvPr/>
          </p:nvSpPr>
          <p:spPr bwMode="auto">
            <a:xfrm>
              <a:off x="476" y="3634"/>
              <a:ext cx="15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HelveticaNeueLT Com 45 Lt" pitchFamily="34" charset="0"/>
                </a:rPr>
                <a:t>Elmhamdi et al. 2003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Nickel in core-collapse SNe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Supernovae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Bruno Leibundgut</a:t>
            </a:r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320800"/>
            <a:ext cx="8305800" cy="5537200"/>
            <a:chOff x="0" y="832"/>
            <a:chExt cx="5232" cy="3488"/>
          </a:xfrm>
        </p:grpSpPr>
        <p:pic>
          <p:nvPicPr>
            <p:cNvPr id="521221" name="Picture 5" descr="II_LC_COMP"/>
            <p:cNvPicPr>
              <a:picLocks noChangeAspect="1" noChangeArrowheads="1"/>
            </p:cNvPicPr>
            <p:nvPr/>
          </p:nvPicPr>
          <p:blipFill>
            <a:blip r:embed="rId2"/>
            <a:srcRect t="5576" b="5226"/>
            <a:stretch>
              <a:fillRect/>
            </a:stretch>
          </p:blipFill>
          <p:spPr bwMode="auto">
            <a:xfrm>
              <a:off x="0" y="832"/>
              <a:ext cx="5232" cy="3488"/>
            </a:xfrm>
            <a:prstGeom prst="rect">
              <a:avLst/>
            </a:prstGeom>
            <a:noFill/>
          </p:spPr>
        </p:pic>
        <p:sp>
          <p:nvSpPr>
            <p:cNvPr id="521222" name="Text Box 6"/>
            <p:cNvSpPr txBox="1">
              <a:spLocks noChangeArrowheads="1"/>
            </p:cNvSpPr>
            <p:nvPr/>
          </p:nvSpPr>
          <p:spPr bwMode="auto">
            <a:xfrm>
              <a:off x="476" y="3634"/>
              <a:ext cx="16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latin typeface="HelveticaNeueLT Com 45 Lt" pitchFamily="34" charset="0"/>
                </a:rPr>
                <a:t>Pastorello</a:t>
              </a:r>
              <a:r>
                <a:rPr lang="en-US" sz="2000" dirty="0">
                  <a:latin typeface="HelveticaNeueLT Com 45 Lt" pitchFamily="34" charset="0"/>
                </a:rPr>
                <a:t> et al. (2003)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Parameters for SNe II</a:t>
            </a:r>
            <a:endParaRPr lang="en-GB"/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7772400" cy="4114800"/>
          </a:xfrm>
        </p:spPr>
        <p:txBody>
          <a:bodyPr/>
          <a:lstStyle/>
          <a:p>
            <a:r>
              <a:rPr lang="en-GB" dirty="0" smtClean="0"/>
              <a:t>For typical values </a:t>
            </a:r>
          </a:p>
          <a:p>
            <a:pPr lvl="1"/>
            <a:r>
              <a:rPr lang="el-GR" dirty="0" smtClean="0"/>
              <a:t>Δ</a:t>
            </a:r>
            <a:r>
              <a:rPr lang="en-US" dirty="0" smtClean="0"/>
              <a:t>t ≈70 days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ph</a:t>
            </a:r>
            <a:r>
              <a:rPr lang="en-US" dirty="0" smtClean="0"/>
              <a:t> ≈ 7000 km/s</a:t>
            </a:r>
          </a:p>
          <a:p>
            <a:pPr lvl="1"/>
            <a:r>
              <a:rPr lang="en-US" dirty="0" smtClean="0"/>
              <a:t>L ≈ 10</a:t>
            </a:r>
            <a:r>
              <a:rPr lang="en-US" baseline="30000" dirty="0" smtClean="0"/>
              <a:t>43</a:t>
            </a:r>
            <a:r>
              <a:rPr lang="en-US" dirty="0" smtClean="0"/>
              <a:t> erg/s</a:t>
            </a:r>
          </a:p>
          <a:p>
            <a:r>
              <a:rPr lang="en-US" dirty="0" smtClean="0"/>
              <a:t>we find </a:t>
            </a:r>
          </a:p>
          <a:p>
            <a:pPr lvl="1"/>
            <a:r>
              <a:rPr lang="en-US" dirty="0" smtClean="0"/>
              <a:t>E ≈ 1.8·10</a:t>
            </a:r>
            <a:r>
              <a:rPr lang="en-US" baseline="30000" dirty="0" smtClean="0"/>
              <a:t>51</a:t>
            </a:r>
            <a:r>
              <a:rPr lang="en-US" dirty="0" smtClean="0"/>
              <a:t> erg</a:t>
            </a:r>
          </a:p>
          <a:p>
            <a:pPr lvl="1"/>
            <a:r>
              <a:rPr lang="en-US" dirty="0" smtClean="0"/>
              <a:t>M ≈ 6.7 M</a:t>
            </a:r>
            <a:r>
              <a:rPr lang="en-US" baseline="-25000" dirty="0" smtClean="0">
                <a:sym typeface="Wingdings" pitchFamily="2" charset="2"/>
              </a:rPr>
              <a:t>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 ≈ 400 R</a:t>
            </a:r>
            <a:r>
              <a:rPr lang="en-US" baseline="-25000" dirty="0" smtClean="0">
                <a:sym typeface="Wingdings" pitchFamily="2" charset="2"/>
              </a:rPr>
              <a:t></a:t>
            </a:r>
            <a:r>
              <a:rPr lang="en-US" dirty="0" smtClean="0">
                <a:sym typeface="Wingdings" pitchFamily="2" charset="2"/>
              </a:rPr>
              <a:t>   typical for a red supergiant</a:t>
            </a:r>
            <a:endParaRPr lang="en-US" dirty="0">
              <a:sym typeface="Wingdings" pitchFamily="2" charset="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95936" y="1876276"/>
            <a:ext cx="5024438" cy="3136900"/>
            <a:chOff x="2472" y="1207"/>
            <a:chExt cx="3165" cy="1976"/>
          </a:xfrm>
        </p:grpSpPr>
        <p:pic>
          <p:nvPicPr>
            <p:cNvPr id="727044" name="Picture 4" descr="Elmhamdi_thesis_tab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2" y="1207"/>
              <a:ext cx="3152" cy="1756"/>
            </a:xfrm>
            <a:prstGeom prst="rect">
              <a:avLst/>
            </a:prstGeom>
            <a:noFill/>
          </p:spPr>
        </p:pic>
        <p:sp>
          <p:nvSpPr>
            <p:cNvPr id="727045" name="Text Box 5"/>
            <p:cNvSpPr txBox="1">
              <a:spLocks noChangeArrowheads="1"/>
            </p:cNvSpPr>
            <p:nvPr/>
          </p:nvSpPr>
          <p:spPr bwMode="auto">
            <a:xfrm>
              <a:off x="4332" y="2914"/>
              <a:ext cx="1305" cy="2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Elmhamdi 2005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family of light curves?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6448"/>
            <a:ext cx="3814192" cy="4114800"/>
          </a:xfrm>
        </p:spPr>
        <p:txBody>
          <a:bodyPr/>
          <a:lstStyle/>
          <a:p>
            <a:r>
              <a:rPr lang="en-US" dirty="0" smtClean="0"/>
              <a:t>R-band light curves</a:t>
            </a:r>
          </a:p>
          <a:p>
            <a:pPr lvl="1"/>
            <a:r>
              <a:rPr lang="en-US" dirty="0" smtClean="0"/>
              <a:t>Fast declines all </a:t>
            </a:r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IIb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283968" y="1268760"/>
            <a:ext cx="4608512" cy="5256584"/>
            <a:chOff x="3419872" y="404664"/>
            <a:chExt cx="5514975" cy="6143626"/>
          </a:xfrm>
        </p:grpSpPr>
        <p:pic>
          <p:nvPicPr>
            <p:cNvPr id="134146" name="Picture 2" descr="http://iopscience.iop.org/2041-8205/756/2/L30/fulltext/apjl442108f1_h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19872" y="404664"/>
              <a:ext cx="5514975" cy="6143626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058935" y="5733256"/>
              <a:ext cx="2097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HelveticaNeueLT Com 45 Lt" pitchFamily="34" charset="0"/>
                </a:rPr>
                <a:t>Arcavi</a:t>
              </a:r>
              <a:r>
                <a:rPr lang="en-US" sz="2000" dirty="0" smtClean="0">
                  <a:latin typeface="HelveticaNeueLT Com 45 Lt" pitchFamily="34" charset="0"/>
                </a:rPr>
                <a:t> et al. 2012</a:t>
              </a:r>
              <a:endParaRPr lang="en-GB" dirty="0">
                <a:latin typeface="HelveticaNeueLT Com 45 L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9875"/>
            <a:ext cx="3383731" cy="1143000"/>
          </a:xfrm>
        </p:spPr>
        <p:txBody>
          <a:bodyPr/>
          <a:lstStyle/>
          <a:p>
            <a:r>
              <a:rPr lang="en-US" dirty="0" smtClean="0"/>
              <a:t>SN 2011dh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3454152" cy="4114800"/>
          </a:xfrm>
        </p:spPr>
        <p:txBody>
          <a:bodyPr/>
          <a:lstStyle/>
          <a:p>
            <a:r>
              <a:rPr lang="en-US" sz="2800" dirty="0" smtClean="0"/>
              <a:t>Type </a:t>
            </a:r>
            <a:r>
              <a:rPr lang="en-US" sz="2800" dirty="0" err="1" smtClean="0"/>
              <a:t>IIb</a:t>
            </a:r>
            <a:r>
              <a:rPr lang="en-US" sz="2800" dirty="0" smtClean="0"/>
              <a:t> in M51</a:t>
            </a:r>
          </a:p>
          <a:p>
            <a:r>
              <a:rPr lang="en-US" sz="2800" dirty="0" smtClean="0"/>
              <a:t>Full </a:t>
            </a:r>
            <a:r>
              <a:rPr lang="en-US" sz="2800" dirty="0" smtClean="0">
                <a:sym typeface="Symbol"/>
              </a:rPr>
              <a:t> coverage</a:t>
            </a:r>
          </a:p>
          <a:p>
            <a:r>
              <a:rPr lang="en-US" sz="2800" dirty="0" smtClean="0">
                <a:sym typeface="Symbol"/>
              </a:rPr>
              <a:t>Composition and kinematics from line profiles</a:t>
            </a:r>
          </a:p>
          <a:p>
            <a:r>
              <a:rPr lang="en-US" sz="2800" dirty="0" smtClean="0">
                <a:sym typeface="Symbol"/>
              </a:rPr>
              <a:t>H and He layers separated</a:t>
            </a:r>
            <a:r>
              <a:rPr lang="en-GB" sz="2800" dirty="0" smtClean="0">
                <a:sym typeface="Symbol"/>
              </a:rPr>
              <a:t> by ~4000 km/s</a:t>
            </a:r>
          </a:p>
          <a:p>
            <a:r>
              <a:rPr lang="en-US" sz="2800" dirty="0" smtClean="0">
                <a:sym typeface="Symbol"/>
              </a:rPr>
              <a:t>Progenitors within H shell similar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67944" y="188640"/>
            <a:ext cx="4791075" cy="6419850"/>
            <a:chOff x="3707904" y="260648"/>
            <a:chExt cx="4791075" cy="6419850"/>
          </a:xfrm>
        </p:grpSpPr>
        <p:pic>
          <p:nvPicPr>
            <p:cNvPr id="1372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07904" y="260648"/>
              <a:ext cx="4791075" cy="641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076056" y="5661248"/>
              <a:ext cx="21820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NeueLT Com 45 Lt" pitchFamily="34" charset="0"/>
                </a:rPr>
                <a:t>Marion et al. 2013</a:t>
              </a:r>
              <a:endParaRPr lang="en-GB" dirty="0">
                <a:latin typeface="HelveticaNeueLT Com 45 Lt" pitchFamily="34" charset="0"/>
              </a:endParaRPr>
            </a:p>
          </p:txBody>
        </p:sp>
      </p:grp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/>
          <a:srcRect l="-9497" r="-3422"/>
          <a:stretch>
            <a:fillRect/>
          </a:stretch>
        </p:blipFill>
        <p:spPr bwMode="auto">
          <a:xfrm>
            <a:off x="4067944" y="156952"/>
            <a:ext cx="4752528" cy="644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944" y="1628800"/>
            <a:ext cx="47720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5"/>
          <a:srcRect l="-14232" r="-7370"/>
          <a:stretch>
            <a:fillRect/>
          </a:stretch>
        </p:blipFill>
        <p:spPr bwMode="auto">
          <a:xfrm>
            <a:off x="4067944" y="156952"/>
            <a:ext cx="4752528" cy="644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944" y="1196752"/>
            <a:ext cx="4788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96135" y="269875"/>
            <a:ext cx="3347865" cy="1143000"/>
          </a:xfrm>
        </p:spPr>
        <p:txBody>
          <a:bodyPr/>
          <a:lstStyle/>
          <a:p>
            <a:r>
              <a:rPr lang="en-GB" dirty="0" smtClean="0"/>
              <a:t>Spectral evolution</a:t>
            </a:r>
            <a:endParaRPr lang="en-GB" dirty="0"/>
          </a:p>
        </p:txBody>
      </p:sp>
      <p:sp>
        <p:nvSpPr>
          <p:cNvPr id="371719" name="Text Box 7"/>
          <p:cNvSpPr txBox="1">
            <a:spLocks noChangeArrowheads="1"/>
          </p:cNvSpPr>
          <p:nvPr/>
        </p:nvSpPr>
        <p:spPr bwMode="auto">
          <a:xfrm>
            <a:off x="827088" y="223838"/>
            <a:ext cx="1404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/>
              <a:t>SN 1999em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259200"/>
            <a:ext cx="5997783" cy="6598800"/>
            <a:chOff x="0" y="259200"/>
            <a:chExt cx="5997783" cy="6598800"/>
          </a:xfrm>
        </p:grpSpPr>
        <p:pic>
          <p:nvPicPr>
            <p:cNvPr id="371716" name="Picture 4" descr="99em_spec_early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59200"/>
              <a:ext cx="5997783" cy="6598800"/>
            </a:xfrm>
          </p:spPr>
        </p:pic>
        <p:sp>
          <p:nvSpPr>
            <p:cNvPr id="371723" name="Rectangle 11"/>
            <p:cNvSpPr>
              <a:spLocks noChangeArrowheads="1"/>
            </p:cNvSpPr>
            <p:nvPr/>
          </p:nvSpPr>
          <p:spPr bwMode="auto">
            <a:xfrm>
              <a:off x="5004048" y="908720"/>
              <a:ext cx="287338" cy="2873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6092825" y="5949950"/>
            <a:ext cx="2993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400" dirty="0">
                <a:latin typeface="HelveticaNeueLT Com 45 Lt" pitchFamily="34" charset="0"/>
              </a:rPr>
              <a:t>Elmhamdi et al. 2003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260350"/>
            <a:ext cx="5997600" cy="6597650"/>
            <a:chOff x="3707904" y="2348880"/>
            <a:chExt cx="6178550" cy="6597650"/>
          </a:xfrm>
        </p:grpSpPr>
        <p:pic>
          <p:nvPicPr>
            <p:cNvPr id="371721" name="Picture 9" descr="99em_spec_la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07904" y="2348880"/>
              <a:ext cx="6178550" cy="6597650"/>
            </a:xfrm>
            <a:prstGeom prst="rect">
              <a:avLst/>
            </a:prstGeom>
            <a:noFill/>
          </p:spPr>
        </p:pic>
        <p:sp>
          <p:nvSpPr>
            <p:cNvPr id="371720" name="Rectangle 8"/>
            <p:cNvSpPr>
              <a:spLocks noChangeArrowheads="1"/>
            </p:cNvSpPr>
            <p:nvPr/>
          </p:nvSpPr>
          <p:spPr bwMode="auto">
            <a:xfrm>
              <a:off x="8748712" y="2924051"/>
              <a:ext cx="431800" cy="288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SNe II near maximum</a:t>
            </a:r>
            <a:endParaRPr lang="en-GB"/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080" y="1557338"/>
            <a:ext cx="3851920" cy="4114800"/>
          </a:xfrm>
        </p:spPr>
        <p:txBody>
          <a:bodyPr/>
          <a:lstStyle/>
          <a:p>
            <a:r>
              <a:rPr lang="en-GB" smtClean="0"/>
              <a:t>different lines</a:t>
            </a:r>
          </a:p>
          <a:p>
            <a:r>
              <a:rPr lang="en-GB" smtClean="0"/>
              <a:t>different shapes</a:t>
            </a:r>
          </a:p>
          <a:p>
            <a:r>
              <a:rPr lang="en-GB" smtClean="0"/>
              <a:t>different velocities</a:t>
            </a:r>
            <a:endParaRPr lang="en-GB"/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1165225"/>
            <a:ext cx="528161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3665538" y="6381750"/>
            <a:ext cx="1698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Hamuy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SNe II one month past max</a:t>
            </a:r>
            <a:endParaRPr lang="en-GB"/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104" y="1557338"/>
            <a:ext cx="3312368" cy="4114800"/>
          </a:xfrm>
        </p:spPr>
        <p:txBody>
          <a:bodyPr/>
          <a:lstStyle/>
          <a:p>
            <a:r>
              <a:rPr lang="en-GB" smtClean="0"/>
              <a:t>different evolution</a:t>
            </a:r>
            <a:endParaRPr lang="en-GB"/>
          </a:p>
        </p:txBody>
      </p:sp>
      <p:pic>
        <p:nvPicPr>
          <p:cNvPr id="6082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518953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35600" y="333375"/>
            <a:ext cx="3708400" cy="441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The core-collapse SN poster child</a:t>
            </a:r>
            <a:endParaRPr lang="en-US" dirty="0"/>
          </a:p>
          <a:p>
            <a:pPr marL="0" indent="0">
              <a:buFontTx/>
              <a:buNone/>
            </a:pPr>
            <a:endParaRPr lang="en-US" sz="2400" dirty="0">
              <a:solidFill>
                <a:srgbClr val="CC0000"/>
              </a:solidFill>
            </a:endParaRPr>
          </a:p>
          <a:p>
            <a:pPr marL="0" indent="0">
              <a:buFontTx/>
              <a:buNone/>
            </a:pPr>
            <a:r>
              <a:rPr lang="en-US" sz="2400" dirty="0">
                <a:solidFill>
                  <a:srgbClr val="CC0000"/>
                </a:solidFill>
              </a:rPr>
              <a:t>SN 1987A</a:t>
            </a:r>
            <a:br>
              <a:rPr lang="en-US" sz="2400" dirty="0">
                <a:solidFill>
                  <a:srgbClr val="CC0000"/>
                </a:solidFill>
              </a:rPr>
            </a:br>
            <a:r>
              <a:rPr lang="en-US" sz="2400" dirty="0">
                <a:solidFill>
                  <a:srgbClr val="CC0000"/>
                </a:solidFill>
              </a:rPr>
              <a:t>the best observed supernova ever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88913"/>
            <a:ext cx="5338763" cy="6515100"/>
            <a:chOff x="0" y="119"/>
            <a:chExt cx="3363" cy="4104"/>
          </a:xfrm>
        </p:grpSpPr>
        <p:pic>
          <p:nvPicPr>
            <p:cNvPr id="17510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9"/>
              <a:ext cx="3363" cy="4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5108" name="Text Box 4"/>
            <p:cNvSpPr txBox="1">
              <a:spLocks noChangeArrowheads="1"/>
            </p:cNvSpPr>
            <p:nvPr/>
          </p:nvSpPr>
          <p:spPr bwMode="auto">
            <a:xfrm>
              <a:off x="1661" y="1703"/>
              <a:ext cx="158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 err="1">
                  <a:latin typeface="HelveticaNeueLT Com 45 Lt" pitchFamily="34" charset="0"/>
                </a:rPr>
                <a:t>Suntzeff</a:t>
              </a:r>
              <a:r>
                <a:rPr lang="en-US" sz="1600" dirty="0">
                  <a:latin typeface="HelveticaNeueLT Com 45 Lt" pitchFamily="34" charset="0"/>
                </a:rPr>
                <a:t> (2003)</a:t>
              </a:r>
            </a:p>
            <a:p>
              <a:pPr eaLnBrk="0" hangingPunct="0"/>
              <a:r>
                <a:rPr lang="en-US" sz="1600" dirty="0">
                  <a:latin typeface="HelveticaNeueLT Com 45 Lt" pitchFamily="34" charset="0"/>
                </a:rPr>
                <a:t>(also </a:t>
              </a:r>
              <a:r>
                <a:rPr lang="en-US" sz="1600" dirty="0" err="1">
                  <a:latin typeface="HelveticaNeueLT Com 45 Lt" pitchFamily="34" charset="0"/>
                </a:rPr>
                <a:t>Fransson</a:t>
              </a:r>
              <a:r>
                <a:rPr lang="en-US" sz="1600" dirty="0">
                  <a:latin typeface="HelveticaNeueLT Com 45 Lt" pitchFamily="34" charset="0"/>
                </a:rPr>
                <a:t> et al. 2007)</a:t>
              </a:r>
              <a:endParaRPr lang="en-US" sz="1800" dirty="0">
                <a:latin typeface="HelveticaNeueLT Com 45 L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4047" y="269875"/>
            <a:ext cx="3744417" cy="1143000"/>
          </a:xfrm>
        </p:spPr>
        <p:txBody>
          <a:bodyPr/>
          <a:lstStyle/>
          <a:p>
            <a:r>
              <a:rPr lang="en-GB" dirty="0" smtClean="0"/>
              <a:t>Supernova classification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7300976" cy="6542088"/>
            <a:chOff x="-494" y="-788"/>
            <a:chExt cx="4767" cy="4320"/>
          </a:xfrm>
        </p:grpSpPr>
        <p:pic>
          <p:nvPicPr>
            <p:cNvPr id="374788" name="Picture 4" descr="classification_spe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94" y="-788"/>
              <a:ext cx="3202" cy="432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74790" name="Text Box 6"/>
            <p:cNvSpPr txBox="1">
              <a:spLocks noChangeArrowheads="1"/>
            </p:cNvSpPr>
            <p:nvPr/>
          </p:nvSpPr>
          <p:spPr bwMode="auto">
            <a:xfrm>
              <a:off x="2773" y="3141"/>
              <a:ext cx="1500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2400" dirty="0" err="1" smtClean="0">
                  <a:latin typeface="HelveticaNeueLT Com 45 Lt" pitchFamily="34" charset="0"/>
                </a:rPr>
                <a:t>Filippenko</a:t>
              </a:r>
              <a:r>
                <a:rPr lang="en-GB" sz="2400" dirty="0" smtClean="0">
                  <a:latin typeface="HelveticaNeueLT Com 45 Lt" pitchFamily="34" charset="0"/>
                </a:rPr>
                <a:t> 1997</a:t>
              </a:r>
              <a:endParaRPr lang="en-GB" sz="2400" dirty="0">
                <a:latin typeface="HelveticaNeueLT Com 45 L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Expansion velocity</a:t>
            </a:r>
            <a:endParaRPr lang="en-GB"/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088" y="1557338"/>
            <a:ext cx="3384376" cy="4114800"/>
          </a:xfrm>
        </p:spPr>
        <p:txBody>
          <a:bodyPr/>
          <a:lstStyle/>
          <a:p>
            <a:r>
              <a:rPr lang="en-GB" dirty="0" smtClean="0"/>
              <a:t>rapid decline in expansion velocity observed in the spectra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Supernovae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Bruno Leibundgut</a:t>
            </a:r>
            <a:endParaRPr lang="en-GB"/>
          </a:p>
        </p:txBody>
      </p:sp>
      <p:pic>
        <p:nvPicPr>
          <p:cNvPr id="6113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51339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between </a:t>
            </a:r>
            <a:r>
              <a:rPr lang="en-US" baseline="30000" dirty="0" smtClean="0"/>
              <a:t>56</a:t>
            </a:r>
            <a:r>
              <a:rPr lang="en-US" dirty="0" smtClean="0"/>
              <a:t>Ni and expansion velocity?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763688" y="1622255"/>
            <a:ext cx="5683348" cy="5092870"/>
            <a:chOff x="2555776" y="1622255"/>
            <a:chExt cx="5683348" cy="5092870"/>
          </a:xfrm>
        </p:grpSpPr>
        <p:pic>
          <p:nvPicPr>
            <p:cNvPr id="13824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55776" y="1622255"/>
              <a:ext cx="5683348" cy="5092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508104" y="5733256"/>
              <a:ext cx="2310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NeueLT Com 45 Lt" pitchFamily="34" charset="0"/>
                </a:rPr>
                <a:t>Maguire et al. 2012</a:t>
              </a:r>
              <a:endParaRPr lang="en-GB" dirty="0">
                <a:latin typeface="HelveticaNeueLT Com 45 Lt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Supernova classification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2075" y="1916113"/>
            <a:ext cx="4479925" cy="3444875"/>
            <a:chOff x="92075" y="1916113"/>
            <a:chExt cx="4479925" cy="3444875"/>
          </a:xfrm>
        </p:grpSpPr>
        <p:pic>
          <p:nvPicPr>
            <p:cNvPr id="45466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075" y="1916113"/>
              <a:ext cx="4479925" cy="303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4661" name="Text Box 5"/>
            <p:cNvSpPr txBox="1">
              <a:spLocks noChangeAspect="1" noChangeArrowheads="1"/>
            </p:cNvSpPr>
            <p:nvPr/>
          </p:nvSpPr>
          <p:spPr bwMode="auto">
            <a:xfrm>
              <a:off x="175009" y="4993133"/>
              <a:ext cx="1987392" cy="367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800" dirty="0" err="1"/>
                <a:t>Turatto</a:t>
              </a:r>
              <a:r>
                <a:rPr lang="en-GB" sz="1800" dirty="0"/>
                <a:t> et al. 2003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95813" y="1916113"/>
            <a:ext cx="4414935" cy="3446462"/>
            <a:chOff x="4595813" y="1916113"/>
            <a:chExt cx="4414935" cy="3446462"/>
          </a:xfrm>
        </p:grpSpPr>
        <p:pic>
          <p:nvPicPr>
            <p:cNvPr id="454663" name="Picture 7"/>
            <p:cNvPicPr>
              <a:picLocks noChangeAspect="1" noChangeArrowheads="1"/>
            </p:cNvPicPr>
            <p:nvPr/>
          </p:nvPicPr>
          <p:blipFill>
            <a:blip r:embed="rId3"/>
            <a:srcRect b="676"/>
            <a:stretch>
              <a:fillRect/>
            </a:stretch>
          </p:blipFill>
          <p:spPr bwMode="auto">
            <a:xfrm>
              <a:off x="4595813" y="1916113"/>
              <a:ext cx="4414935" cy="30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4664" name="Text Box 8"/>
            <p:cNvSpPr txBox="1">
              <a:spLocks noChangeAspect="1" noChangeArrowheads="1"/>
            </p:cNvSpPr>
            <p:nvPr/>
          </p:nvSpPr>
          <p:spPr bwMode="auto">
            <a:xfrm>
              <a:off x="6993209" y="4994550"/>
              <a:ext cx="1987017" cy="36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1800" dirty="0" err="1"/>
                <a:t>Turatto</a:t>
              </a:r>
              <a:r>
                <a:rPr lang="en-GB" sz="1800" dirty="0"/>
                <a:t> et al. 2007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Supernovae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Bruno Leibundgut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5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7313"/>
            <a:ext cx="8640763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this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7338"/>
            <a:ext cx="7772400" cy="4114800"/>
          </a:xfrm>
        </p:spPr>
        <p:txBody>
          <a:bodyPr/>
          <a:lstStyle/>
          <a:p>
            <a:r>
              <a:rPr lang="en-US" dirty="0" smtClean="0"/>
              <a:t>Several supernovae with extreme luminosities</a:t>
            </a:r>
          </a:p>
          <a:p>
            <a:pPr lvl="1"/>
            <a:r>
              <a:rPr lang="en-US" dirty="0" smtClean="0"/>
              <a:t>H-rich</a:t>
            </a:r>
          </a:p>
          <a:p>
            <a:pPr lvl="1"/>
            <a:r>
              <a:rPr lang="en-US" dirty="0" smtClean="0"/>
              <a:t>H-poor</a:t>
            </a:r>
          </a:p>
          <a:p>
            <a:pPr lvl="1"/>
            <a:r>
              <a:rPr lang="en-US" dirty="0" smtClean="0"/>
              <a:t>high-energy</a:t>
            </a:r>
            <a:br>
              <a:rPr lang="en-US" dirty="0" smtClean="0"/>
            </a:br>
            <a:r>
              <a:rPr lang="en-US" dirty="0" err="1" smtClean="0"/>
              <a:t>SNe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203848" y="2132856"/>
            <a:ext cx="5739958" cy="4559450"/>
            <a:chOff x="3203848" y="2132856"/>
            <a:chExt cx="5739958" cy="4559450"/>
          </a:xfrm>
        </p:grpSpPr>
        <p:pic>
          <p:nvPicPr>
            <p:cNvPr id="2052" name="Picture 4" descr="http://www.sciencemag.org/content/337/6097/927/F1.larg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03848" y="2132856"/>
              <a:ext cx="5739958" cy="455945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876256" y="5693186"/>
              <a:ext cx="17720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NeueLT Com 45 Lt" pitchFamily="34" charset="0"/>
                </a:rPr>
                <a:t>Gal-Yam 2012</a:t>
              </a:r>
              <a:endParaRPr lang="en-GB" dirty="0">
                <a:latin typeface="HelveticaNeueLT Com 45 Lt" pitchFamily="34" charset="0"/>
              </a:endParaRPr>
            </a:p>
          </p:txBody>
        </p:sp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541" y="2060848"/>
            <a:ext cx="542993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8" descr="http://www.sciencemag.org/content/337/6097/927/F3.large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000" y="1196752"/>
            <a:ext cx="7221576" cy="5688632"/>
          </a:xfrm>
          <a:prstGeom prst="rect">
            <a:avLst/>
          </a:prstGeom>
          <a:noFill/>
        </p:spPr>
      </p:pic>
      <p:pic>
        <p:nvPicPr>
          <p:cNvPr id="5" name="Picture 6" descr="http://www.sciencemag.org/content/337/6097/927/F2.large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00" y="1170000"/>
            <a:ext cx="7221600" cy="5688000"/>
          </a:xfrm>
          <a:prstGeom prst="rect">
            <a:avLst/>
          </a:prstGeom>
          <a:noFill/>
        </p:spPr>
      </p:pic>
      <p:pic>
        <p:nvPicPr>
          <p:cNvPr id="7" name="Picture 2" descr="http://www.sciencemag.org/content/337/6097/927/F4.large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000" y="1195200"/>
            <a:ext cx="7437600" cy="56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Circumstellar interaction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shock interaction with the remnant of the stellar wind</a:t>
            </a:r>
          </a:p>
          <a:p>
            <a:pPr lvl="2"/>
            <a:r>
              <a:rPr lang="en-US">
                <a:solidFill>
                  <a:schemeClr val="tx1"/>
                </a:solidFill>
              </a:rPr>
              <a:t>SN 1957D, SN 1978K, </a:t>
            </a:r>
            <a:r>
              <a:rPr lang="en-US">
                <a:solidFill>
                  <a:srgbClr val="CC0000"/>
                </a:solidFill>
              </a:rPr>
              <a:t>SN 1986J, SN 1987A,</a:t>
            </a:r>
            <a:r>
              <a:rPr lang="en-US">
                <a:solidFill>
                  <a:schemeClr val="tx1"/>
                </a:solidFill>
              </a:rPr>
              <a:t>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SN 1988Z, SN 1995N,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SN 1998S</a:t>
            </a:r>
          </a:p>
          <a:p>
            <a:pPr>
              <a:buFontTx/>
              <a:buNone/>
            </a:pPr>
            <a:r>
              <a:rPr lang="en-US"/>
              <a:t>conversion of kinetic</a:t>
            </a:r>
            <a:br>
              <a:rPr lang="en-US"/>
            </a:br>
            <a:r>
              <a:rPr lang="en-US"/>
              <a:t>energy into radiation</a:t>
            </a:r>
          </a:p>
          <a:p>
            <a:pPr lvl="2"/>
            <a:r>
              <a:rPr lang="en-US">
                <a:solidFill>
                  <a:schemeClr val="tx1"/>
                </a:solidFill>
              </a:rPr>
              <a:t>10</a:t>
            </a:r>
            <a:r>
              <a:rPr lang="en-US" baseline="30000">
                <a:solidFill>
                  <a:schemeClr val="tx1"/>
                </a:solidFill>
              </a:rPr>
              <a:t>51</a:t>
            </a:r>
            <a:r>
              <a:rPr lang="en-US">
                <a:solidFill>
                  <a:schemeClr val="tx1"/>
                </a:solidFill>
              </a:rPr>
              <a:t> erg !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51413" y="3068638"/>
            <a:ext cx="3652837" cy="3716337"/>
            <a:chOff x="2688" y="1266"/>
            <a:chExt cx="3072" cy="3054"/>
          </a:xfrm>
        </p:grpSpPr>
        <p:pic>
          <p:nvPicPr>
            <p:cNvPr id="180229" name="Picture 5" descr="FASSIA_FIG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8" y="1266"/>
              <a:ext cx="3072" cy="3054"/>
            </a:xfrm>
            <a:prstGeom prst="rect">
              <a:avLst/>
            </a:prstGeom>
            <a:noFill/>
          </p:spPr>
        </p:pic>
        <p:sp>
          <p:nvSpPr>
            <p:cNvPr id="180230" name="Text Box 6"/>
            <p:cNvSpPr txBox="1">
              <a:spLocks noChangeArrowheads="1"/>
            </p:cNvSpPr>
            <p:nvPr/>
          </p:nvSpPr>
          <p:spPr bwMode="auto">
            <a:xfrm>
              <a:off x="4223" y="2057"/>
              <a:ext cx="150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/>
                <a:t>Fassia et al. (2000)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925" y="3362325"/>
            <a:ext cx="9144000" cy="3495675"/>
            <a:chOff x="22" y="2118"/>
            <a:chExt cx="5760" cy="2202"/>
          </a:xfrm>
        </p:grpSpPr>
        <p:pic>
          <p:nvPicPr>
            <p:cNvPr id="18432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" y="2118"/>
              <a:ext cx="5760" cy="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329" name="Text Box 9"/>
            <p:cNvSpPr txBox="1">
              <a:spLocks noChangeArrowheads="1"/>
            </p:cNvSpPr>
            <p:nvPr/>
          </p:nvSpPr>
          <p:spPr bwMode="auto">
            <a:xfrm>
              <a:off x="3334" y="2296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b="1"/>
                <a:t>1986</a:t>
              </a:r>
            </a:p>
          </p:txBody>
        </p:sp>
      </p:grp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SN 1986J – early spectroscopy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Unusual optical spectrum</a:t>
            </a:r>
          </a:p>
          <a:p>
            <a:pPr lvl="1"/>
            <a:r>
              <a:rPr lang="en-GB"/>
              <a:t>dominating H</a:t>
            </a:r>
            <a:r>
              <a:rPr lang="el-GR">
                <a:cs typeface="Times New Roman" pitchFamily="18" charset="0"/>
              </a:rPr>
              <a:t>α</a:t>
            </a:r>
            <a:endParaRPr lang="en-US">
              <a:cs typeface="Times New Roman" pitchFamily="18" charset="0"/>
            </a:endParaRPr>
          </a:p>
          <a:p>
            <a:pPr lvl="1"/>
            <a:r>
              <a:rPr lang="en-US">
                <a:cs typeface="Times New Roman" pitchFamily="18" charset="0"/>
              </a:rPr>
              <a:t>narrow emission lines (&lt;700 km/s)</a:t>
            </a:r>
            <a:endParaRPr lang="el-GR">
              <a:cs typeface="Times New Roman" pitchFamily="18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07950" y="3417888"/>
            <a:ext cx="4392613" cy="3227387"/>
            <a:chOff x="68" y="2153"/>
            <a:chExt cx="2767" cy="2033"/>
          </a:xfrm>
        </p:grpSpPr>
        <p:pic>
          <p:nvPicPr>
            <p:cNvPr id="184328" name="Picture 8"/>
            <p:cNvPicPr>
              <a:picLocks noChangeAspect="1" noChangeArrowheads="1"/>
            </p:cNvPicPr>
            <p:nvPr/>
          </p:nvPicPr>
          <p:blipFill>
            <a:blip r:embed="rId3"/>
            <a:srcRect r="-1953"/>
            <a:stretch>
              <a:fillRect/>
            </a:stretch>
          </p:blipFill>
          <p:spPr bwMode="auto">
            <a:xfrm>
              <a:off x="68" y="2153"/>
              <a:ext cx="2767" cy="2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330" name="Text Box 10"/>
            <p:cNvSpPr txBox="1">
              <a:spLocks noChangeArrowheads="1"/>
            </p:cNvSpPr>
            <p:nvPr/>
          </p:nvSpPr>
          <p:spPr bwMode="auto">
            <a:xfrm>
              <a:off x="590" y="2296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b="1"/>
                <a:t>1989</a:t>
              </a:r>
            </a:p>
          </p:txBody>
        </p:sp>
      </p:grp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3708400" y="6453188"/>
            <a:ext cx="19223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>
                <a:latin typeface="HelveticaNeueLT Com 45 Lt" pitchFamily="34" charset="0"/>
              </a:rPr>
              <a:t>Leibundgut et al.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SN 1986J – strange evolution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Strange temporal evolution of the lines</a:t>
            </a:r>
          </a:p>
          <a:p>
            <a:pPr>
              <a:buFontTx/>
              <a:buNone/>
            </a:pPr>
            <a:endParaRPr lang="en-GB"/>
          </a:p>
        </p:txBody>
      </p:sp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441575"/>
            <a:ext cx="5616575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do we want to learn about supernovae?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explodes?</a:t>
            </a:r>
          </a:p>
          <a:p>
            <a:pPr lvl="1"/>
            <a:r>
              <a:rPr lang="en-US" dirty="0" smtClean="0"/>
              <a:t>progenitors, evolution towards explosion</a:t>
            </a:r>
          </a:p>
          <a:p>
            <a:r>
              <a:rPr lang="en-US" dirty="0" smtClean="0"/>
              <a:t>How does it explode?</a:t>
            </a:r>
          </a:p>
          <a:p>
            <a:pPr lvl="1"/>
            <a:r>
              <a:rPr lang="en-US" dirty="0" smtClean="0"/>
              <a:t>explosion mechanisms</a:t>
            </a:r>
          </a:p>
          <a:p>
            <a:r>
              <a:rPr lang="en-US" dirty="0" smtClean="0"/>
              <a:t>Where does it explode?</a:t>
            </a:r>
          </a:p>
          <a:p>
            <a:pPr lvl="1"/>
            <a:r>
              <a:rPr lang="en-US" dirty="0" smtClean="0"/>
              <a:t>environment (local and global)</a:t>
            </a:r>
          </a:p>
          <a:p>
            <a:pPr lvl="1"/>
            <a:r>
              <a:rPr lang="en-US" dirty="0" smtClean="0"/>
              <a:t>feedback</a:t>
            </a:r>
          </a:p>
          <a:p>
            <a:r>
              <a:rPr lang="en-US" dirty="0" smtClean="0"/>
              <a:t>What does it leave behind?</a:t>
            </a:r>
          </a:p>
          <a:p>
            <a:pPr lvl="1"/>
            <a:r>
              <a:rPr lang="en-US" dirty="0" smtClean="0"/>
              <a:t>remnants</a:t>
            </a:r>
          </a:p>
          <a:p>
            <a:pPr lvl="1"/>
            <a:r>
              <a:rPr lang="en-US" dirty="0" smtClean="0"/>
              <a:t>compact remnants</a:t>
            </a:r>
          </a:p>
          <a:p>
            <a:pPr lvl="1"/>
            <a:r>
              <a:rPr lang="en-US" dirty="0" smtClean="0"/>
              <a:t>chemical enrichment</a:t>
            </a:r>
          </a:p>
          <a:p>
            <a:r>
              <a:rPr lang="en-US" dirty="0" smtClean="0"/>
              <a:t>Other use of the explosions</a:t>
            </a:r>
          </a:p>
          <a:p>
            <a:pPr lvl="1"/>
            <a:r>
              <a:rPr lang="en-US" dirty="0" smtClean="0"/>
              <a:t>light beacons</a:t>
            </a:r>
          </a:p>
          <a:p>
            <a:pPr lvl="1"/>
            <a:r>
              <a:rPr lang="en-US" dirty="0" smtClean="0"/>
              <a:t>distance indicators</a:t>
            </a:r>
          </a:p>
          <a:p>
            <a:pPr lvl="1"/>
            <a:r>
              <a:rPr lang="en-US" dirty="0" smtClean="0"/>
              <a:t>chemical factories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62218" y="1524000"/>
            <a:ext cx="382938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	        deep imaging</a:t>
            </a:r>
          </a:p>
          <a:p>
            <a:endParaRPr lang="en-US" sz="2500" dirty="0" smtClean="0">
              <a:solidFill>
                <a:srgbClr val="FF0000"/>
              </a:solidFill>
              <a:latin typeface="HelveticaNeueLT Com 55 Roman" pitchFamily="34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late phases?</a:t>
            </a:r>
          </a:p>
          <a:p>
            <a:endParaRPr lang="en-US" sz="2500" dirty="0" smtClean="0">
              <a:solidFill>
                <a:srgbClr val="FF0000"/>
              </a:solidFill>
              <a:latin typeface="HelveticaNeueLT Com 55 Roman" pitchFamily="34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deep imaging/</a:t>
            </a:r>
            <a:b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</a:br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integral-field spectroscopy</a:t>
            </a:r>
          </a:p>
          <a:p>
            <a:endParaRPr lang="en-US" sz="2500" dirty="0" smtClean="0">
              <a:solidFill>
                <a:srgbClr val="FF0000"/>
              </a:solidFill>
              <a:latin typeface="HelveticaNeueLT Com 55 Roman" pitchFamily="34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deep imaging</a:t>
            </a:r>
          </a:p>
          <a:p>
            <a:endParaRPr lang="en-US" sz="2200" dirty="0" smtClean="0">
              <a:solidFill>
                <a:srgbClr val="FF0000"/>
              </a:solidFill>
              <a:latin typeface="HelveticaNeueLT Com 55 Roman" pitchFamily="34" charset="0"/>
            </a:endParaRPr>
          </a:p>
          <a:p>
            <a:endParaRPr lang="en-US" sz="2200" dirty="0" smtClean="0">
              <a:solidFill>
                <a:srgbClr val="FF0000"/>
              </a:solidFill>
              <a:latin typeface="HelveticaNeueLT Com 55 Roman" pitchFamily="34" charset="0"/>
            </a:endParaRPr>
          </a:p>
          <a:p>
            <a:endParaRPr lang="en-US" sz="2500" dirty="0" smtClean="0">
              <a:solidFill>
                <a:srgbClr val="FF0000"/>
              </a:solidFill>
              <a:latin typeface="HelveticaNeueLT Com 55 Roman" pitchFamily="34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high resolution spectroscopy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faint object photometry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HelveticaNeueLT Com 55 Roman" pitchFamily="34" charset="0"/>
              </a:rPr>
              <a:t>faint object spectroscopy</a:t>
            </a:r>
            <a:endParaRPr lang="en-GB" sz="2200" dirty="0">
              <a:solidFill>
                <a:srgbClr val="FF0000"/>
              </a:solidFill>
              <a:latin typeface="HelveticaNeueLT Com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New data from 2007</a:t>
            </a:r>
          </a:p>
          <a:p>
            <a:pPr lvl="1"/>
            <a:r>
              <a:rPr lang="en-GB"/>
              <a:t>MDM 2.5m with spectrograph</a:t>
            </a:r>
          </a:p>
          <a:p>
            <a:pPr lvl="1"/>
            <a:r>
              <a:rPr lang="en-GB"/>
              <a:t>HST archival images</a:t>
            </a:r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708275"/>
            <a:ext cx="403383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51125"/>
            <a:ext cx="59721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SN 1986J @ 24 years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1692275" y="4365625"/>
            <a:ext cx="247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 err="1">
                <a:latin typeface="HelveticaNeueLT Com 45 Lt" pitchFamily="34" charset="0"/>
              </a:rPr>
              <a:t>Milisavljevic</a:t>
            </a:r>
            <a:r>
              <a:rPr lang="en-GB" sz="1800" dirty="0">
                <a:latin typeface="HelveticaNeueLT Com 45 Lt" pitchFamily="34" charset="0"/>
              </a:rPr>
              <a:t> et al.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next surprise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114800"/>
          </a:xfrm>
        </p:spPr>
        <p:txBody>
          <a:bodyPr/>
          <a:lstStyle/>
          <a:p>
            <a:r>
              <a:rPr lang="en-US" dirty="0" smtClean="0"/>
              <a:t>X-raying the </a:t>
            </a:r>
            <a:r>
              <a:rPr lang="en-US" dirty="0" err="1" smtClean="0"/>
              <a:t>ejecta</a:t>
            </a:r>
            <a:r>
              <a:rPr lang="en-US" dirty="0" smtClean="0"/>
              <a:t> of SN 1987A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Larsson et al. 2011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spcBef>
                <a:spcPts val="2400"/>
              </a:spcBef>
            </a:pPr>
            <a:r>
              <a:rPr lang="en-US" dirty="0" smtClean="0"/>
              <a:t>flux of the inner </a:t>
            </a:r>
            <a:br>
              <a:rPr lang="en-US" dirty="0" smtClean="0"/>
            </a:br>
            <a:r>
              <a:rPr lang="en-US" dirty="0" err="1" smtClean="0"/>
              <a:t>ejecta</a:t>
            </a:r>
            <a:r>
              <a:rPr lang="en-US" dirty="0" smtClean="0"/>
              <a:t> has increase </a:t>
            </a:r>
            <a:br>
              <a:rPr lang="en-US" dirty="0" smtClean="0"/>
            </a:br>
            <a:r>
              <a:rPr lang="en-US" dirty="0" smtClean="0"/>
              <a:t>again (starting at</a:t>
            </a:r>
            <a:br>
              <a:rPr lang="en-US" dirty="0" smtClean="0"/>
            </a:br>
            <a:r>
              <a:rPr lang="en-US" dirty="0" smtClean="0"/>
              <a:t>about 13.5 years)</a:t>
            </a:r>
          </a:p>
          <a:p>
            <a:pPr lvl="1"/>
            <a:r>
              <a:rPr lang="en-US" dirty="0" smtClean="0"/>
              <a:t>sign of additional </a:t>
            </a:r>
            <a:br>
              <a:rPr lang="en-US" dirty="0" smtClean="0"/>
            </a:br>
            <a:r>
              <a:rPr lang="en-US" dirty="0" smtClean="0"/>
              <a:t>energy input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1524000" y="2032248"/>
            <a:ext cx="6019800" cy="1828800"/>
            <a:chOff x="1066800" y="2133600"/>
            <a:chExt cx="6096000" cy="1905000"/>
          </a:xfrm>
        </p:grpSpPr>
        <p:grpSp>
          <p:nvGrpSpPr>
            <p:cNvPr id="3" name="Group 8"/>
            <p:cNvGrpSpPr/>
            <p:nvPr/>
          </p:nvGrpSpPr>
          <p:grpSpPr>
            <a:xfrm>
              <a:off x="1066800" y="2452477"/>
              <a:ext cx="6096000" cy="1586123"/>
              <a:chOff x="1066800" y="2452477"/>
              <a:chExt cx="6096000" cy="158612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52600" y="2452477"/>
                <a:ext cx="5410200" cy="1586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066800" y="2590800"/>
                <a:ext cx="4651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>
                    <a:latin typeface="HelveticaNeueLT Com 55 Roman" pitchFamily="34" charset="0"/>
                  </a:rPr>
                  <a:t>R</a:t>
                </a:r>
                <a:endParaRPr lang="en-GB" sz="3200" dirty="0">
                  <a:latin typeface="HelveticaNeueLT Com 55 Roman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66800" y="3301425"/>
                <a:ext cx="4651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>
                    <a:latin typeface="HelveticaNeueLT Com 55 Roman" pitchFamily="34" charset="0"/>
                  </a:rPr>
                  <a:t>B</a:t>
                </a:r>
                <a:endParaRPr lang="en-GB" sz="3200" dirty="0">
                  <a:latin typeface="HelveticaNeueLT Com 55 Roman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33600" y="2133600"/>
              <a:ext cx="764896" cy="416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HelveticaNeueLT Com 45 Lt" pitchFamily="34" charset="0"/>
                </a:rPr>
                <a:t>1994</a:t>
              </a:r>
              <a:endParaRPr lang="en-GB" sz="2000" dirty="0">
                <a:latin typeface="HelveticaNeueLT Com 45 Lt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1" y="2133600"/>
              <a:ext cx="764896" cy="416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HelveticaNeueLT Com 45 Lt" pitchFamily="34" charset="0"/>
                </a:rPr>
                <a:t>2003</a:t>
              </a:r>
              <a:endParaRPr lang="en-GB" sz="2000" dirty="0">
                <a:latin typeface="HelveticaNeueLT Com 45 Lt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2133600"/>
              <a:ext cx="764896" cy="416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HelveticaNeueLT Com 45 Lt" pitchFamily="34" charset="0"/>
                </a:rPr>
                <a:t>1999</a:t>
              </a:r>
              <a:endParaRPr lang="en-GB" sz="2000" dirty="0">
                <a:latin typeface="HelveticaNeueLT Com 45 Lt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1" y="2133600"/>
              <a:ext cx="764896" cy="416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HelveticaNeueLT Com 45 Lt" pitchFamily="34" charset="0"/>
                </a:rPr>
                <a:t>2009</a:t>
              </a:r>
              <a:endParaRPr lang="en-GB" sz="2000" dirty="0">
                <a:latin typeface="HelveticaNeueLT Com 45 Lt" pitchFamily="34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675" y="4005064"/>
            <a:ext cx="444964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188640"/>
            <a:ext cx="6228184" cy="1143000"/>
          </a:xfrm>
        </p:spPr>
        <p:txBody>
          <a:bodyPr/>
          <a:lstStyle/>
          <a:p>
            <a:r>
              <a:rPr lang="en-US" dirty="0" smtClean="0"/>
              <a:t>Complementary optical and IR observations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918648" cy="4114800"/>
          </a:xfrm>
        </p:spPr>
        <p:txBody>
          <a:bodyPr/>
          <a:lstStyle/>
          <a:p>
            <a:r>
              <a:rPr lang="en-US" dirty="0" smtClean="0"/>
              <a:t>Optical and IR emission </a:t>
            </a:r>
            <a:br>
              <a:rPr lang="en-US" dirty="0" smtClean="0"/>
            </a:br>
            <a:r>
              <a:rPr lang="en-US" dirty="0" smtClean="0"/>
              <a:t>clearly different IR</a:t>
            </a:r>
          </a:p>
          <a:p>
            <a:pPr lvl="1"/>
            <a:r>
              <a:rPr lang="en-US" dirty="0" smtClean="0"/>
              <a:t>[Si I]+[Fe II] </a:t>
            </a:r>
            <a:br>
              <a:rPr lang="en-US" dirty="0" smtClean="0"/>
            </a:br>
            <a:r>
              <a:rPr lang="en-US" dirty="0" smtClean="0"/>
              <a:t>concentrated </a:t>
            </a:r>
            <a:br>
              <a:rPr lang="en-US" dirty="0" smtClean="0"/>
            </a:br>
            <a:r>
              <a:rPr lang="en-US" dirty="0" smtClean="0"/>
              <a:t>towards the center</a:t>
            </a:r>
          </a:p>
          <a:p>
            <a:pPr lvl="1"/>
            <a:r>
              <a:rPr lang="en-US" dirty="0" smtClean="0"/>
              <a:t>Optical (H</a:t>
            </a:r>
            <a:r>
              <a:rPr lang="en-US" dirty="0" smtClean="0">
                <a:sym typeface="Symbol"/>
              </a:rPr>
              <a:t>) in a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‘shell’</a:t>
            </a:r>
          </a:p>
          <a:p>
            <a:r>
              <a:rPr lang="en-US" dirty="0" smtClean="0">
                <a:sym typeface="Symbol"/>
              </a:rPr>
              <a:t>Different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energy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sources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2276872"/>
            <a:ext cx="4464496" cy="427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09120"/>
            <a:ext cx="311022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08720"/>
            <a:ext cx="32038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transient surveys find large numbers of supernovae</a:t>
            </a:r>
          </a:p>
          <a:p>
            <a:pPr lvl="1"/>
            <a:r>
              <a:rPr lang="en-US" dirty="0" smtClean="0"/>
              <a:t>Palomar Transient Survey; </a:t>
            </a:r>
            <a:r>
              <a:rPr lang="en-US" dirty="0" err="1" smtClean="0"/>
              <a:t>PanSTARRS</a:t>
            </a:r>
            <a:r>
              <a:rPr lang="en-US" dirty="0" smtClean="0"/>
              <a:t>; PESSTO; Dark Energy Survey</a:t>
            </a:r>
          </a:p>
          <a:p>
            <a:r>
              <a:rPr lang="en-US" dirty="0" smtClean="0"/>
              <a:t>Many special objects</a:t>
            </a:r>
          </a:p>
          <a:p>
            <a:pPr lvl="1"/>
            <a:r>
              <a:rPr lang="en-US" dirty="0" smtClean="0"/>
              <a:t>Sometimes types unclear; explosion mechanisms unknown</a:t>
            </a:r>
          </a:p>
          <a:p>
            <a:pPr lvl="1"/>
            <a:r>
              <a:rPr lang="en-US" dirty="0" smtClean="0"/>
              <a:t>Need to shift paradigms? </a:t>
            </a:r>
          </a:p>
          <a:p>
            <a:pPr lvl="1">
              <a:buSzPct val="80000"/>
              <a:buFont typeface="Wingdings" pitchFamily="2" charset="2"/>
              <a:buChar char=""/>
            </a:pPr>
            <a:r>
              <a:rPr lang="en-US" dirty="0" smtClean="0"/>
              <a:t> state of confusion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Exciting physics to be learned</a:t>
            </a:r>
          </a:p>
          <a:p>
            <a:r>
              <a:rPr lang="en-US" dirty="0" smtClean="0"/>
              <a:t>Difficulty to separate different effects</a:t>
            </a:r>
          </a:p>
          <a:p>
            <a:pPr lvl="1"/>
            <a:r>
              <a:rPr lang="en-US" dirty="0" smtClean="0"/>
              <a:t>Explosion type; </a:t>
            </a:r>
            <a:r>
              <a:rPr lang="en-US" baseline="30000" dirty="0" smtClean="0"/>
              <a:t>56</a:t>
            </a:r>
            <a:r>
              <a:rPr lang="en-US" dirty="0" smtClean="0"/>
              <a:t>Ni production; progenitor and progenitor evolution; </a:t>
            </a:r>
            <a:r>
              <a:rPr lang="en-US" dirty="0" err="1" smtClean="0"/>
              <a:t>circumstellar</a:t>
            </a:r>
            <a:r>
              <a:rPr lang="en-US" dirty="0" smtClean="0"/>
              <a:t> interaction</a:t>
            </a:r>
          </a:p>
          <a:p>
            <a:r>
              <a:rPr lang="en-US" dirty="0" smtClean="0"/>
              <a:t>Some events defy the current explanations</a:t>
            </a:r>
          </a:p>
          <a:p>
            <a:pPr lvl="1"/>
            <a:r>
              <a:rPr lang="en-US" dirty="0" smtClean="0"/>
              <a:t>SN 2009kn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476375" y="2647950"/>
            <a:ext cx="7667625" cy="4210050"/>
            <a:chOff x="1476375" y="2647950"/>
            <a:chExt cx="7667625" cy="4210050"/>
          </a:xfrm>
        </p:grpSpPr>
        <p:pic>
          <p:nvPicPr>
            <p:cNvPr id="144386" name="Picture 2" descr="Fig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6375" y="2647950"/>
              <a:ext cx="7667625" cy="42100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093499" y="5949280"/>
              <a:ext cx="2334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HelveticaNeueLT Com 45 Lt" pitchFamily="34" charset="0"/>
                </a:rPr>
                <a:t>Kankare</a:t>
              </a:r>
              <a:r>
                <a:rPr lang="en-US" sz="2000" dirty="0" smtClean="0">
                  <a:latin typeface="HelveticaNeueLT Com 45 Lt" pitchFamily="34" charset="0"/>
                </a:rPr>
                <a:t> et al. 2012</a:t>
              </a:r>
              <a:endParaRPr lang="en-GB" dirty="0">
                <a:latin typeface="HelveticaNeueLT Com 45 Lt" pitchFamily="34" charset="0"/>
              </a:endParaRPr>
            </a:p>
          </p:txBody>
        </p:sp>
      </p:grpSp>
      <p:pic>
        <p:nvPicPr>
          <p:cNvPr id="144390" name="Picture 6" descr="Fig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2651171"/>
            <a:ext cx="5436096" cy="4206830"/>
          </a:xfrm>
          <a:prstGeom prst="rect">
            <a:avLst/>
          </a:prstGeom>
          <a:noFill/>
        </p:spPr>
      </p:pic>
      <p:pic>
        <p:nvPicPr>
          <p:cNvPr id="144388" name="Picture 4" descr="Fig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2750" y="1744587"/>
            <a:ext cx="6441250" cy="511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channels towards the explosion of a massive star</a:t>
            </a:r>
          </a:p>
          <a:p>
            <a:pPr lvl="1"/>
            <a:r>
              <a:rPr lang="en-US" dirty="0" smtClean="0"/>
              <a:t>electron capture</a:t>
            </a:r>
          </a:p>
          <a:p>
            <a:pPr lvl="1"/>
            <a:r>
              <a:rPr lang="en-US" dirty="0" smtClean="0"/>
              <a:t>iron core collapse </a:t>
            </a:r>
          </a:p>
          <a:p>
            <a:pPr lvl="1"/>
            <a:r>
              <a:rPr lang="en-US" dirty="0" smtClean="0"/>
              <a:t>pair instability</a:t>
            </a:r>
          </a:p>
          <a:p>
            <a:r>
              <a:rPr lang="en-US" dirty="0" smtClean="0"/>
              <a:t>Many ways to ‘dress’ it</a:t>
            </a:r>
          </a:p>
          <a:p>
            <a:pPr lvl="1"/>
            <a:r>
              <a:rPr lang="en-US" dirty="0" smtClean="0"/>
              <a:t>single vs. binary evolution</a:t>
            </a:r>
          </a:p>
          <a:p>
            <a:pPr lvl="2"/>
            <a:r>
              <a:rPr lang="en-US" dirty="0" smtClean="0"/>
              <a:t>envelope stripping</a:t>
            </a:r>
          </a:p>
          <a:p>
            <a:pPr lvl="1"/>
            <a:r>
              <a:rPr lang="en-US" dirty="0" err="1" smtClean="0"/>
              <a:t>circumstellar</a:t>
            </a:r>
            <a:r>
              <a:rPr lang="en-US" dirty="0" smtClean="0"/>
              <a:t> material 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Shaping supernova emission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Light curves as </a:t>
            </a:r>
            <a:r>
              <a:rPr lang="en-GB" dirty="0" smtClean="0"/>
              <a:t>tracers of </a:t>
            </a:r>
            <a:r>
              <a:rPr lang="en-GB" dirty="0"/>
              <a:t>the energy release in supernovae</a:t>
            </a:r>
          </a:p>
          <a:p>
            <a:pPr lvl="1"/>
            <a:r>
              <a:rPr lang="en-GB" dirty="0"/>
              <a:t>energy sources</a:t>
            </a:r>
          </a:p>
          <a:p>
            <a:pPr lvl="1"/>
            <a:r>
              <a:rPr lang="en-GB" dirty="0"/>
              <a:t>photon escape</a:t>
            </a:r>
          </a:p>
          <a:p>
            <a:pPr lvl="1"/>
            <a:r>
              <a:rPr lang="en-GB" dirty="0"/>
              <a:t>modulations</a:t>
            </a:r>
          </a:p>
          <a:p>
            <a:pPr lvl="1"/>
            <a:r>
              <a:rPr lang="en-GB" dirty="0"/>
              <a:t>external effects</a:t>
            </a:r>
          </a:p>
          <a:p>
            <a:pPr>
              <a:buFontTx/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Energy sources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r>
              <a:rPr lang="en-GB" dirty="0"/>
              <a:t>shock</a:t>
            </a:r>
          </a:p>
          <a:p>
            <a:pPr lvl="1"/>
            <a:r>
              <a:rPr lang="en-GB" dirty="0"/>
              <a:t>breakout</a:t>
            </a:r>
          </a:p>
          <a:p>
            <a:pPr lvl="1"/>
            <a:r>
              <a:rPr lang="en-GB" dirty="0"/>
              <a:t>kinetic energy</a:t>
            </a:r>
          </a:p>
          <a:p>
            <a:r>
              <a:rPr lang="en-GB" dirty="0"/>
              <a:t>cooling</a:t>
            </a:r>
          </a:p>
          <a:p>
            <a:pPr lvl="1"/>
            <a:r>
              <a:rPr lang="en-GB" dirty="0"/>
              <a:t>due to expansion of the </a:t>
            </a:r>
            <a:r>
              <a:rPr lang="en-GB" dirty="0" err="1"/>
              <a:t>ejecta</a:t>
            </a:r>
            <a:endParaRPr lang="en-GB" dirty="0"/>
          </a:p>
          <a:p>
            <a:r>
              <a:rPr lang="en-GB" dirty="0"/>
              <a:t>radioactivity</a:t>
            </a:r>
          </a:p>
          <a:p>
            <a:pPr lvl="1"/>
            <a:r>
              <a:rPr lang="en-GB" dirty="0" err="1"/>
              <a:t>nucleosynthesis</a:t>
            </a:r>
            <a:r>
              <a:rPr lang="en-GB" dirty="0"/>
              <a:t> </a:t>
            </a:r>
          </a:p>
          <a:p>
            <a:r>
              <a:rPr lang="en-GB" dirty="0"/>
              <a:t>recombination</a:t>
            </a:r>
          </a:p>
          <a:p>
            <a:pPr lvl="1"/>
            <a:r>
              <a:rPr lang="en-GB" dirty="0"/>
              <a:t>of the shock-ionised material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CC0000"/>
                </a:solidFill>
              </a:rPr>
              <a:t>Shock breakout and cooling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97013"/>
            <a:ext cx="8024813" cy="2566987"/>
          </a:xfrm>
        </p:spPr>
        <p:txBody>
          <a:bodyPr/>
          <a:lstStyle/>
          <a:p>
            <a:r>
              <a:rPr lang="en-GB" dirty="0"/>
              <a:t>depends on the size of the progenitor star</a:t>
            </a:r>
          </a:p>
          <a:p>
            <a:pPr lvl="1"/>
            <a:r>
              <a:rPr lang="en-GB" dirty="0"/>
              <a:t>observed only in core-collapse supernovae</a:t>
            </a:r>
          </a:p>
          <a:p>
            <a:pPr lvl="2"/>
            <a:r>
              <a:rPr lang="en-GB" dirty="0"/>
              <a:t>SN 1987A</a:t>
            </a:r>
          </a:p>
          <a:p>
            <a:pPr lvl="2"/>
            <a:r>
              <a:rPr lang="en-GB" dirty="0"/>
              <a:t>SN 1993J</a:t>
            </a:r>
          </a:p>
          <a:p>
            <a:pPr lvl="2"/>
            <a:r>
              <a:rPr lang="en-GB" dirty="0"/>
              <a:t>SN </a:t>
            </a:r>
            <a:r>
              <a:rPr lang="en-GB" dirty="0" smtClean="0"/>
              <a:t>1999ex</a:t>
            </a:r>
          </a:p>
          <a:p>
            <a:pPr lvl="2"/>
            <a:r>
              <a:rPr lang="en-US" dirty="0" smtClean="0"/>
              <a:t>SN 2008D</a:t>
            </a:r>
            <a:endParaRPr lang="en-GB" dirty="0" smtClean="0"/>
          </a:p>
          <a:p>
            <a:pPr lvl="2"/>
            <a:r>
              <a:rPr lang="en-US" dirty="0" smtClean="0"/>
              <a:t>SN 2011dh</a:t>
            </a:r>
            <a:endParaRPr lang="en-GB" dirty="0"/>
          </a:p>
          <a:p>
            <a:endParaRPr lang="en-GB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1941513"/>
            <a:ext cx="6172200" cy="4916487"/>
            <a:chOff x="1872" y="1223"/>
            <a:chExt cx="3888" cy="3097"/>
          </a:xfrm>
        </p:grpSpPr>
        <p:pic>
          <p:nvPicPr>
            <p:cNvPr id="438277" name="Picture 5" descr="arnett_87a_early_l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2" y="1223"/>
              <a:ext cx="3888" cy="3097"/>
            </a:xfrm>
            <a:prstGeom prst="rect">
              <a:avLst/>
            </a:prstGeom>
            <a:noFill/>
          </p:spPr>
        </p:pic>
        <p:sp>
          <p:nvSpPr>
            <p:cNvPr id="438278" name="Text Box 6"/>
            <p:cNvSpPr txBox="1">
              <a:spLocks noChangeArrowheads="1"/>
            </p:cNvSpPr>
            <p:nvPr/>
          </p:nvSpPr>
          <p:spPr bwMode="auto">
            <a:xfrm>
              <a:off x="4176" y="3552"/>
              <a:ext cx="14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HelveticaNeueLT Com 45 Lt" pitchFamily="34" charset="0"/>
                </a:rPr>
                <a:t>Arnett et al. (1989)</a:t>
              </a:r>
              <a:endParaRPr lang="en-GB" sz="2400" dirty="0">
                <a:latin typeface="HelveticaNeueLT Com 45 Lt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83038" y="0"/>
            <a:ext cx="5160962" cy="6858000"/>
            <a:chOff x="2509" y="0"/>
            <a:chExt cx="3251" cy="4320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509" y="0"/>
              <a:ext cx="3251" cy="4320"/>
              <a:chOff x="2509" y="0"/>
              <a:chExt cx="3251" cy="4320"/>
            </a:xfrm>
          </p:grpSpPr>
          <p:pic>
            <p:nvPicPr>
              <p:cNvPr id="438281" name="Picture 9" descr="Doroshenko_93j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09" y="0"/>
                <a:ext cx="3251" cy="4320"/>
              </a:xfrm>
              <a:prstGeom prst="rect">
                <a:avLst/>
              </a:prstGeom>
              <a:noFill/>
            </p:spPr>
          </p:pic>
          <p:sp>
            <p:nvSpPr>
              <p:cNvPr id="43828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3801"/>
                <a:ext cx="18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000" dirty="0" err="1">
                    <a:latin typeface="HelveticaNeueLT Com 45 Lt" pitchFamily="34" charset="0"/>
                  </a:rPr>
                  <a:t>Doroshenko</a:t>
                </a:r>
                <a:r>
                  <a:rPr lang="en-GB" sz="2000" dirty="0">
                    <a:latin typeface="HelveticaNeueLT Com 45 Lt" pitchFamily="34" charset="0"/>
                  </a:rPr>
                  <a:t> et al. (1995)</a:t>
                </a:r>
                <a:endParaRPr lang="en-GB" sz="2400" b="0" dirty="0">
                  <a:latin typeface="HelveticaNeueLT Com 45 Lt" pitchFamily="34" charset="0"/>
                </a:endParaRPr>
              </a:p>
            </p:txBody>
          </p:sp>
        </p:grpSp>
        <p:sp>
          <p:nvSpPr>
            <p:cNvPr id="438283" name="Oval 11"/>
            <p:cNvSpPr>
              <a:spLocks noChangeArrowheads="1"/>
            </p:cNvSpPr>
            <p:nvPr/>
          </p:nvSpPr>
          <p:spPr bwMode="auto">
            <a:xfrm>
              <a:off x="2784" y="1152"/>
              <a:ext cx="144" cy="1584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971800" y="844550"/>
            <a:ext cx="6172200" cy="6013450"/>
            <a:chOff x="113" y="516"/>
            <a:chExt cx="3888" cy="3788"/>
          </a:xfrm>
        </p:grpSpPr>
        <p:pic>
          <p:nvPicPr>
            <p:cNvPr id="438285" name="Picture 13" descr="Stritzinger_fig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516"/>
              <a:ext cx="3888" cy="3788"/>
            </a:xfrm>
            <a:prstGeom prst="rect">
              <a:avLst/>
            </a:prstGeom>
            <a:noFill/>
          </p:spPr>
        </p:pic>
        <p:sp>
          <p:nvSpPr>
            <p:cNvPr id="438286" name="Text Box 14"/>
            <p:cNvSpPr txBox="1">
              <a:spLocks noChangeArrowheads="1"/>
            </p:cNvSpPr>
            <p:nvPr/>
          </p:nvSpPr>
          <p:spPr bwMode="auto">
            <a:xfrm>
              <a:off x="1999" y="3414"/>
              <a:ext cx="20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dirty="0" err="1">
                  <a:latin typeface="HelveticaNeueLT Com 45 Lt" pitchFamily="34" charset="0"/>
                </a:rPr>
                <a:t>Stritzinger</a:t>
              </a:r>
              <a:r>
                <a:rPr lang="en-GB" sz="2400" dirty="0">
                  <a:latin typeface="HelveticaNeueLT Com 45 Lt" pitchFamily="34" charset="0"/>
                </a:rPr>
                <a:t> et al. (2002)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CC0000"/>
                </a:solidFill>
              </a:rPr>
              <a:t>Expansion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588" y="1497013"/>
            <a:ext cx="7553325" cy="4652962"/>
          </a:xfrm>
        </p:spPr>
        <p:txBody>
          <a:bodyPr/>
          <a:lstStyle/>
          <a:p>
            <a:r>
              <a:rPr lang="en-US"/>
              <a:t>Brightness increase</a:t>
            </a:r>
          </a:p>
          <a:p>
            <a:pPr lvl="1"/>
            <a:r>
              <a:rPr lang="en-US"/>
              <a:t>increased surface area</a:t>
            </a:r>
          </a:p>
          <a:p>
            <a:pPr lvl="1"/>
            <a:r>
              <a:rPr lang="en-US"/>
              <a:t>slow temperature decrease</a:t>
            </a:r>
          </a:p>
          <a:p>
            <a:pPr lvl="1"/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7938" y="0"/>
            <a:ext cx="5326062" cy="6858000"/>
            <a:chOff x="2405" y="0"/>
            <a:chExt cx="3355" cy="4320"/>
          </a:xfrm>
        </p:grpSpPr>
        <p:pic>
          <p:nvPicPr>
            <p:cNvPr id="221189" name="Picture 5" descr="LEWIS_93J_BOL_LC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</a:blip>
            <a:srcRect/>
            <a:stretch>
              <a:fillRect/>
            </a:stretch>
          </p:blipFill>
          <p:spPr bwMode="auto">
            <a:xfrm>
              <a:off x="2405" y="0"/>
              <a:ext cx="3355" cy="4320"/>
            </a:xfrm>
            <a:prstGeom prst="rect">
              <a:avLst/>
            </a:prstGeom>
            <a:noFill/>
          </p:spPr>
        </p:pic>
        <p:sp>
          <p:nvSpPr>
            <p:cNvPr id="221190" name="Rectangle 6"/>
            <p:cNvSpPr>
              <a:spLocks noChangeArrowheads="1"/>
            </p:cNvSpPr>
            <p:nvPr/>
          </p:nvSpPr>
          <p:spPr bwMode="auto">
            <a:xfrm>
              <a:off x="2928" y="201"/>
              <a:ext cx="336" cy="3840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Recombination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Balance of the recombination wave and the expansion of the ejecta</a:t>
            </a:r>
          </a:p>
          <a:p>
            <a:pPr lvl="1"/>
            <a:r>
              <a:rPr lang="en-GB"/>
              <a:t>leads to an extended plateau phase</a:t>
            </a:r>
          </a:p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86012" y="138113"/>
            <a:ext cx="6757988" cy="6757987"/>
            <a:chOff x="1503" y="87"/>
            <a:chExt cx="4257" cy="4257"/>
          </a:xfrm>
        </p:grpSpPr>
        <p:pic>
          <p:nvPicPr>
            <p:cNvPr id="222213" name="Picture 5" descr="hamuy_fig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3" y="87"/>
              <a:ext cx="4257" cy="4233"/>
            </a:xfrm>
            <a:prstGeom prst="rect">
              <a:avLst/>
            </a:prstGeom>
            <a:noFill/>
          </p:spPr>
        </p:pic>
        <p:sp>
          <p:nvSpPr>
            <p:cNvPr id="222214" name="Text Box 6"/>
            <p:cNvSpPr txBox="1">
              <a:spLocks noChangeArrowheads="1"/>
            </p:cNvSpPr>
            <p:nvPr/>
          </p:nvSpPr>
          <p:spPr bwMode="auto">
            <a:xfrm>
              <a:off x="1565" y="4111"/>
              <a:ext cx="133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dirty="0" err="1">
                  <a:latin typeface="HelveticaNeueLT Com 45 Lt" pitchFamily="34" charset="0"/>
                </a:rPr>
                <a:t>Hamuy</a:t>
              </a:r>
              <a:r>
                <a:rPr lang="en-GB" sz="1800" dirty="0">
                  <a:latin typeface="HelveticaNeueLT Com 45 Lt" pitchFamily="34" charset="0"/>
                </a:rPr>
                <a:t> et al. (2001)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39753" y="404664"/>
            <a:ext cx="6781800" cy="6491287"/>
            <a:chOff x="-6161" y="28"/>
            <a:chExt cx="4272" cy="4089"/>
          </a:xfrm>
        </p:grpSpPr>
        <p:pic>
          <p:nvPicPr>
            <p:cNvPr id="222216" name="Picture 8" descr="HAMUY_FIG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6161" y="28"/>
              <a:ext cx="4272" cy="4041"/>
            </a:xfrm>
            <a:prstGeom prst="rect">
              <a:avLst/>
            </a:prstGeom>
            <a:noFill/>
          </p:spPr>
        </p:pic>
        <p:sp>
          <p:nvSpPr>
            <p:cNvPr id="222217" name="Text Box 9"/>
            <p:cNvSpPr txBox="1">
              <a:spLocks noChangeArrowheads="1"/>
            </p:cNvSpPr>
            <p:nvPr/>
          </p:nvSpPr>
          <p:spPr bwMode="auto">
            <a:xfrm>
              <a:off x="-6070" y="3884"/>
              <a:ext cx="133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dirty="0" err="1">
                  <a:latin typeface="HelveticaNeueLT Com 45 Lt" pitchFamily="34" charset="0"/>
                </a:rPr>
                <a:t>Hamuy</a:t>
              </a:r>
              <a:r>
                <a:rPr lang="en-GB" sz="1800" dirty="0">
                  <a:latin typeface="HelveticaNeueLT Com 45 Lt" pitchFamily="34" charset="0"/>
                </a:rPr>
                <a:t> et al. (2001</a:t>
              </a:r>
              <a:r>
                <a:rPr lang="en-GB" sz="1800" dirty="0" smtClean="0">
                  <a:latin typeface="HelveticaNeueLT Com 45 Lt" pitchFamily="34" charset="0"/>
                </a:rPr>
                <a:t>)</a:t>
              </a:r>
              <a:endParaRPr lang="en-GB" sz="1800" dirty="0">
                <a:latin typeface="HelveticaNeueLT Com 45 L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no scientifi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runo scientifi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8006</TotalTime>
  <Words>770</Words>
  <Application>Microsoft Office PowerPoint</Application>
  <PresentationFormat>On-screen Show (4:3)</PresentationFormat>
  <Paragraphs>214</Paragraphs>
  <Slides>34</Slides>
  <Notes>3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Bruno scientific</vt:lpstr>
      <vt:lpstr>1_Bruno scientific</vt:lpstr>
      <vt:lpstr>Supernovae from Massive Stars: light curves and spectral evolution</vt:lpstr>
      <vt:lpstr>Slide 2</vt:lpstr>
      <vt:lpstr>What do we want to learn about supernovae?</vt:lpstr>
      <vt:lpstr>Consider</vt:lpstr>
      <vt:lpstr>Shaping supernova emission</vt:lpstr>
      <vt:lpstr>Energy sources</vt:lpstr>
      <vt:lpstr>Shock breakout and cooling</vt:lpstr>
      <vt:lpstr>Expansion</vt:lpstr>
      <vt:lpstr>Recombination</vt:lpstr>
      <vt:lpstr>Physical parameters of core collapse SNe</vt:lpstr>
      <vt:lpstr>The importance of the tail</vt:lpstr>
      <vt:lpstr>Nickel in core-collapse SNe</vt:lpstr>
      <vt:lpstr>Nickel in core-collapse SNe</vt:lpstr>
      <vt:lpstr>Parameters for SNe II</vt:lpstr>
      <vt:lpstr>A family of light curves?</vt:lpstr>
      <vt:lpstr>SN 2011dh</vt:lpstr>
      <vt:lpstr>Spectral evolution</vt:lpstr>
      <vt:lpstr>SNe II near maximum</vt:lpstr>
      <vt:lpstr>SNe II one month past max</vt:lpstr>
      <vt:lpstr>Supernova classification</vt:lpstr>
      <vt:lpstr>Expansion velocity</vt:lpstr>
      <vt:lpstr>Correlation between 56Ni and expansion velocity?</vt:lpstr>
      <vt:lpstr>Supernova classification</vt:lpstr>
      <vt:lpstr>Slide 24</vt:lpstr>
      <vt:lpstr>And then this …</vt:lpstr>
      <vt:lpstr>Spectroscopy</vt:lpstr>
      <vt:lpstr>Circumstellar interaction</vt:lpstr>
      <vt:lpstr>SN 1986J – early spectroscopy</vt:lpstr>
      <vt:lpstr>SN 1986J – strange evolution</vt:lpstr>
      <vt:lpstr>SN 1986J @ 24 years</vt:lpstr>
      <vt:lpstr>The next surprise</vt:lpstr>
      <vt:lpstr>Complementary optical and IR observations 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Leibundgut</dc:creator>
  <cp:lastModifiedBy>Bruno Leibundgut</cp:lastModifiedBy>
  <cp:revision>132</cp:revision>
  <dcterms:created xsi:type="dcterms:W3CDTF">1601-01-01T00:00:00Z</dcterms:created>
  <dcterms:modified xsi:type="dcterms:W3CDTF">2013-03-26T16:18:47Z</dcterms:modified>
</cp:coreProperties>
</file>