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500" r:id="rId4"/>
    <p:sldId id="499" r:id="rId5"/>
    <p:sldId id="488" r:id="rId6"/>
    <p:sldId id="496" r:id="rId7"/>
    <p:sldId id="465" r:id="rId8"/>
    <p:sldId id="497" r:id="rId9"/>
    <p:sldId id="498" r:id="rId10"/>
    <p:sldId id="495" r:id="rId11"/>
    <p:sldId id="503" r:id="rId12"/>
    <p:sldId id="501" r:id="rId13"/>
    <p:sldId id="502" r:id="rId14"/>
    <p:sldId id="504" r:id="rId15"/>
    <p:sldId id="505" r:id="rId16"/>
    <p:sldId id="506" r:id="rId17"/>
    <p:sldId id="507" r:id="rId18"/>
    <p:sldId id="508" r:id="rId19"/>
    <p:sldId id="509" r:id="rId20"/>
    <p:sldId id="510" r:id="rId21"/>
    <p:sldId id="511" r:id="rId22"/>
    <p:sldId id="512" r:id="rId23"/>
    <p:sldId id="517" r:id="rId24"/>
    <p:sldId id="513" r:id="rId25"/>
    <p:sldId id="518" r:id="rId26"/>
    <p:sldId id="449" r:id="rId27"/>
    <p:sldId id="514" r:id="rId28"/>
    <p:sldId id="481" r:id="rId29"/>
    <p:sldId id="482" r:id="rId30"/>
    <p:sldId id="516" r:id="rId31"/>
    <p:sldId id="483" r:id="rId32"/>
    <p:sldId id="521" r:id="rId33"/>
    <p:sldId id="522" r:id="rId34"/>
    <p:sldId id="52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AF9FD"/>
    <a:srgbClr val="EFE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9"/>
    <p:restoredTop sz="94708"/>
  </p:normalViewPr>
  <p:slideViewPr>
    <p:cSldViewPr>
      <p:cViewPr varScale="1">
        <p:scale>
          <a:sx n="84" d="100"/>
          <a:sy n="84" d="100"/>
        </p:scale>
        <p:origin x="82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2CEAC-DFDF-4E4E-BDF0-98B83640C3D3}" type="datetimeFigureOut">
              <a:rPr lang="en-GB" smtClean="0"/>
              <a:pPr/>
              <a:t>03/10/2016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5DC28-B1EB-46E0-9650-7D2B52A4F60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450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8E0747-AB5F-E24B-8177-7C8094033952}" type="slidenum">
              <a:rPr lang="en-GB"/>
              <a:pPr/>
              <a:t>10</a:t>
            </a:fld>
            <a:endParaRPr lang="en-GB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25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2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3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63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FF000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FF000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26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50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65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9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7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47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3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31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FF000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FF000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NeueLT Com 55 Roman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HelveticaNeueLT Com 55 Roman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HelveticaNeueLT Com 55 Roman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HelveticaNeueLT Com 55 Roman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HelveticaNeueLT Com 55 Roman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HelveticaNeueLT Com 55 Roman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HelveticaNeueLT Com 55 Roman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1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52600"/>
            <a:ext cx="8229600" cy="2003425"/>
          </a:xfrm>
        </p:spPr>
        <p:txBody>
          <a:bodyPr>
            <a:normAutofit/>
          </a:bodyPr>
          <a:lstStyle/>
          <a:p>
            <a:r>
              <a:rPr lang="en-GB" dirty="0" smtClean="0"/>
              <a:t>What are Type </a:t>
            </a:r>
            <a:r>
              <a:rPr lang="en-GB" dirty="0" err="1" smtClean="0"/>
              <a:t>Ia</a:t>
            </a:r>
            <a:r>
              <a:rPr lang="en-GB" dirty="0" smtClean="0"/>
              <a:t> Supernovae?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/>
          <a:p>
            <a:r>
              <a:rPr lang="en-GB" dirty="0" smtClean="0"/>
              <a:t>Bruno Leibundgut</a:t>
            </a:r>
          </a:p>
        </p:txBody>
      </p:sp>
      <p:pic>
        <p:nvPicPr>
          <p:cNvPr id="4" name="Picture 5" descr="Logo_ohne Unterschri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9313" y="4876800"/>
            <a:ext cx="1062487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1059" y="4878000"/>
            <a:ext cx="890341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4876800"/>
            <a:ext cx="717843" cy="93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638800" y="1600200"/>
            <a:ext cx="3505200" cy="4419600"/>
          </a:xfrm>
        </p:spPr>
        <p:txBody>
          <a:bodyPr/>
          <a:lstStyle/>
          <a:p>
            <a:r>
              <a:rPr lang="en-GB"/>
              <a:t>Isotopes of Ni and other elements</a:t>
            </a:r>
          </a:p>
          <a:p>
            <a:pPr lvl="1"/>
            <a:r>
              <a:rPr lang="en-GB"/>
              <a:t>conversion of </a:t>
            </a:r>
            <a:r>
              <a:rPr lang="en-GB">
                <a:sym typeface="Symbol" charset="0"/>
              </a:rPr>
              <a:t>-rays and positrons into heat and optical photons</a:t>
            </a:r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413699" name="Picture 3" descr="Diehl_fig11_Ni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1816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700" name="Text Box 4"/>
          <p:cNvSpPr txBox="1">
            <a:spLocks noChangeArrowheads="1"/>
          </p:cNvSpPr>
          <p:nvPr/>
        </p:nvSpPr>
        <p:spPr bwMode="auto">
          <a:xfrm>
            <a:off x="0" y="6096000"/>
            <a:ext cx="2911475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Diehl and </a:t>
            </a:r>
            <a:r>
              <a:rPr lang="en-GB" dirty="0" err="1"/>
              <a:t>Timmes</a:t>
            </a:r>
            <a:r>
              <a:rPr lang="en-GB" dirty="0"/>
              <a:t> (1998)</a:t>
            </a:r>
            <a:endParaRPr lang="en-GB" sz="2400" dirty="0"/>
          </a:p>
        </p:txBody>
      </p:sp>
      <p:sp>
        <p:nvSpPr>
          <p:cNvPr id="413701" name="Rectangle 5"/>
          <p:cNvSpPr>
            <a:spLocks noGrp="1" noChangeArrowheads="1"/>
          </p:cNvSpPr>
          <p:nvPr>
            <p:ph type="title"/>
          </p:nvPr>
        </p:nvSpPr>
        <p:spPr>
          <a:xfrm>
            <a:off x="5486400" y="228600"/>
            <a:ext cx="3505200" cy="1143000"/>
          </a:xfrm>
        </p:spPr>
        <p:txBody>
          <a:bodyPr/>
          <a:lstStyle/>
          <a:p>
            <a:r>
              <a:rPr lang="en-GB" dirty="0"/>
              <a:t>Radioactivity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1371600"/>
            <a:ext cx="5887893" cy="5486400"/>
            <a:chOff x="0" y="1371600"/>
            <a:chExt cx="5887893" cy="5486400"/>
          </a:xfrm>
        </p:grpSpPr>
        <p:pic>
          <p:nvPicPr>
            <p:cNvPr id="3" name="Picture 2" descr="radio.ps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" t="58555" r="46478" b="4979"/>
            <a:stretch/>
          </p:blipFill>
          <p:spPr>
            <a:xfrm>
              <a:off x="0" y="1371600"/>
              <a:ext cx="5887893" cy="54864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13704" name="Text Box 8"/>
            <p:cNvSpPr txBox="1">
              <a:spLocks noChangeArrowheads="1"/>
            </p:cNvSpPr>
            <p:nvPr/>
          </p:nvSpPr>
          <p:spPr bwMode="auto">
            <a:xfrm>
              <a:off x="1219200" y="5574268"/>
              <a:ext cx="184801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 err="1">
                  <a:latin typeface="HelveticaNeueLT Com 55 Roman"/>
                  <a:cs typeface="HelveticaNeueLT Com 55 Roman"/>
                </a:rPr>
                <a:t>Contardo</a:t>
              </a:r>
              <a:r>
                <a:rPr lang="en-GB" dirty="0">
                  <a:latin typeface="HelveticaNeueLT Com 55 Roman"/>
                  <a:cs typeface="HelveticaNeueLT Com 55 Roman"/>
                </a:rPr>
                <a:t> (2001)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1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Ejecta masses</a:t>
            </a:r>
            <a:endParaRPr lang="en-GB"/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Large range in nickel and </a:t>
            </a:r>
            <a:r>
              <a:rPr lang="en-GB" dirty="0" err="1" smtClean="0"/>
              <a:t>ejecta</a:t>
            </a:r>
            <a:r>
              <a:rPr lang="en-GB" dirty="0" smtClean="0"/>
              <a:t> masses</a:t>
            </a:r>
          </a:p>
          <a:p>
            <a:pPr lvl="1"/>
            <a:r>
              <a:rPr lang="en-GB" dirty="0" smtClean="0"/>
              <a:t>no </a:t>
            </a:r>
            <a:r>
              <a:rPr lang="en-GB" dirty="0" err="1" smtClean="0"/>
              <a:t>ejecta</a:t>
            </a:r>
            <a:r>
              <a:rPr lang="en-GB" dirty="0" smtClean="0"/>
              <a:t> mass at 1.4M</a:t>
            </a:r>
            <a:r>
              <a:rPr lang="en-GB" baseline="-25000" dirty="0" smtClean="0">
                <a:sym typeface="Wingdings" pitchFamily="2" charset="2"/>
              </a:rPr>
              <a:t></a:t>
            </a:r>
          </a:p>
          <a:p>
            <a:pPr lvl="1"/>
            <a:r>
              <a:rPr lang="en-GB" dirty="0" smtClean="0">
                <a:sym typeface="Wingdings" pitchFamily="2" charset="2"/>
              </a:rPr>
              <a:t>factor of 2 in </a:t>
            </a:r>
            <a:r>
              <a:rPr lang="en-GB" dirty="0" err="1" smtClean="0">
                <a:sym typeface="Wingdings" pitchFamily="2" charset="2"/>
              </a:rPr>
              <a:t>ejecta</a:t>
            </a:r>
            <a:r>
              <a:rPr lang="en-GB" dirty="0" smtClean="0">
                <a:sym typeface="Wingdings" pitchFamily="2" charset="2"/>
              </a:rPr>
              <a:t> masses</a:t>
            </a:r>
          </a:p>
          <a:p>
            <a:pPr lvl="1"/>
            <a:r>
              <a:rPr lang="en-GB" dirty="0" smtClean="0">
                <a:sym typeface="Wingdings" pitchFamily="2" charset="2"/>
              </a:rPr>
              <a:t>some rather small</a:t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differences </a:t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between</a:t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nickel and </a:t>
            </a:r>
            <a:r>
              <a:rPr lang="en-GB" dirty="0" err="1" smtClean="0">
                <a:sym typeface="Wingdings" pitchFamily="2" charset="2"/>
              </a:rPr>
              <a:t>ejecta</a:t>
            </a:r>
            <a:r>
              <a:rPr lang="en-GB" dirty="0" smtClean="0">
                <a:sym typeface="Wingdings" pitchFamily="2" charset="2"/>
              </a:rPr>
              <a:t/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mass</a:t>
            </a:r>
            <a:endParaRPr lang="en-GB" dirty="0">
              <a:sym typeface="Wingdings" pitchFamily="2" charset="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43400" y="3352800"/>
            <a:ext cx="4555304" cy="3207738"/>
            <a:chOff x="4343400" y="3352800"/>
            <a:chExt cx="4555304" cy="3207738"/>
          </a:xfrm>
        </p:grpSpPr>
        <p:pic>
          <p:nvPicPr>
            <p:cNvPr id="17305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43400" y="3352800"/>
              <a:ext cx="4555304" cy="3207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6248400" y="5715000"/>
              <a:ext cx="2373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HelveticaNeueLT Com 55 Roman" pitchFamily="34" charset="0"/>
                </a:rPr>
                <a:t>Stritzinger</a:t>
              </a:r>
              <a:r>
                <a:rPr lang="en-GB" dirty="0" smtClean="0">
                  <a:latin typeface="HelveticaNeueLT Com 55 Roman" pitchFamily="34" charset="0"/>
                </a:rPr>
                <a:t> et al. 2006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462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Ejecta</a:t>
            </a:r>
            <a:r>
              <a:rPr lang="en-US" dirty="0" smtClean="0"/>
              <a:t> masses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533400" y="1179945"/>
            <a:ext cx="7924800" cy="5373255"/>
            <a:chOff x="533400" y="1179945"/>
            <a:chExt cx="7924800" cy="53732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1179945"/>
              <a:ext cx="7924800" cy="537325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57400" y="2286000"/>
              <a:ext cx="2018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HelveticaNeueLT Com 55 Roman" pitchFamily="34" charset="0"/>
                </a:rPr>
                <a:t>Scalzo</a:t>
              </a:r>
              <a:r>
                <a:rPr lang="en-GB" dirty="0" smtClean="0">
                  <a:latin typeface="HelveticaNeueLT Com 55 Roman" pitchFamily="34" charset="0"/>
                </a:rPr>
                <a:t> et al.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867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promise of the (near-)infrared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Extinction is much reduced in the near-IR</a:t>
            </a:r>
          </a:p>
          <a:p>
            <a:pPr lvl="1"/>
            <a:r>
              <a:rPr lang="en-GB" dirty="0" smtClean="0"/>
              <a:t>A</a:t>
            </a:r>
            <a:r>
              <a:rPr lang="en-GB" baseline="-25000" dirty="0" smtClean="0"/>
              <a:t>H</a:t>
            </a:r>
            <a:r>
              <a:rPr lang="en-GB" dirty="0" smtClean="0"/>
              <a:t>/A</a:t>
            </a:r>
            <a:r>
              <a:rPr lang="en-GB" baseline="-25000" dirty="0" smtClean="0"/>
              <a:t>V</a:t>
            </a:r>
            <a:r>
              <a:rPr lang="en-GB" dirty="0" smtClean="0"/>
              <a:t> </a:t>
            </a:r>
            <a:r>
              <a:rPr lang="en-GB" dirty="0" smtClean="0">
                <a:latin typeface="ＭＳ ゴシック"/>
                <a:ea typeface="ＭＳ ゴシック"/>
                <a:cs typeface="ＭＳ ゴシック"/>
              </a:rPr>
              <a:t>≅ </a:t>
            </a:r>
            <a:r>
              <a:rPr lang="en-GB" dirty="0" smtClean="0">
                <a:latin typeface="HelveticaNeueLT Com 55 Roman"/>
                <a:ea typeface="ＭＳ ゴシック"/>
                <a:cs typeface="HelveticaNeueLT Com 55 Roman"/>
              </a:rPr>
              <a:t>0.19 (</a:t>
            </a:r>
            <a:r>
              <a:rPr lang="en-GB" dirty="0" err="1" smtClean="0">
                <a:latin typeface="HelveticaNeueLT Com 55 Roman"/>
                <a:ea typeface="ＭＳ ゴシック"/>
                <a:cs typeface="HelveticaNeueLT Com 55 Roman"/>
              </a:rPr>
              <a:t>Cardelli</a:t>
            </a:r>
            <a:r>
              <a:rPr lang="en-GB" dirty="0" smtClean="0">
                <a:latin typeface="HelveticaNeueLT Com 55 Roman"/>
                <a:ea typeface="ＭＳ ゴシック"/>
                <a:cs typeface="HelveticaNeueLT Com 55 Roman"/>
              </a:rPr>
              <a:t> et al. 1989)</a:t>
            </a:r>
          </a:p>
          <a:p>
            <a:r>
              <a:rPr lang="en-GB" dirty="0" err="1" smtClean="0"/>
              <a:t>SNe</a:t>
            </a:r>
            <a:r>
              <a:rPr lang="en-GB" dirty="0" smtClean="0"/>
              <a:t> </a:t>
            </a:r>
            <a:r>
              <a:rPr lang="en-GB" dirty="0" err="1" smtClean="0"/>
              <a:t>Ia</a:t>
            </a:r>
            <a:r>
              <a:rPr lang="en-GB" dirty="0" smtClean="0"/>
              <a:t> much better behaved </a:t>
            </a:r>
            <a:endParaRPr lang="en-GB" dirty="0"/>
          </a:p>
        </p:txBody>
      </p:sp>
      <p:grpSp>
        <p:nvGrpSpPr>
          <p:cNvPr id="36" name="Group 35"/>
          <p:cNvGrpSpPr/>
          <p:nvPr/>
        </p:nvGrpSpPr>
        <p:grpSpPr>
          <a:xfrm>
            <a:off x="1524000" y="3343133"/>
            <a:ext cx="7162800" cy="3362467"/>
            <a:chOff x="1524000" y="3343133"/>
            <a:chExt cx="7162800" cy="3362467"/>
          </a:xfrm>
        </p:grpSpPr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5562600" y="5962621"/>
              <a:ext cx="3124200" cy="742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0794" tIns="50397" rIns="100794" bIns="50397">
              <a:spAutoFit/>
            </a:bodyPr>
            <a:lstStyle>
              <a:lvl1pPr algn="l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503238" algn="l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008063" algn="l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511300" algn="l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16125" algn="l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473325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30525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387725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44925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 err="1">
                  <a:latin typeface="HelveticaNeueLT Com 55 Roman"/>
                  <a:cs typeface="HelveticaNeueLT Com 55 Roman"/>
                </a:rPr>
                <a:t>Krisciunas</a:t>
              </a:r>
              <a:r>
                <a:rPr lang="en-US" sz="2000" dirty="0">
                  <a:latin typeface="HelveticaNeueLT Com 55 Roman"/>
                  <a:cs typeface="HelveticaNeueLT Com 55 Roman"/>
                </a:rPr>
                <a:t> et al. (2004</a:t>
              </a:r>
              <a:r>
                <a:rPr lang="en-US" sz="2000" dirty="0" smtClean="0">
                  <a:latin typeface="HelveticaNeueLT Com 55 Roman"/>
                  <a:cs typeface="HelveticaNeueLT Com 55 Roman"/>
                </a:rPr>
                <a:t>)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dirty="0" smtClean="0">
                  <a:latin typeface="HelveticaNeueLT Com 55 Roman"/>
                  <a:cs typeface="HelveticaNeueLT Com 55 Roman"/>
                </a:rPr>
                <a:t>Mark Phillips</a:t>
              </a:r>
              <a:endParaRPr lang="en-US" sz="2000" dirty="0">
                <a:latin typeface="HelveticaNeueLT Com 55 Roman"/>
                <a:cs typeface="HelveticaNeueLT Com 55 Roman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1524000" y="3343133"/>
              <a:ext cx="6248400" cy="3133867"/>
              <a:chOff x="1600200" y="3276600"/>
              <a:chExt cx="6248400" cy="3133867"/>
            </a:xfrm>
          </p:grpSpPr>
          <p:pic>
            <p:nvPicPr>
              <p:cNvPr id="19" name="Picture 4" descr="jhk_maxima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3276600"/>
                <a:ext cx="3835651" cy="3133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4" name="Group 33"/>
              <p:cNvGrpSpPr/>
              <p:nvPr/>
            </p:nvGrpSpPr>
            <p:grpSpPr>
              <a:xfrm>
                <a:off x="5754201" y="3525220"/>
                <a:ext cx="2094399" cy="2342180"/>
                <a:chOff x="5754201" y="3200400"/>
                <a:chExt cx="2094399" cy="2342180"/>
              </a:xfrm>
            </p:grpSpPr>
            <p:sp>
              <p:nvSpPr>
                <p:cNvPr id="23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992640" y="3626671"/>
                  <a:ext cx="1855960" cy="19159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381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1980N (1.29)</a:t>
                  </a:r>
                </a:p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1986G (1.79)</a:t>
                  </a:r>
                </a:p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1998bu (1.05)</a:t>
                  </a:r>
                </a:p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1999aw </a:t>
                  </a: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(0.81)</a:t>
                  </a:r>
                </a:p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1999ee </a:t>
                  </a: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(0.94)</a:t>
                  </a:r>
                </a:p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2000ca </a:t>
                  </a: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(1.01)</a:t>
                  </a:r>
                </a:p>
                <a:p>
                  <a:pPr algn="l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= 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2001el </a:t>
                  </a:r>
                  <a:r>
                    <a:rPr lang="en-US" dirty="0">
                      <a:solidFill>
                        <a:schemeClr val="tx1"/>
                      </a:solidFill>
                      <a:latin typeface="HelveticaNeueLT Com 55 Roman"/>
                      <a:cs typeface="HelveticaNeueLT Com 55 Roman"/>
                    </a:rPr>
                    <a:t>(1.15)</a:t>
                  </a:r>
                </a:p>
              </p:txBody>
            </p:sp>
            <p:sp>
              <p:nvSpPr>
                <p:cNvPr id="24" name="Rectangle 16"/>
                <p:cNvSpPr>
                  <a:spLocks noChangeArrowheads="1"/>
                </p:cNvSpPr>
                <p:nvPr/>
              </p:nvSpPr>
              <p:spPr bwMode="auto">
                <a:xfrm>
                  <a:off x="6301966" y="3200400"/>
                  <a:ext cx="1177319" cy="2197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381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latin typeface="HelveticaNeueLT Com 55 Roman"/>
                      <a:cs typeface="HelveticaNeueLT Com 55 Roman"/>
                    </a:rPr>
                    <a:t>SN  m</a:t>
                  </a:r>
                  <a:r>
                    <a:rPr lang="en-US" baseline="-25000" dirty="0">
                      <a:latin typeface="HelveticaNeueLT Com 55 Roman"/>
                      <a:cs typeface="HelveticaNeueLT Com 55 Roman"/>
                    </a:rPr>
                    <a:t>15</a:t>
                  </a:r>
                  <a:r>
                    <a:rPr lang="en-US" dirty="0">
                      <a:latin typeface="HelveticaNeueLT Com 55 Roman"/>
                      <a:cs typeface="HelveticaNeueLT Com 55 Roman"/>
                    </a:rPr>
                    <a:t>(B)</a:t>
                  </a:r>
                </a:p>
              </p:txBody>
            </p:sp>
            <p:grpSp>
              <p:nvGrpSpPr>
                <p:cNvPr id="33" name="Group 32"/>
                <p:cNvGrpSpPr/>
                <p:nvPr/>
              </p:nvGrpSpPr>
              <p:grpSpPr>
                <a:xfrm>
                  <a:off x="5754201" y="3677673"/>
                  <a:ext cx="232599" cy="1750332"/>
                  <a:chOff x="5754201" y="3677673"/>
                  <a:chExt cx="232599" cy="1750332"/>
                </a:xfrm>
              </p:grpSpPr>
              <p:sp>
                <p:nvSpPr>
                  <p:cNvPr id="25" name="AutoShape 7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5778996" y="3652878"/>
                    <a:ext cx="136005" cy="185596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FF00FF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6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5778000" y="3902595"/>
                    <a:ext cx="185596" cy="136005"/>
                  </a:xfrm>
                  <a:prstGeom prst="rect">
                    <a:avLst/>
                  </a:prstGeom>
                  <a:solidFill>
                    <a:srgbClr val="FFFF00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7" name="AutoShape 9"/>
                  <p:cNvSpPr>
                    <a:spLocks noChangeArrowheads="1"/>
                  </p:cNvSpPr>
                  <p:nvPr/>
                </p:nvSpPr>
                <p:spPr bwMode="auto">
                  <a:xfrm>
                    <a:off x="5778000" y="4194303"/>
                    <a:ext cx="185596" cy="13600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FF0000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8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5778000" y="4726800"/>
                    <a:ext cx="185596" cy="136005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9" name="AutoShape 11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5778000" y="5029200"/>
                    <a:ext cx="185596" cy="13600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00FF00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0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5778000" y="5292000"/>
                    <a:ext cx="185596" cy="136005"/>
                  </a:xfrm>
                  <a:prstGeom prst="diamond">
                    <a:avLst/>
                  </a:prstGeom>
                  <a:solidFill>
                    <a:srgbClr val="FF9900"/>
                  </a:solidFill>
                  <a:ln w="381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2" name="Multiply 31"/>
                  <p:cNvSpPr/>
                  <p:nvPr/>
                </p:nvSpPr>
                <p:spPr>
                  <a:xfrm>
                    <a:off x="5778000" y="4453200"/>
                    <a:ext cx="208800" cy="144000"/>
                  </a:xfrm>
                  <a:prstGeom prst="mathMultiply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21445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Others find this too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2971800" cy="4525963"/>
          </a:xfrm>
        </p:spPr>
        <p:txBody>
          <a:bodyPr/>
          <a:lstStyle/>
          <a:p>
            <a:r>
              <a:rPr lang="de-CH" dirty="0" smtClean="0"/>
              <a:t>Light </a:t>
            </a:r>
            <a:r>
              <a:rPr lang="de-CH" dirty="0" err="1" smtClean="0"/>
              <a:t>curves</a:t>
            </a:r>
            <a:r>
              <a:rPr lang="de-CH" dirty="0"/>
              <a:t> </a:t>
            </a:r>
            <a:r>
              <a:rPr lang="de-CH" dirty="0" smtClean="0"/>
              <a:t>in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near</a:t>
            </a:r>
            <a:r>
              <a:rPr lang="de-CH" dirty="0" smtClean="0"/>
              <a:t>-IR </a:t>
            </a:r>
            <a:r>
              <a:rPr lang="de-CH" dirty="0" err="1" smtClean="0"/>
              <a:t>very</a:t>
            </a:r>
            <a:r>
              <a:rPr lang="de-CH" dirty="0" smtClean="0"/>
              <a:t> uniform </a:t>
            </a:r>
            <a:r>
              <a:rPr lang="de-CH" dirty="0" err="1" smtClean="0"/>
              <a:t>at</a:t>
            </a:r>
            <a:r>
              <a:rPr lang="de-CH" dirty="0" smtClean="0"/>
              <a:t> </a:t>
            </a:r>
            <a:r>
              <a:rPr lang="de-CH" dirty="0" err="1" smtClean="0"/>
              <a:t>peak</a:t>
            </a:r>
            <a:r>
              <a:rPr lang="de-CH" dirty="0" smtClean="0"/>
              <a:t>, but large </a:t>
            </a:r>
            <a:r>
              <a:rPr lang="de-CH" dirty="0" err="1" smtClean="0"/>
              <a:t>differences</a:t>
            </a:r>
            <a:r>
              <a:rPr lang="de-CH" dirty="0" smtClean="0"/>
              <a:t> </a:t>
            </a:r>
            <a:r>
              <a:rPr lang="de-CH" dirty="0" err="1" smtClean="0"/>
              <a:t>at</a:t>
            </a:r>
            <a:r>
              <a:rPr lang="de-CH" dirty="0" smtClean="0"/>
              <a:t> </a:t>
            </a:r>
            <a:r>
              <a:rPr lang="de-CH" dirty="0" err="1" smtClean="0"/>
              <a:t>later</a:t>
            </a:r>
            <a:r>
              <a:rPr lang="de-CH" dirty="0" smtClean="0"/>
              <a:t> </a:t>
            </a:r>
            <a:r>
              <a:rPr lang="de-CH" dirty="0" err="1" smtClean="0"/>
              <a:t>times</a:t>
            </a:r>
            <a:endParaRPr lang="de-CH" dirty="0"/>
          </a:p>
        </p:txBody>
      </p:sp>
      <p:grpSp>
        <p:nvGrpSpPr>
          <p:cNvPr id="6" name="Group 5"/>
          <p:cNvGrpSpPr/>
          <p:nvPr/>
        </p:nvGrpSpPr>
        <p:grpSpPr>
          <a:xfrm>
            <a:off x="3657600" y="1828800"/>
            <a:ext cx="5329897" cy="4419599"/>
            <a:chOff x="4267200" y="2247900"/>
            <a:chExt cx="4415497" cy="35433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7200" y="2247900"/>
              <a:ext cx="4415497" cy="35433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4258" y="4706685"/>
              <a:ext cx="1722390" cy="962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smtClean="0">
                  <a:latin typeface="HelveticaNeueLT Com 55 Roman" pitchFamily="34" charset="0"/>
                </a:rPr>
                <a:t>SN 2006mr</a:t>
              </a:r>
            </a:p>
            <a:p>
              <a:r>
                <a:rPr lang="de-CH" dirty="0" smtClean="0">
                  <a:latin typeface="HelveticaNeueLT Com 55 Roman" pitchFamily="34" charset="0"/>
                </a:rPr>
                <a:t>SN 2005ke</a:t>
              </a:r>
            </a:p>
            <a:p>
              <a:r>
                <a:rPr lang="de-CH" dirty="0" smtClean="0">
                  <a:latin typeface="HelveticaNeueLT Com 55 Roman" pitchFamily="34" charset="0"/>
                </a:rPr>
                <a:t>SN 2007on</a:t>
              </a:r>
            </a:p>
            <a:p>
              <a:r>
                <a:rPr lang="de-CH" dirty="0" err="1" smtClean="0">
                  <a:latin typeface="HelveticaNeueLT Com 55 Roman" pitchFamily="34" charset="0"/>
                </a:rPr>
                <a:t>Kattner</a:t>
              </a:r>
              <a:r>
                <a:rPr lang="de-CH" dirty="0" smtClean="0">
                  <a:latin typeface="HelveticaNeueLT Com 55 Roman" pitchFamily="34" charset="0"/>
                </a:rPr>
                <a:t> et al. 2012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011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Large literature sample</a:t>
            </a:r>
            <a:endParaRPr lang="en-GB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267200" cy="45259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</a:t>
            </a:r>
            <a:r>
              <a:rPr lang="en-GB" dirty="0" smtClean="0"/>
              <a:t>catter minimal at first maximum in </a:t>
            </a:r>
            <a:br>
              <a:rPr lang="en-GB" dirty="0" smtClean="0"/>
            </a:br>
            <a:r>
              <a:rPr lang="en-GB" dirty="0" smtClean="0"/>
              <a:t>Y (1.04μm), J (1.24μm), </a:t>
            </a:r>
            <a:br>
              <a:rPr lang="en-GB" dirty="0" smtClean="0"/>
            </a:br>
            <a:r>
              <a:rPr lang="en-GB" dirty="0" smtClean="0"/>
              <a:t>H (1.63μm) and </a:t>
            </a:r>
            <a:br>
              <a:rPr lang="en-GB" dirty="0" smtClean="0"/>
            </a:br>
            <a:r>
              <a:rPr lang="en-GB" dirty="0" smtClean="0"/>
              <a:t>K (2.14μm)</a:t>
            </a:r>
          </a:p>
          <a:p>
            <a:r>
              <a:rPr lang="en-GB" dirty="0"/>
              <a:t>~</a:t>
            </a:r>
            <a:r>
              <a:rPr lang="en-GB" dirty="0" smtClean="0"/>
              <a:t>90 objects in J and H </a:t>
            </a:r>
          </a:p>
          <a:p>
            <a:pPr lvl="1"/>
            <a:r>
              <a:rPr lang="en-GB" dirty="0" smtClean="0"/>
              <a:t>58in Y, 22 in K</a:t>
            </a:r>
          </a:p>
          <a:p>
            <a:r>
              <a:rPr lang="en-GB" dirty="0" smtClean="0"/>
              <a:t>Mostly Carnegie SN Project data </a:t>
            </a:r>
            <a:br>
              <a:rPr lang="en-GB" dirty="0" smtClean="0"/>
            </a:br>
            <a:r>
              <a:rPr lang="en-GB" dirty="0" smtClean="0"/>
              <a:t>(Contreras et al. 2010, </a:t>
            </a:r>
            <a:r>
              <a:rPr lang="en-GB" dirty="0" err="1" smtClean="0"/>
              <a:t>Stritzinger</a:t>
            </a:r>
            <a:r>
              <a:rPr lang="en-GB" dirty="0" smtClean="0"/>
              <a:t> et al. 2011)</a:t>
            </a:r>
          </a:p>
          <a:p>
            <a:endParaRPr lang="en-GB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4226889" y="1828800"/>
            <a:ext cx="4971152" cy="3798333"/>
            <a:chOff x="4615543" y="1908921"/>
            <a:chExt cx="4424151" cy="3348879"/>
          </a:xfrm>
        </p:grpSpPr>
        <p:sp>
          <p:nvSpPr>
            <p:cNvPr id="13" name="TextBox 12"/>
            <p:cNvSpPr txBox="1"/>
            <p:nvPr/>
          </p:nvSpPr>
          <p:spPr>
            <a:xfrm>
              <a:off x="7024955" y="1908921"/>
              <a:ext cx="2014739" cy="325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>
                  <a:latin typeface="HelveticaNeueLT Com 55 Roman" pitchFamily="34" charset="0"/>
                </a:rPr>
                <a:t>Dhawan</a:t>
              </a:r>
              <a:r>
                <a:rPr lang="en-GB" dirty="0" smtClean="0">
                  <a:latin typeface="HelveticaNeueLT Com 55 Roman" pitchFamily="34" charset="0"/>
                </a:rPr>
                <a:t> et al. </a:t>
              </a:r>
              <a:r>
                <a:rPr lang="en-GB" dirty="0" smtClean="0">
                  <a:latin typeface="HelveticaNeueLT Com 55 Roman" pitchFamily="34" charset="0"/>
                </a:rPr>
                <a:t>2015</a:t>
              </a:r>
              <a:endParaRPr lang="en-GB" dirty="0" smtClean="0">
                <a:latin typeface="HelveticaNeueLT Com 55 Roman" pitchFamily="34" charset="0"/>
              </a:endParaRPr>
            </a:p>
          </p:txBody>
        </p:sp>
        <p:pic>
          <p:nvPicPr>
            <p:cNvPr id="3" name="Picture 2" descr="lc_fig1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543" y="2194560"/>
              <a:ext cx="4376057" cy="3063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096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Infrared light curves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52400" y="1295400"/>
            <a:ext cx="5638800" cy="403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lc_fig1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6" r="48829" b="-595"/>
          <a:stretch/>
        </p:blipFill>
        <p:spPr>
          <a:xfrm>
            <a:off x="228600" y="1524601"/>
            <a:ext cx="5302800" cy="37466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lc_fig1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7" r="-363" b="50988"/>
          <a:stretch/>
        </p:blipFill>
        <p:spPr>
          <a:xfrm>
            <a:off x="738000" y="1389600"/>
            <a:ext cx="5011200" cy="3477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724400"/>
            <a:ext cx="4572000" cy="19812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/>
          <p:cNvSpPr txBox="1"/>
          <p:nvPr/>
        </p:nvSpPr>
        <p:spPr>
          <a:xfrm>
            <a:off x="6899151" y="4343400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HelveticaNeueLT Com 55 Roman" pitchFamily="34" charset="0"/>
              </a:rPr>
              <a:t>Dhawan</a:t>
            </a:r>
            <a:r>
              <a:rPr lang="en-GB" dirty="0" smtClean="0">
                <a:latin typeface="HelveticaNeueLT Com 55 Roman" pitchFamily="34" charset="0"/>
              </a:rPr>
              <a:t> et al. </a:t>
            </a:r>
            <a:r>
              <a:rPr lang="en-GB" dirty="0" smtClean="0">
                <a:latin typeface="HelveticaNeueLT Com 55 Roman" pitchFamily="34" charset="0"/>
              </a:rPr>
              <a:t>2015</a:t>
            </a:r>
            <a:endParaRPr lang="en-GB" dirty="0" smtClean="0">
              <a:latin typeface="HelveticaNeueLT Com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11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NOT after </a:t>
            </a:r>
            <a:r>
              <a:rPr lang="de-CH" dirty="0" err="1" smtClean="0"/>
              <a:t>maximum</a:t>
            </a:r>
            <a:endParaRPr lang="de-CH" dirty="0"/>
          </a:p>
        </p:txBody>
      </p:sp>
      <p:grpSp>
        <p:nvGrpSpPr>
          <p:cNvPr id="3" name="Group 2"/>
          <p:cNvGrpSpPr/>
          <p:nvPr/>
        </p:nvGrpSpPr>
        <p:grpSpPr>
          <a:xfrm>
            <a:off x="-15240" y="1307068"/>
            <a:ext cx="3291840" cy="5002292"/>
            <a:chOff x="-15240" y="1154668"/>
            <a:chExt cx="3291840" cy="5002292"/>
          </a:xfrm>
        </p:grpSpPr>
        <p:pic>
          <p:nvPicPr>
            <p:cNvPr id="2" name="Picture 1" descr="fig2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40" y="1219200"/>
              <a:ext cx="3291840" cy="4937760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381000" y="1154668"/>
              <a:ext cx="2590800" cy="369332"/>
              <a:chOff x="381000" y="1154668"/>
              <a:chExt cx="2590800" cy="369332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>
                <a:off x="381000" y="1524000"/>
                <a:ext cx="259080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1219200" y="1154668"/>
                <a:ext cx="8688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dirty="0" smtClean="0">
                    <a:latin typeface="HelveticaNeueLT Com 55 Roman" pitchFamily="34" charset="0"/>
                  </a:rPr>
                  <a:t>4 </a:t>
                </a:r>
                <a:r>
                  <a:rPr lang="de-CH" dirty="0" err="1" smtClean="0">
                    <a:latin typeface="HelveticaNeueLT Com 55 Roman" pitchFamily="34" charset="0"/>
                  </a:rPr>
                  <a:t>days</a:t>
                </a:r>
                <a:endParaRPr lang="de-CH" dirty="0" smtClean="0">
                  <a:latin typeface="HelveticaNeueLT Com 55 Roman" pitchFamily="34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3032760" y="1308000"/>
            <a:ext cx="3291840" cy="5001360"/>
            <a:chOff x="3032760" y="1155600"/>
            <a:chExt cx="3291840" cy="5001360"/>
          </a:xfrm>
        </p:grpSpPr>
        <p:pic>
          <p:nvPicPr>
            <p:cNvPr id="4" name="Picture 3" descr="fig3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760" y="1219200"/>
              <a:ext cx="3291840" cy="493776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3429000" y="1155600"/>
              <a:ext cx="2590800" cy="369332"/>
              <a:chOff x="3429000" y="1155600"/>
              <a:chExt cx="2590800" cy="369332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>
                <a:off x="3429000" y="1524000"/>
                <a:ext cx="259080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4191000" y="1155600"/>
                <a:ext cx="9971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dirty="0" smtClean="0">
                    <a:latin typeface="HelveticaNeueLT Com 55 Roman" pitchFamily="34" charset="0"/>
                  </a:rPr>
                  <a:t>14 </a:t>
                </a:r>
                <a:r>
                  <a:rPr lang="de-CH" dirty="0" err="1" smtClean="0">
                    <a:latin typeface="HelveticaNeueLT Com 55 Roman" pitchFamily="34" charset="0"/>
                  </a:rPr>
                  <a:t>days</a:t>
                </a:r>
                <a:endParaRPr lang="de-CH" dirty="0" smtClean="0">
                  <a:latin typeface="HelveticaNeueLT Com 55 Roman" pitchFamily="34" charset="0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6096000" y="1308000"/>
            <a:ext cx="3291840" cy="5016600"/>
            <a:chOff x="6096000" y="1155600"/>
            <a:chExt cx="3291840" cy="5016600"/>
          </a:xfrm>
        </p:grpSpPr>
        <p:pic>
          <p:nvPicPr>
            <p:cNvPr id="11" name="Picture 10" descr="fig4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234440"/>
              <a:ext cx="3291840" cy="4937760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6516000" y="1155600"/>
              <a:ext cx="2514600" cy="369332"/>
              <a:chOff x="6516000" y="1155600"/>
              <a:chExt cx="2514600" cy="369332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7239000" y="1155600"/>
                <a:ext cx="9971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dirty="0" smtClean="0">
                    <a:latin typeface="HelveticaNeueLT Com 55 Roman" pitchFamily="34" charset="0"/>
                  </a:rPr>
                  <a:t>30 </a:t>
                </a:r>
                <a:r>
                  <a:rPr lang="de-CH" dirty="0" err="1" smtClean="0">
                    <a:latin typeface="HelveticaNeueLT Com 55 Roman" pitchFamily="34" charset="0"/>
                  </a:rPr>
                  <a:t>days</a:t>
                </a:r>
                <a:endParaRPr lang="de-CH" dirty="0" smtClean="0">
                  <a:latin typeface="HelveticaNeueLT Com 55 Roman" pitchFamily="34" charset="0"/>
                </a:endParaRP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6516000" y="1524000"/>
                <a:ext cx="251460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TextBox 42"/>
          <p:cNvSpPr txBox="1"/>
          <p:nvPr/>
        </p:nvSpPr>
        <p:spPr>
          <a:xfrm>
            <a:off x="7344251" y="1905000"/>
            <a:ext cx="17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latin typeface="HelveticaNeueLT Com 55 Roman" pitchFamily="34" charset="0"/>
              </a:rPr>
              <a:t>Dhawan</a:t>
            </a:r>
            <a:r>
              <a:rPr lang="en-GB" sz="1400" dirty="0" smtClean="0">
                <a:latin typeface="HelveticaNeueLT Com 55 Roman" pitchFamily="34" charset="0"/>
              </a:rPr>
              <a:t> et al. </a:t>
            </a:r>
            <a:r>
              <a:rPr lang="en-GB" sz="1400" dirty="0" smtClean="0">
                <a:latin typeface="HelveticaNeueLT Com 55 Roman" pitchFamily="34" charset="0"/>
              </a:rPr>
              <a:t>2015</a:t>
            </a:r>
            <a:endParaRPr lang="en-GB" sz="1400" dirty="0" smtClean="0">
              <a:latin typeface="HelveticaNeueLT Com 55 Roman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87530" y="6248400"/>
            <a:ext cx="119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HelveticaNeueLT Com 55 Roman" pitchFamily="34" charset="0"/>
              </a:rPr>
              <a:t>maximum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191000" y="6248400"/>
            <a:ext cx="11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HelveticaNeueLT Com 55 Roman" pitchFamily="34" charset="0"/>
              </a:rPr>
              <a:t>minimum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91715" y="6248400"/>
            <a:ext cx="2023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HelveticaNeueLT Com 55 Roman" pitchFamily="34" charset="0"/>
              </a:rPr>
              <a:t>second maximum</a:t>
            </a:r>
          </a:p>
        </p:txBody>
      </p:sp>
    </p:spTree>
    <p:extLst>
      <p:ext uri="{BB962C8B-B14F-4D97-AF65-F5344CB8AC3E}">
        <p14:creationId xmlns:p14="http://schemas.microsoft.com/office/powerpoint/2010/main" val="209111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Late</a:t>
            </a:r>
            <a:r>
              <a:rPr lang="de-CH" dirty="0" smtClean="0"/>
              <a:t> </a:t>
            </a:r>
            <a:r>
              <a:rPr lang="de-CH" dirty="0" err="1" smtClean="0"/>
              <a:t>decline</a:t>
            </a:r>
            <a:r>
              <a:rPr lang="de-CH" dirty="0" smtClean="0"/>
              <a:t> (t&gt;40 </a:t>
            </a:r>
            <a:r>
              <a:rPr lang="de-CH" dirty="0" err="1" smtClean="0"/>
              <a:t>days</a:t>
            </a:r>
            <a:r>
              <a:rPr lang="de-CH" dirty="0" smtClean="0"/>
              <a:t>)</a:t>
            </a:r>
            <a:endParaRPr lang="de-CH" dirty="0"/>
          </a:p>
        </p:txBody>
      </p:sp>
      <p:grpSp>
        <p:nvGrpSpPr>
          <p:cNvPr id="11" name="Group 10"/>
          <p:cNvGrpSpPr/>
          <p:nvPr/>
        </p:nvGrpSpPr>
        <p:grpSpPr>
          <a:xfrm>
            <a:off x="4800600" y="1261872"/>
            <a:ext cx="3730752" cy="5596128"/>
            <a:chOff x="4800600" y="1261872"/>
            <a:chExt cx="3730752" cy="5596128"/>
          </a:xfrm>
        </p:grpSpPr>
        <p:pic>
          <p:nvPicPr>
            <p:cNvPr id="10" name="Picture 9" descr="fig5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1261872"/>
              <a:ext cx="3730752" cy="559612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562600" y="1331223"/>
              <a:ext cx="2227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>
                  <a:latin typeface="HelveticaNeueLT Com 55 Roman" pitchFamily="34" charset="0"/>
                </a:rPr>
                <a:t>Dhawan</a:t>
              </a:r>
              <a:r>
                <a:rPr lang="en-GB" dirty="0" smtClean="0">
                  <a:latin typeface="HelveticaNeueLT Com 55 Roman" pitchFamily="34" charset="0"/>
                </a:rPr>
                <a:t> et al. </a:t>
              </a:r>
              <a:r>
                <a:rPr lang="en-GB" dirty="0" smtClean="0">
                  <a:latin typeface="HelveticaNeueLT Com 55 Roman" pitchFamily="34" charset="0"/>
                </a:rPr>
                <a:t>2015</a:t>
              </a:r>
              <a:endParaRPr lang="en-GB" dirty="0" smtClean="0">
                <a:latin typeface="HelveticaNeueLT Com 55 Roman" pitchFamily="34" charset="0"/>
              </a:endParaRPr>
            </a:p>
          </p:txBody>
        </p:sp>
      </p:grpSp>
      <p:pic>
        <p:nvPicPr>
          <p:cNvPr id="2" name="Picture 1" descr="fig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37338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0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91000" cy="1143000"/>
          </a:xfrm>
        </p:spPr>
        <p:txBody>
          <a:bodyPr/>
          <a:lstStyle/>
          <a:p>
            <a:r>
              <a:rPr lang="en-GB" dirty="0" smtClean="0"/>
              <a:t>Correlations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1600200"/>
            <a:ext cx="4768973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</a:t>
            </a:r>
            <a:r>
              <a:rPr lang="en-GB" dirty="0" smtClean="0"/>
              <a:t>hase of the second maximum appears to be a strong discriminator among </a:t>
            </a:r>
            <a:r>
              <a:rPr lang="en-GB" dirty="0" err="1" smtClean="0"/>
              <a:t>SNe</a:t>
            </a:r>
            <a:r>
              <a:rPr lang="en-GB" dirty="0" smtClean="0"/>
              <a:t> </a:t>
            </a:r>
            <a:r>
              <a:rPr lang="en-GB" dirty="0" err="1" smtClean="0"/>
              <a:t>Ia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5334000" y="304800"/>
            <a:ext cx="3429000" cy="6249629"/>
            <a:chOff x="4876800" y="457199"/>
            <a:chExt cx="3429000" cy="62496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6800" y="457199"/>
              <a:ext cx="3429000" cy="624962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" name="TextBox 2"/>
            <p:cNvSpPr txBox="1"/>
            <p:nvPr/>
          </p:nvSpPr>
          <p:spPr>
            <a:xfrm>
              <a:off x="6248400" y="2971800"/>
              <a:ext cx="19495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HelveticaNeueLT Com 55 Roman" pitchFamily="34" charset="0"/>
                </a:rPr>
                <a:t>Dhawan</a:t>
              </a:r>
              <a:r>
                <a:rPr lang="en-US" sz="1600" dirty="0" smtClean="0">
                  <a:latin typeface="HelveticaNeueLT Com 55 Roman" pitchFamily="34" charset="0"/>
                </a:rPr>
                <a:t> et al. 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514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SN </a:t>
            </a:r>
            <a:r>
              <a:rPr lang="en-US" dirty="0" err="1" smtClean="0"/>
              <a:t>Ia</a:t>
            </a:r>
            <a:r>
              <a:rPr lang="en-US" dirty="0" smtClean="0"/>
              <a:t> variety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219200" y="1143001"/>
            <a:ext cx="5817506" cy="5518666"/>
            <a:chOff x="1304527" y="1143001"/>
            <a:chExt cx="5817506" cy="5518666"/>
          </a:xfrm>
        </p:grpSpPr>
        <p:grpSp>
          <p:nvGrpSpPr>
            <p:cNvPr id="10" name="Group 9"/>
            <p:cNvGrpSpPr/>
            <p:nvPr/>
          </p:nvGrpSpPr>
          <p:grpSpPr>
            <a:xfrm>
              <a:off x="1905000" y="1143001"/>
              <a:ext cx="5217033" cy="5334000"/>
              <a:chOff x="2032000" y="1143001"/>
              <a:chExt cx="5217033" cy="5334000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032000" y="1143001"/>
                <a:ext cx="5130800" cy="5334000"/>
                <a:chOff x="4724400" y="1387158"/>
                <a:chExt cx="4140200" cy="4238942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724400" y="1387158"/>
                  <a:ext cx="4140200" cy="3873500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724400" y="5257800"/>
                  <a:ext cx="4140200" cy="368300"/>
                </a:xfrm>
                <a:prstGeom prst="rect">
                  <a:avLst/>
                </a:prstGeom>
              </p:spPr>
            </p:pic>
          </p:grpSp>
          <p:sp>
            <p:nvSpPr>
              <p:cNvPr id="7" name="TextBox 6"/>
              <p:cNvSpPr txBox="1"/>
              <p:nvPr/>
            </p:nvSpPr>
            <p:spPr>
              <a:xfrm>
                <a:off x="4876800" y="1295400"/>
                <a:ext cx="2372233" cy="393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HelveticaNeueLT Com 55 Roman" pitchFamily="34" charset="0"/>
                  </a:rPr>
                  <a:t>Taubenberger</a:t>
                </a:r>
                <a:r>
                  <a:rPr lang="en-US" dirty="0" smtClean="0">
                    <a:latin typeface="HelveticaNeueLT Com 55 Roman" pitchFamily="34" charset="0"/>
                  </a:rPr>
                  <a:t> 2017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304527" y="1219200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HelveticaNeueLT Com 55 Roman" pitchFamily="34" charset="0"/>
                </a:rPr>
                <a:t>M</a:t>
              </a:r>
              <a:r>
                <a:rPr lang="en-US" baseline="-25000" smtClean="0">
                  <a:latin typeface="HelveticaNeueLT Com 55 Roman" pitchFamily="34" charset="0"/>
                </a:rPr>
                <a:t>B,max</a:t>
              </a:r>
              <a:endParaRPr lang="en-US" dirty="0" smtClean="0">
                <a:latin typeface="HelveticaNeueLT Com 55 Roman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155102" y="6292335"/>
                  <a:ext cx="9669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Δ</m:t>
                      </m:r>
                    </m:oMath>
                  </a14:m>
                  <a:r>
                    <a:rPr lang="en-US" dirty="0" smtClean="0">
                      <a:latin typeface="HelveticaNeueLT Com 55 Roman" pitchFamily="34" charset="0"/>
                    </a:rPr>
                    <a:t>m</a:t>
                  </a:r>
                  <a:r>
                    <a:rPr lang="en-US" baseline="-25000" dirty="0" smtClean="0">
                      <a:latin typeface="HelveticaNeueLT Com 55 Roman" pitchFamily="34" charset="0"/>
                    </a:rPr>
                    <a:t>15</a:t>
                  </a:r>
                  <a:r>
                    <a:rPr lang="en-US" dirty="0" smtClean="0">
                      <a:latin typeface="HelveticaNeueLT Com 55 Roman" pitchFamily="34" charset="0"/>
                    </a:rPr>
                    <a:t>(B)</a:t>
                  </a: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5102" y="6292335"/>
                  <a:ext cx="966931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6557" r="-5031" b="-262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8280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Correlations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Luminosity of late decline and the phase of the second maximum are linked</a:t>
            </a:r>
            <a:endParaRPr lang="en-GB" dirty="0"/>
          </a:p>
        </p:txBody>
      </p:sp>
      <p:pic>
        <p:nvPicPr>
          <p:cNvPr id="4" name="Picture 3" descr="fig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9" r="6861"/>
          <a:stretch/>
        </p:blipFill>
        <p:spPr>
          <a:xfrm>
            <a:off x="4495800" y="1295400"/>
            <a:ext cx="4471231" cy="5349462"/>
          </a:xfrm>
          <a:prstGeom prst="rect">
            <a:avLst/>
          </a:prstGeom>
        </p:spPr>
      </p:pic>
      <p:pic>
        <p:nvPicPr>
          <p:cNvPr id="5" name="Picture 4" descr="norm_late_dec_mo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22" y="3657600"/>
            <a:ext cx="404407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441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Correlations with the optical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179637"/>
            <a:ext cx="4419600" cy="4525963"/>
          </a:xfrm>
        </p:spPr>
        <p:txBody>
          <a:bodyPr/>
          <a:lstStyle/>
          <a:p>
            <a:r>
              <a:rPr lang="de-CH" dirty="0" smtClean="0"/>
              <a:t>IR </a:t>
            </a:r>
            <a:r>
              <a:rPr lang="en-GB" dirty="0" smtClean="0"/>
              <a:t>properties</a:t>
            </a:r>
            <a:r>
              <a:rPr lang="de-CH" dirty="0" smtClean="0"/>
              <a:t> </a:t>
            </a:r>
            <a:r>
              <a:rPr lang="en-GB" dirty="0" smtClean="0"/>
              <a:t>correlate with optical decline rate</a:t>
            </a:r>
          </a:p>
          <a:p>
            <a:r>
              <a:rPr lang="en-GB" dirty="0" smtClean="0"/>
              <a:t>Phase of secondary maximum strongly correlated Δm</a:t>
            </a:r>
            <a:r>
              <a:rPr lang="en-GB" baseline="-25000" dirty="0" smtClean="0"/>
              <a:t>15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4876799" y="1447800"/>
            <a:ext cx="4333019" cy="4495800"/>
            <a:chOff x="4876799" y="1447800"/>
            <a:chExt cx="4333019" cy="4495800"/>
          </a:xfrm>
        </p:grpSpPr>
        <p:sp>
          <p:nvSpPr>
            <p:cNvPr id="10" name="TextBox 9"/>
            <p:cNvSpPr txBox="1"/>
            <p:nvPr/>
          </p:nvSpPr>
          <p:spPr>
            <a:xfrm>
              <a:off x="6858000" y="1447800"/>
              <a:ext cx="2160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err="1" smtClean="0">
                  <a:latin typeface="HelveticaNeueLT Com 55 Roman" pitchFamily="34" charset="0"/>
                </a:rPr>
                <a:t>Biscardi</a:t>
              </a:r>
              <a:r>
                <a:rPr lang="de-CH" dirty="0" smtClean="0">
                  <a:latin typeface="HelveticaNeueLT Com 55 Roman" pitchFamily="34" charset="0"/>
                </a:rPr>
                <a:t> et al. 2012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6799" y="1816100"/>
              <a:ext cx="4333019" cy="41275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918175" y="533400"/>
            <a:ext cx="4225825" cy="6301566"/>
            <a:chOff x="4918175" y="533400"/>
            <a:chExt cx="4225825" cy="6301566"/>
          </a:xfrm>
        </p:grpSpPr>
        <p:pic>
          <p:nvPicPr>
            <p:cNvPr id="3" name="Picture 2" descr="fig9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14" r="7572"/>
            <a:stretch/>
          </p:blipFill>
          <p:spPr>
            <a:xfrm>
              <a:off x="4918175" y="533400"/>
              <a:ext cx="4225825" cy="630156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562600" y="2133600"/>
              <a:ext cx="19495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>
                  <a:latin typeface="HelveticaNeueLT Com 55 Roman" pitchFamily="34" charset="0"/>
                </a:rPr>
                <a:t>Dhawan</a:t>
              </a:r>
              <a:r>
                <a:rPr lang="en-GB" sz="1600" dirty="0" smtClean="0">
                  <a:latin typeface="HelveticaNeueLT Com 55 Roman" pitchFamily="34" charset="0"/>
                </a:rPr>
                <a:t> et al. </a:t>
              </a:r>
              <a:r>
                <a:rPr lang="en-GB" sz="1600" dirty="0" smtClean="0">
                  <a:latin typeface="HelveticaNeueLT Com 55 Roman" pitchFamily="34" charset="0"/>
                </a:rPr>
                <a:t>2015</a:t>
              </a:r>
              <a:endParaRPr lang="en-GB" sz="1600" dirty="0" smtClean="0">
                <a:latin typeface="HelveticaNeueLT Com 55 Roman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32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/>
          <a:lstStyle/>
          <a:p>
            <a:r>
              <a:rPr lang="en-US" dirty="0" smtClean="0"/>
              <a:t>Note very </a:t>
            </a:r>
            <a:r>
              <a:rPr lang="en-US" dirty="0" smtClean="0">
                <a:solidFill>
                  <a:srgbClr val="FF0000"/>
                </a:solidFill>
              </a:rPr>
              <a:t>only weak </a:t>
            </a:r>
            <a:r>
              <a:rPr lang="en-US" dirty="0" smtClean="0"/>
              <a:t>correlation with the peak magnitude!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438400" y="1066800"/>
            <a:ext cx="6507480" cy="5730240"/>
            <a:chOff x="2438400" y="1066800"/>
            <a:chExt cx="6507480" cy="57302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8200" y="1066800"/>
              <a:ext cx="4297680" cy="573024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" name="TextBox 4"/>
            <p:cNvSpPr txBox="1"/>
            <p:nvPr/>
          </p:nvSpPr>
          <p:spPr>
            <a:xfrm>
              <a:off x="2438400" y="6172200"/>
              <a:ext cx="2164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HelveticaNeueLT Com 55 Roman" pitchFamily="34" charset="0"/>
                </a:rPr>
                <a:t>Dhawan</a:t>
              </a:r>
              <a:r>
                <a:rPr lang="en-US" dirty="0" smtClean="0">
                  <a:latin typeface="HelveticaNeueLT Com 55 Roman" pitchFamily="34" charset="0"/>
                </a:rPr>
                <a:t> et al. 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236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Correlation with optical colour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Phase of second maximum and beginning of the Lira relation are also tightly linked</a:t>
            </a:r>
            <a:endParaRPr lang="en-GB" dirty="0"/>
          </a:p>
        </p:txBody>
      </p:sp>
      <p:pic>
        <p:nvPicPr>
          <p:cNvPr id="5" name="Content Placeholder 4" descr="fig11.pdf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1" t="6927" r="3458"/>
          <a:stretch/>
        </p:blipFill>
        <p:spPr>
          <a:xfrm>
            <a:off x="4800600" y="1189887"/>
            <a:ext cx="3928626" cy="5636749"/>
          </a:xfrm>
        </p:spPr>
      </p:pic>
      <p:grpSp>
        <p:nvGrpSpPr>
          <p:cNvPr id="8" name="Group 7"/>
          <p:cNvGrpSpPr/>
          <p:nvPr/>
        </p:nvGrpSpPr>
        <p:grpSpPr>
          <a:xfrm>
            <a:off x="533400" y="3429000"/>
            <a:ext cx="4267200" cy="3127094"/>
            <a:chOff x="609600" y="3810000"/>
            <a:chExt cx="3724102" cy="26698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3810000"/>
              <a:ext cx="3657600" cy="266989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271939" y="5912914"/>
              <a:ext cx="2061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HelveticaNeueLT Com 55 Roman" pitchFamily="34" charset="0"/>
                </a:rPr>
                <a:t>Phillips et al. 1999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508627" y="4233446"/>
            <a:ext cx="194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HelveticaNeueLT Com 55 Roman" pitchFamily="34" charset="0"/>
              </a:rPr>
              <a:t>Dhawan</a:t>
            </a:r>
            <a:r>
              <a:rPr lang="en-GB" sz="1600" dirty="0" smtClean="0">
                <a:latin typeface="HelveticaNeueLT Com 55 Roman" pitchFamily="34" charset="0"/>
              </a:rPr>
              <a:t> et al. </a:t>
            </a:r>
            <a:r>
              <a:rPr lang="en-GB" sz="1600" dirty="0" smtClean="0">
                <a:latin typeface="HelveticaNeueLT Com 55 Roman" pitchFamily="34" charset="0"/>
              </a:rPr>
              <a:t>2015</a:t>
            </a:r>
            <a:endParaRPr lang="en-GB" sz="1600" dirty="0" smtClean="0">
              <a:latin typeface="HelveticaNeueLT Com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46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726" y="1713481"/>
            <a:ext cx="9192726" cy="4230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5600" y="6054777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elveticaNeueLT Com 55 Roman" pitchFamily="34" charset="0"/>
              </a:rPr>
              <a:t>Dhawan</a:t>
            </a:r>
            <a:r>
              <a:rPr lang="en-US" dirty="0" smtClean="0">
                <a:latin typeface="HelveticaNeueLT Com 55 Roman" pitchFamily="34" charset="0"/>
              </a:rPr>
              <a:t> et al. 2015</a:t>
            </a:r>
          </a:p>
        </p:txBody>
      </p:sp>
    </p:spTree>
    <p:extLst>
      <p:ext uri="{BB962C8B-B14F-4D97-AF65-F5344CB8AC3E}">
        <p14:creationId xmlns:p14="http://schemas.microsoft.com/office/powerpoint/2010/main" val="140377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SNe</a:t>
            </a:r>
            <a:r>
              <a:rPr lang="en-GB" dirty="0" smtClean="0"/>
              <a:t> </a:t>
            </a:r>
            <a:r>
              <a:rPr lang="en-GB" dirty="0" err="1" smtClean="0"/>
              <a:t>Ia</a:t>
            </a:r>
            <a:r>
              <a:rPr lang="en-GB" dirty="0" smtClean="0"/>
              <a:t> in the NIR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latin typeface="Helvetica Neue LT Com 65 Medium" charset="0"/>
                <a:ea typeface="Helvetica Neue LT Com 65 Medium" charset="0"/>
                <a:cs typeface="Helvetica Neue LT Com 65 Medium" charset="0"/>
              </a:rPr>
              <a:t>Consistent picture emerging</a:t>
            </a:r>
          </a:p>
          <a:p>
            <a:pPr lvl="1"/>
            <a:r>
              <a:rPr lang="en-GB" dirty="0" smtClean="0"/>
              <a:t>Second peak in the near-IR is the result of the recombination of Fe</a:t>
            </a:r>
            <a:r>
              <a:rPr lang="en-GB" baseline="30000" dirty="0" smtClean="0"/>
              <a:t>++</a:t>
            </a:r>
            <a:r>
              <a:rPr lang="en-GB" dirty="0" smtClean="0"/>
              <a:t> to Fe</a:t>
            </a:r>
            <a:r>
              <a:rPr lang="en-GB" baseline="30000" dirty="0" smtClean="0"/>
              <a:t>+</a:t>
            </a:r>
            <a:r>
              <a:rPr lang="en-GB" dirty="0" smtClean="0"/>
              <a:t> (Kasen 2006)</a:t>
            </a:r>
          </a:p>
          <a:p>
            <a:pPr lvl="1">
              <a:spcBef>
                <a:spcPts val="1272"/>
              </a:spcBef>
            </a:pPr>
            <a:r>
              <a:rPr lang="en-GB" dirty="0" smtClean="0"/>
              <a:t>Uniform ejecta structure</a:t>
            </a:r>
          </a:p>
          <a:p>
            <a:pPr lvl="2"/>
            <a:r>
              <a:rPr lang="en-GB" dirty="0" smtClean="0"/>
              <a:t>late declines very similar</a:t>
            </a:r>
          </a:p>
          <a:p>
            <a:pPr lvl="1">
              <a:spcBef>
                <a:spcPts val="1272"/>
              </a:spcBef>
            </a:pPr>
            <a:r>
              <a:rPr lang="en-GB" dirty="0" smtClean="0"/>
              <a:t>higher luminosity indicates higher </a:t>
            </a:r>
            <a:r>
              <a:rPr lang="en-GB" baseline="30000" dirty="0" smtClean="0"/>
              <a:t>56</a:t>
            </a:r>
            <a:r>
              <a:rPr lang="en-GB" dirty="0" smtClean="0"/>
              <a:t>Ni mass</a:t>
            </a:r>
          </a:p>
          <a:p>
            <a:pPr lvl="1"/>
            <a:r>
              <a:rPr lang="en-GB" dirty="0" smtClean="0"/>
              <a:t>later secondary peak also indicates higher Fe/Ni mass</a:t>
            </a:r>
          </a:p>
          <a:p>
            <a:pPr lvl="1"/>
            <a:r>
              <a:rPr lang="en-GB" dirty="0" smtClean="0"/>
              <a:t>Ni mass and (optical) light curve parameters correlate (</a:t>
            </a:r>
            <a:r>
              <a:rPr lang="en-GB" dirty="0" err="1" smtClean="0"/>
              <a:t>Scalzo</a:t>
            </a:r>
            <a:r>
              <a:rPr lang="en-GB" dirty="0" smtClean="0"/>
              <a:t> et al. 2014)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norm_late_dec_mor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5" b="46419"/>
          <a:stretch/>
        </p:blipFill>
        <p:spPr>
          <a:xfrm>
            <a:off x="5410200" y="3048000"/>
            <a:ext cx="342163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3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Nickel masses directly?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Correlate phase of second maximum with observed nickel masses</a:t>
            </a:r>
          </a:p>
          <a:p>
            <a:pPr lvl="1"/>
            <a:r>
              <a:rPr lang="en-GB" dirty="0" smtClean="0"/>
              <a:t>avoid ‘detour’ through optical light curve shape parameter (Δm</a:t>
            </a:r>
            <a:r>
              <a:rPr lang="en-GB" baseline="-25000" dirty="0" smtClean="0"/>
              <a:t>15</a:t>
            </a:r>
            <a:r>
              <a:rPr lang="en-GB" dirty="0" smtClean="0"/>
              <a:t>)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419100" y="3733800"/>
            <a:ext cx="3848100" cy="2876845"/>
            <a:chOff x="800100" y="1524000"/>
            <a:chExt cx="7505700" cy="523904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00100" y="1524000"/>
              <a:ext cx="7505700" cy="5239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766180" y="1710279"/>
              <a:ext cx="27061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HelveticaNeueLT Com 55 Roman" pitchFamily="34" charset="0"/>
                </a:rPr>
                <a:t>Stritzinger</a:t>
              </a:r>
              <a:r>
                <a:rPr lang="en-US" dirty="0" smtClean="0">
                  <a:latin typeface="HelveticaNeueLT Com 55 Roman" pitchFamily="34" charset="0"/>
                </a:rPr>
                <a:t> 2005</a:t>
              </a:r>
            </a:p>
            <a:p>
              <a:r>
                <a:rPr lang="en-US" dirty="0" smtClean="0">
                  <a:latin typeface="HelveticaNeueLT Com 55 Roman" pitchFamily="34" charset="0"/>
                </a:rPr>
                <a:t>38 well-observed </a:t>
              </a:r>
              <a:r>
                <a:rPr lang="en-US" dirty="0" err="1" smtClean="0">
                  <a:latin typeface="HelveticaNeueLT Com 55 Roman" pitchFamily="34" charset="0"/>
                </a:rPr>
                <a:t>SNe</a:t>
              </a:r>
              <a:r>
                <a:rPr lang="en-US" dirty="0" smtClean="0">
                  <a:latin typeface="HelveticaNeueLT Com 55 Roman" pitchFamily="34" charset="0"/>
                </a:rPr>
                <a:t> </a:t>
              </a:r>
              <a:r>
                <a:rPr lang="en-US" dirty="0" err="1" smtClean="0">
                  <a:latin typeface="HelveticaNeueLT Com 55 Roman" pitchFamily="34" charset="0"/>
                </a:rPr>
                <a:t>Ia</a:t>
              </a:r>
              <a:endParaRPr lang="en-GB" dirty="0" smtClean="0">
                <a:latin typeface="HelveticaNeueLT Com 55 Roman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468885" y="3733800"/>
            <a:ext cx="4294115" cy="2917969"/>
            <a:chOff x="4360526" y="3733800"/>
            <a:chExt cx="4294115" cy="29179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5030" t="7160" r="4105" b="1766"/>
            <a:stretch/>
          </p:blipFill>
          <p:spPr>
            <a:xfrm>
              <a:off x="4360526" y="3733800"/>
              <a:ext cx="4294115" cy="29179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50832" y="3962400"/>
              <a:ext cx="1145168" cy="366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HelveticaNeueLT Com 55 Roman" pitchFamily="34" charset="0"/>
                </a:rPr>
                <a:t>Scalzo</a:t>
              </a:r>
              <a:r>
                <a:rPr lang="en-GB" dirty="0" smtClean="0">
                  <a:latin typeface="HelveticaNeueLT Com 55 Roman" pitchFamily="34" charset="0"/>
                </a:rPr>
                <a:t> et al. 2014</a:t>
              </a:r>
            </a:p>
            <a:p>
              <a:r>
                <a:rPr lang="en-GB" dirty="0" err="1" smtClean="0">
                  <a:latin typeface="HelveticaNeueLT Com 55 Roman" pitchFamily="34" charset="0"/>
                </a:rPr>
                <a:t>SNFactory</a:t>
              </a:r>
              <a:endParaRPr lang="en-GB" dirty="0" smtClean="0">
                <a:latin typeface="HelveticaNeueLT Com 55 Roman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69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</a:t>
            </a:r>
            <a:r>
              <a:rPr lang="en-US" dirty="0" smtClean="0"/>
              <a:t>uminosity function of </a:t>
            </a:r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953000" cy="5029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Use the phase of the second maximum to derive the bolometric peak luminosity</a:t>
            </a:r>
          </a:p>
          <a:p>
            <a:pPr lvl="1"/>
            <a:r>
              <a:rPr lang="en-US" dirty="0" smtClean="0"/>
              <a:t>calibrated on a sample </a:t>
            </a:r>
            <a:br>
              <a:rPr lang="en-US" dirty="0" smtClean="0"/>
            </a:br>
            <a:r>
              <a:rPr lang="en-US" dirty="0" smtClean="0"/>
              <a:t>of reddening-free </a:t>
            </a:r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endParaRPr lang="en-US" dirty="0" smtClean="0"/>
          </a:p>
          <a:p>
            <a:pPr lvl="2"/>
            <a:r>
              <a:rPr lang="en-GB" dirty="0" err="1" smtClean="0"/>
              <a:t>SNe</a:t>
            </a:r>
            <a:r>
              <a:rPr lang="en-GB" dirty="0" smtClean="0"/>
              <a:t> </a:t>
            </a:r>
            <a:r>
              <a:rPr lang="en-GB" dirty="0"/>
              <a:t>with </a:t>
            </a:r>
            <a:r>
              <a:rPr lang="en-GB" dirty="0" smtClean="0"/>
              <a:t>E(B-V</a:t>
            </a:r>
            <a:r>
              <a:rPr lang="en-GB" dirty="0"/>
              <a:t>)&lt;0.1</a:t>
            </a:r>
          </a:p>
          <a:p>
            <a:pPr lvl="2"/>
            <a:r>
              <a:rPr lang="en-GB" dirty="0" smtClean="0"/>
              <a:t>pseudo-bolometric </a:t>
            </a:r>
            <a:r>
              <a:rPr lang="en-GB" dirty="0"/>
              <a:t>light curves (UBVRIYJH</a:t>
            </a:r>
            <a:r>
              <a:rPr lang="en-GB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apply to reddened objects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76799" y="1105316"/>
            <a:ext cx="4241255" cy="5752684"/>
            <a:chOff x="4876799" y="1105316"/>
            <a:chExt cx="4241255" cy="57526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6799" y="1105316"/>
              <a:ext cx="4241255" cy="57526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191851" y="6016823"/>
              <a:ext cx="17235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HelveticaNeueLT Com 55 Roman" pitchFamily="34" charset="0"/>
                </a:rPr>
                <a:t>Dhawan</a:t>
              </a:r>
              <a:r>
                <a:rPr lang="en-US" sz="1400" dirty="0" smtClean="0">
                  <a:latin typeface="HelveticaNeueLT Com 55 Roman" pitchFamily="34" charset="0"/>
                </a:rPr>
                <a:t> et al. 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34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function of </a:t>
            </a:r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28950"/>
            <a:ext cx="4953000" cy="3097213"/>
          </a:xfrm>
        </p:spPr>
        <p:txBody>
          <a:bodyPr/>
          <a:lstStyle/>
          <a:p>
            <a:r>
              <a:rPr lang="en-US" dirty="0" smtClean="0"/>
              <a:t>SN 2014J test passed</a:t>
            </a:r>
          </a:p>
          <a:p>
            <a:r>
              <a:rPr lang="en-US" dirty="0" smtClean="0"/>
              <a:t>Potential to determine the luminosity function and Ni distribution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63" y="1143000"/>
            <a:ext cx="8071260" cy="173355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41627" y="2876550"/>
            <a:ext cx="5061054" cy="3751213"/>
            <a:chOff x="3841627" y="2876550"/>
            <a:chExt cx="5061054" cy="3751213"/>
          </a:xfrm>
        </p:grpSpPr>
        <p:sp>
          <p:nvSpPr>
            <p:cNvPr id="6" name="TextBox 5"/>
            <p:cNvSpPr txBox="1"/>
            <p:nvPr/>
          </p:nvSpPr>
          <p:spPr>
            <a:xfrm>
              <a:off x="3841627" y="6278563"/>
              <a:ext cx="19495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HelveticaNeueLT Com 55 Roman" pitchFamily="34" charset="0"/>
                </a:rPr>
                <a:t>Dhawan</a:t>
              </a:r>
              <a:r>
                <a:rPr lang="en-US" sz="1600" dirty="0" smtClean="0">
                  <a:latin typeface="HelveticaNeueLT Com 55 Roman" pitchFamily="34" charset="0"/>
                </a:rPr>
                <a:t> et al. 2016</a:t>
              </a:r>
            </a:p>
          </p:txBody>
        </p:sp>
        <p:pic>
          <p:nvPicPr>
            <p:cNvPr id="8" name="Shape 194"/>
            <p:cNvPicPr preferRelativeResize="0"/>
            <p:nvPr/>
          </p:nvPicPr>
          <p:blipFill rotWithShape="1">
            <a:blip r:embed="rId3">
              <a:alphaModFix/>
            </a:blip>
            <a:srcRect t="5577"/>
            <a:stretch/>
          </p:blipFill>
          <p:spPr>
            <a:xfrm>
              <a:off x="5791200" y="2876550"/>
              <a:ext cx="3111481" cy="375121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0208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Nickel masses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4038600" cy="50292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Using a timing parameter for nickel masses</a:t>
            </a:r>
          </a:p>
          <a:p>
            <a:pPr lvl="1"/>
            <a:r>
              <a:rPr lang="en-GB" dirty="0" smtClean="0"/>
              <a:t>completely independent on reddening and multiple light curves</a:t>
            </a:r>
          </a:p>
          <a:p>
            <a:r>
              <a:rPr lang="en-GB" dirty="0" smtClean="0"/>
              <a:t>Explore different methods to calculate the nickel mass</a:t>
            </a:r>
            <a:br>
              <a:rPr lang="en-GB" dirty="0" smtClean="0"/>
            </a:br>
            <a:r>
              <a:rPr lang="en-GB" dirty="0" smtClean="0"/>
              <a:t>(currently still all Chandrasekhar-mass progenitors</a:t>
            </a:r>
            <a:endParaRPr lang="en-GB" dirty="0"/>
          </a:p>
        </p:txBody>
      </p:sp>
      <p:pic>
        <p:nvPicPr>
          <p:cNvPr id="6" name="Content Placeholder 5" descr="hist_ni_comp.pdf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r="6262"/>
          <a:stretch/>
        </p:blipFill>
        <p:spPr>
          <a:xfrm>
            <a:off x="4265315" y="1676400"/>
            <a:ext cx="4878685" cy="4038600"/>
          </a:xfrm>
        </p:spPr>
      </p:pic>
      <p:sp>
        <p:nvSpPr>
          <p:cNvPr id="7" name="TextBox 6"/>
          <p:cNvSpPr txBox="1"/>
          <p:nvPr/>
        </p:nvSpPr>
        <p:spPr>
          <a:xfrm>
            <a:off x="6903425" y="5715000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HelveticaNeueLT Com 55 Roman" pitchFamily="34" charset="0"/>
              </a:rPr>
              <a:t>Dhawan</a:t>
            </a:r>
            <a:r>
              <a:rPr lang="en-GB" dirty="0" smtClean="0">
                <a:latin typeface="HelveticaNeueLT Com 55 Roman" pitchFamily="34" charset="0"/>
              </a:rPr>
              <a:t> et al. 2016</a:t>
            </a:r>
          </a:p>
        </p:txBody>
      </p:sp>
    </p:spTree>
    <p:extLst>
      <p:ext uri="{BB962C8B-B14F-4D97-AF65-F5344CB8AC3E}">
        <p14:creationId xmlns:p14="http://schemas.microsoft.com/office/powerpoint/2010/main" val="157756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54219" y="1447800"/>
            <a:ext cx="9252438" cy="4560332"/>
            <a:chOff x="-54219" y="1447800"/>
            <a:chExt cx="9252438" cy="4560332"/>
          </a:xfrm>
        </p:grpSpPr>
        <p:pic>
          <p:nvPicPr>
            <p:cNvPr id="16998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54219" y="1447800"/>
              <a:ext cx="9252438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28600" y="5638800"/>
              <a:ext cx="1880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HelveticaNeueLT Com 55 Roman" pitchFamily="34" charset="0"/>
                </a:rPr>
                <a:t>Foley et al. 2013</a:t>
              </a:r>
              <a:endParaRPr lang="en-GB" dirty="0" smtClean="0">
                <a:latin typeface="HelveticaNeueLT Com 55 Roman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SN </a:t>
            </a:r>
            <a:r>
              <a:rPr lang="en-US" dirty="0" err="1" smtClean="0"/>
              <a:t>Ia</a:t>
            </a:r>
            <a:r>
              <a:rPr lang="en-US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152400" y="3048000"/>
            <a:ext cx="8534400" cy="2438400"/>
            <a:chOff x="152400" y="3048000"/>
            <a:chExt cx="8534400" cy="2438400"/>
          </a:xfrm>
        </p:grpSpPr>
        <p:sp>
          <p:nvSpPr>
            <p:cNvPr id="5" name="Rectangle 4"/>
            <p:cNvSpPr/>
            <p:nvPr/>
          </p:nvSpPr>
          <p:spPr>
            <a:xfrm>
              <a:off x="152400" y="3048000"/>
              <a:ext cx="8534400" cy="990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52400" y="4284000"/>
              <a:ext cx="8534400" cy="396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52400" y="4876800"/>
              <a:ext cx="8534400" cy="609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9463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Fast-declining </a:t>
            </a:r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Two groups?</a:t>
                </a:r>
              </a:p>
              <a:p>
                <a:pPr lvl="1"/>
                <a:r>
                  <a:rPr lang="en-US" dirty="0" smtClean="0"/>
                  <a:t>selected </a:t>
                </a:r>
                <a:r>
                  <a:rPr lang="en-US" dirty="0" err="1" smtClean="0"/>
                  <a:t>SNe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Ia</a:t>
                </a:r>
                <a:r>
                  <a:rPr lang="en-US" dirty="0" smtClean="0"/>
                  <a:t> with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m</m:t>
                        </m:r>
                      </m:e>
                      <m:sub>
                        <m:r>
                          <a:rPr lang="en-US" b="0" i="0" smtClean="0">
                            <a:latin typeface="Cambria Math" charset="0"/>
                          </a:rPr>
                          <m:t>15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B</m:t>
                        </m:r>
                      </m:e>
                    </m:d>
                    <m:r>
                      <a:rPr lang="en-US" b="0" i="0" smtClean="0">
                        <a:latin typeface="Cambria Math" charset="0"/>
                      </a:rPr>
                      <m:t>&gt;1.6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separation in </a:t>
                </a:r>
              </a:p>
              <a:p>
                <a:pPr lvl="2"/>
                <a:r>
                  <a:rPr lang="en-US" dirty="0" smtClean="0"/>
                  <a:t>bolometric luminosity</a:t>
                </a:r>
              </a:p>
              <a:p>
                <a:pPr lvl="2"/>
                <a:r>
                  <a:rPr lang="en-US" dirty="0" smtClean="0"/>
                  <a:t>phase of NIR first peak</a:t>
                </a:r>
              </a:p>
              <a:p>
                <a:pPr lvl="2"/>
                <a:r>
                  <a:rPr lang="en-US" dirty="0" smtClean="0"/>
                  <a:t>luminosity of NIR first</a:t>
                </a:r>
                <a:br>
                  <a:rPr lang="en-US" dirty="0" smtClean="0"/>
                </a:br>
                <a:r>
                  <a:rPr lang="en-US" dirty="0" smtClean="0"/>
                  <a:t>peak</a:t>
                </a:r>
              </a:p>
              <a:p>
                <a:pPr lvl="2"/>
                <a:r>
                  <a:rPr lang="en-US" dirty="0" smtClean="0"/>
                  <a:t>lack of second second</a:t>
                </a:r>
                <a:br>
                  <a:rPr lang="en-US" dirty="0" smtClean="0"/>
                </a:br>
                <a:r>
                  <a:rPr lang="en-US" dirty="0" smtClean="0"/>
                  <a:t>NIR maximum</a:t>
                </a:r>
              </a:p>
              <a:p>
                <a:pPr lvl="2"/>
                <a:r>
                  <a:rPr lang="en-US" dirty="0" smtClean="0"/>
                  <a:t>SN 1991bg-like spectrum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2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4876800" y="1600200"/>
            <a:ext cx="4165599" cy="3615154"/>
            <a:chOff x="4267200" y="2864204"/>
            <a:chExt cx="4699000" cy="38159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7200" y="3065584"/>
              <a:ext cx="4699000" cy="361461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36040" y="2864204"/>
              <a:ext cx="2786899" cy="357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HelveticaNeueLT Com 55 Roman" pitchFamily="34" charset="0"/>
                </a:rPr>
                <a:t>Dhawan</a:t>
              </a:r>
              <a:r>
                <a:rPr lang="en-US" sz="1600" dirty="0" smtClean="0">
                  <a:latin typeface="HelveticaNeueLT Com 55 Roman" pitchFamily="34" charset="0"/>
                </a:rPr>
                <a:t> et al., submitted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976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Fast-declining </a:t>
            </a:r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Phase of first NIR peak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600200" y="2133600"/>
            <a:ext cx="5943600" cy="4457700"/>
            <a:chOff x="1600200" y="2133600"/>
            <a:chExt cx="5943600" cy="44577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2133600"/>
              <a:ext cx="5943600" cy="44577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572000" y="2286000"/>
              <a:ext cx="2470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HelveticaNeueLT Com 55 Roman" pitchFamily="34" charset="0"/>
                </a:rPr>
                <a:t>Dhawan</a:t>
              </a:r>
              <a:r>
                <a:rPr lang="en-US" sz="1600" dirty="0" smtClean="0">
                  <a:latin typeface="HelveticaNeueLT Com 55 Roman" pitchFamily="34" charset="0"/>
                </a:rPr>
                <a:t> et al., submitted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522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the explosions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Nickel and ejecta</a:t>
            </a:r>
            <a:br>
              <a:rPr lang="en-US" dirty="0" smtClean="0"/>
            </a:br>
            <a:r>
              <a:rPr lang="en-US" dirty="0" smtClean="0"/>
              <a:t>mass</a:t>
            </a:r>
          </a:p>
          <a:p>
            <a:pPr marL="857250" lvl="1" indent="-457200"/>
            <a:r>
              <a:rPr lang="en-US" dirty="0" smtClean="0"/>
              <a:t>clear indication</a:t>
            </a:r>
            <a:br>
              <a:rPr lang="en-US" dirty="0" smtClean="0"/>
            </a:br>
            <a:r>
              <a:rPr lang="en-US" dirty="0" smtClean="0"/>
              <a:t>of sub-Chandra</a:t>
            </a:r>
            <a:br>
              <a:rPr lang="en-US" dirty="0" smtClean="0"/>
            </a:br>
            <a:r>
              <a:rPr lang="en-US" dirty="0" smtClean="0"/>
              <a:t>explosions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295400" y="1265903"/>
            <a:ext cx="7772400" cy="5515897"/>
            <a:chOff x="1066800" y="1265903"/>
            <a:chExt cx="7772400" cy="55158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5" r="6061"/>
            <a:stretch/>
          </p:blipFill>
          <p:spPr>
            <a:xfrm>
              <a:off x="3810000" y="1265903"/>
              <a:ext cx="5029200" cy="551589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66800" y="6324600"/>
              <a:ext cx="2747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HelveticaNeueLT Com 55 Roman" pitchFamily="34" charset="0"/>
                </a:rPr>
                <a:t>Dhawan</a:t>
              </a:r>
              <a:r>
                <a:rPr lang="en-US" dirty="0" smtClean="0">
                  <a:latin typeface="HelveticaNeueLT Com 55 Roman" pitchFamily="34" charset="0"/>
                </a:rPr>
                <a:t> et al., submitted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213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Double-degenerate WDs promising progenitor channel</a:t>
            </a:r>
          </a:p>
          <a:p>
            <a:pPr lvl="1"/>
            <a:r>
              <a:rPr lang="en-US" dirty="0" smtClean="0"/>
              <a:t>SN 2011fe, DD statistics, explosion models</a:t>
            </a:r>
          </a:p>
          <a:p>
            <a:pPr lvl="1"/>
            <a:r>
              <a:rPr lang="en-US" dirty="0" smtClean="0"/>
              <a:t>some probably through other channels</a:t>
            </a:r>
          </a:p>
          <a:p>
            <a:r>
              <a:rPr lang="en-US" dirty="0" smtClean="0"/>
              <a:t>Nickel shapes most </a:t>
            </a:r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endParaRPr lang="en-US" dirty="0" smtClean="0"/>
          </a:p>
          <a:p>
            <a:r>
              <a:rPr lang="en-US" dirty="0" smtClean="0"/>
              <a:t>Ejecta mass varies</a:t>
            </a:r>
          </a:p>
          <a:p>
            <a:r>
              <a:rPr lang="en-US" dirty="0" smtClean="0"/>
              <a:t>Different </a:t>
            </a:r>
            <a:r>
              <a:rPr lang="en-US" smtClean="0"/>
              <a:t>explosion mechanisms?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5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Progenitors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Direct detection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hite dwarfs about 30 magnitudes fainter than supernova </a:t>
            </a:r>
            <a:r>
              <a:rPr lang="en-US" dirty="0" smtClean="0">
                <a:sym typeface="Wingdings"/>
              </a:rPr>
              <a:t> direct detection unlikely</a:t>
            </a:r>
          </a:p>
          <a:p>
            <a:pPr lvl="1"/>
            <a:r>
              <a:rPr lang="en-US" dirty="0" smtClean="0">
                <a:sym typeface="Wingdings"/>
              </a:rPr>
              <a:t>look for companions (binaries!)</a:t>
            </a:r>
          </a:p>
          <a:p>
            <a:pPr lvl="1"/>
            <a:r>
              <a:rPr lang="en-US" dirty="0" smtClean="0">
                <a:sym typeface="Wingdings"/>
              </a:rPr>
              <a:t>possible detection for 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a SN </a:t>
            </a:r>
            <a:r>
              <a:rPr lang="en-US" dirty="0" err="1" smtClean="0">
                <a:sym typeface="Wingdings"/>
              </a:rPr>
              <a:t>Iax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751458" y="3429000"/>
            <a:ext cx="4392542" cy="3138958"/>
            <a:chOff x="4648200" y="3642842"/>
            <a:chExt cx="4392542" cy="31389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8200" y="3642842"/>
              <a:ext cx="4114800" cy="313895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5400000">
              <a:off x="7973623" y="5043044"/>
              <a:ext cx="1795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HelveticaNeueLT Com 55 Roman" pitchFamily="34" charset="0"/>
                </a:rPr>
                <a:t>Bloom et al. 2012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7058" y="4340911"/>
            <a:ext cx="4724400" cy="2303247"/>
            <a:chOff x="0" y="4436107"/>
            <a:chExt cx="4724400" cy="23032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436107"/>
              <a:ext cx="4724400" cy="196469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0" y="6400800"/>
              <a:ext cx="19431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HelveticaNeueLT Com 55 Roman" pitchFamily="34" charset="0"/>
                </a:rPr>
                <a:t>McCully</a:t>
              </a:r>
              <a:r>
                <a:rPr lang="en-US" sz="1600" dirty="0" smtClean="0">
                  <a:latin typeface="HelveticaNeueLT Com 55 Roman" pitchFamily="34" charset="0"/>
                </a:rPr>
                <a:t> et al. 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506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Search for double degenerate systems - SPY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Supernova Progenitor </a:t>
                </a:r>
                <a:r>
                  <a:rPr lang="en-US" dirty="0" err="1" smtClean="0"/>
                  <a:t>surveY</a:t>
                </a:r>
                <a:r>
                  <a:rPr lang="en-US" dirty="0" smtClean="0"/>
                  <a:t> – SPY</a:t>
                </a:r>
              </a:p>
              <a:p>
                <a:pPr lvl="1"/>
                <a:r>
                  <a:rPr lang="en-US" dirty="0" smtClean="0"/>
                  <a:t>search for rapid radial velocity changes</a:t>
                </a:r>
              </a:p>
              <a:p>
                <a:pPr lvl="2"/>
                <a:r>
                  <a:rPr lang="en-US" dirty="0" smtClean="0"/>
                  <a:t>high-resolution spectroscopy</a:t>
                </a:r>
                <a:br>
                  <a:rPr lang="en-US" dirty="0" smtClean="0"/>
                </a:br>
                <a:r>
                  <a:rPr lang="en-US" dirty="0" smtClean="0"/>
                  <a:t>(UVES)</a:t>
                </a:r>
              </a:p>
              <a:p>
                <a:pPr lvl="2"/>
                <a:r>
                  <a:rPr lang="en-US" dirty="0" smtClean="0"/>
                  <a:t>random phase observations</a:t>
                </a:r>
              </a:p>
              <a:p>
                <a:pPr lvl="3"/>
                <a:r>
                  <a:rPr lang="en-US" dirty="0" smtClean="0"/>
                  <a:t>at least two phases with 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Δ</m:t>
                    </m:r>
                    <m:r>
                      <a:rPr lang="en-US" b="0" i="1" smtClean="0"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latin typeface="Cambria Math" charset="0"/>
                      </a:rPr>
                      <m:t>&gt;1 </m:t>
                    </m:r>
                    <m:r>
                      <a:rPr lang="en-US" b="0" i="1" smtClean="0">
                        <a:latin typeface="Cambria Math" charset="0"/>
                      </a:rPr>
                      <m:t>𝑑𝑎𝑦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35 new DDs discovered</a:t>
                </a:r>
              </a:p>
              <a:p>
                <a:pPr lvl="1"/>
                <a:r>
                  <a:rPr lang="en-US" dirty="0" smtClean="0"/>
                  <a:t>complete sample</a:t>
                </a:r>
              </a:p>
              <a:p>
                <a:pPr lvl="2"/>
                <a:r>
                  <a:rPr lang="en-US" dirty="0" smtClean="0"/>
                  <a:t>20 double lined</a:t>
                </a:r>
              </a:p>
              <a:p>
                <a:pPr lvl="2"/>
                <a:r>
                  <a:rPr lang="en-US" dirty="0" smtClean="0"/>
                  <a:t>19 single lined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52" t="-2561" b="-2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679451" y="2453640"/>
            <a:ext cx="6495029" cy="4419600"/>
            <a:chOff x="199033" y="0"/>
            <a:chExt cx="9229323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6200" y="0"/>
              <a:ext cx="5542156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9033" y="5770179"/>
              <a:ext cx="4421741" cy="573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HelveticaNeueLT Com 55 Roman" pitchFamily="34" charset="0"/>
                </a:rPr>
                <a:t>Napiwotzki</a:t>
              </a:r>
              <a:r>
                <a:rPr lang="en-US" dirty="0" smtClean="0">
                  <a:latin typeface="HelveticaNeueLT Com 55 Roman" pitchFamily="34" charset="0"/>
                </a:rPr>
                <a:t> et al., submitted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0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Supernova Progenitor </a:t>
            </a:r>
            <a:r>
              <a:rPr lang="en-GB" dirty="0" err="1" smtClean="0"/>
              <a:t>surveY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644 DA white dwarfs checked for radial velocity changes</a:t>
            </a:r>
            <a:endParaRPr lang="en-GB" dirty="0" smtClean="0">
              <a:sym typeface="Wingdings" pitchFamily="2" charset="2"/>
            </a:endParaRPr>
          </a:p>
          <a:p>
            <a:pPr lvl="1"/>
            <a:r>
              <a:rPr lang="en-GB" dirty="0" smtClean="0">
                <a:sym typeface="Wingdings" pitchFamily="2" charset="2"/>
              </a:rPr>
              <a:t>are there double </a:t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degenerate white </a:t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dwarfs in the solar </a:t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neighbourhood?</a:t>
            </a:r>
          </a:p>
          <a:p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2684558" y="2286000"/>
            <a:ext cx="6230842" cy="4267200"/>
            <a:chOff x="2684558" y="2286000"/>
            <a:chExt cx="6230842" cy="4267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0" y="2286000"/>
              <a:ext cx="4343400" cy="422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684558" y="5906869"/>
              <a:ext cx="22684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Napiwotzki</a:t>
              </a:r>
              <a:r>
                <a:rPr lang="en-GB" dirty="0" smtClean="0"/>
                <a:t> et al. 2007</a:t>
              </a:r>
              <a:br>
                <a:rPr lang="en-GB" dirty="0" smtClean="0"/>
              </a:br>
              <a:r>
                <a:rPr lang="en-GB" dirty="0" err="1" smtClean="0"/>
                <a:t>Geier</a:t>
              </a:r>
              <a:r>
                <a:rPr lang="en-GB" dirty="0" smtClean="0"/>
                <a:t> et al. 2010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298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Several massive DDs approaching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Chand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295400" y="2286000"/>
            <a:ext cx="6521450" cy="4267200"/>
            <a:chOff x="2470150" y="2590800"/>
            <a:chExt cx="6521450" cy="4267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0150" y="2895600"/>
              <a:ext cx="6521450" cy="39624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324600" y="2590800"/>
              <a:ext cx="2464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HelveticaNeueLT Com 55 Roman" pitchFamily="34" charset="0"/>
                </a:rPr>
                <a:t>Napiwotzki</a:t>
              </a:r>
              <a:r>
                <a:rPr lang="en-US" dirty="0" smtClean="0">
                  <a:latin typeface="HelveticaNeueLT Com 55 Roman" pitchFamily="34" charset="0"/>
                </a:rPr>
                <a:t> et al.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083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Separate analysis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8229600" cy="54102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Rate analysis based on the SPY data </a:t>
                </a:r>
              </a:p>
              <a:p>
                <a:pPr lvl="1"/>
                <a:r>
                  <a:rPr lang="en-US" dirty="0" err="1" smtClean="0"/>
                  <a:t>Maoz</a:t>
                </a:r>
                <a:r>
                  <a:rPr lang="en-US" dirty="0" smtClean="0"/>
                  <a:t> &amp; </a:t>
                </a:r>
                <a:r>
                  <a:rPr lang="en-US" dirty="0" err="1" smtClean="0"/>
                  <a:t>Hallakoun</a:t>
                </a:r>
                <a:r>
                  <a:rPr lang="en-US" dirty="0" smtClean="0"/>
                  <a:t> 2016 (arXiv:1609.02156)</a:t>
                </a:r>
              </a:p>
              <a:p>
                <a:pPr lvl="1"/>
                <a:r>
                  <a:rPr lang="en-US" dirty="0" smtClean="0"/>
                  <a:t>merger rate </a:t>
                </a:r>
                <a:endParaRPr lang="en-US" b="0" i="1" dirty="0" smtClean="0">
                  <a:latin typeface="Cambria Math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𝑚𝑒𝑟𝑔𝑒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=(7.3±2.7)⋅</m:t>
                      </m:r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−13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⊙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bSup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 smtClean="0"/>
              </a:p>
              <a:p>
                <a:pPr marL="457200" lvl="1" indent="0">
                  <a:buNone/>
                </a:pPr>
                <a:r>
                  <a:rPr lang="en-US" dirty="0" smtClean="0"/>
                  <a:t>Range: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1.4⋅</m:t>
                    </m:r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−13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</a:rPr>
                      <m:t>&lt;</m:t>
                    </m:r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𝑚𝑒𝑟𝑔𝑒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</a:rPr>
                      <m:t>&lt;1.3⋅</m:t>
                    </m:r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−11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</a:rPr>
                      <m:t> </m:t>
                    </m:r>
                    <m:r>
                      <a:rPr lang="en-US" sz="2000" b="0" i="1" smtClean="0">
                        <a:latin typeface="Cambria Math" charset="0"/>
                      </a:rPr>
                      <m:t>𝑦</m:t>
                    </m:r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𝑟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−1</m:t>
                        </m:r>
                      </m:sup>
                    </m:sSup>
                    <m:sSubSup>
                      <m:sSubSup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⊙</m:t>
                        </m:r>
                      </m:sub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−1</m:t>
                        </m:r>
                      </m:sup>
                    </m:sSubSup>
                    <m:r>
                      <a:rPr lang="en-US" sz="2000" b="0" i="1" smtClean="0">
                        <a:latin typeface="Cambria Math" charset="0"/>
                      </a:rPr>
                      <m:t> (2</m:t>
                    </m:r>
                    <m:r>
                      <a:rPr lang="en-US" sz="2000" b="0" i="1" smtClean="0">
                        <a:latin typeface="Cambria Math" charset="0"/>
                      </a:rPr>
                      <m:t>𝜎</m:t>
                    </m:r>
                    <m:r>
                      <a:rPr lang="en-US" sz="20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000" dirty="0" smtClean="0"/>
              </a:p>
              <a:p>
                <a:pPr lvl="1"/>
                <a:r>
                  <a:rPr lang="en-US" dirty="0" smtClean="0"/>
                  <a:t>compares well with the estimated </a:t>
                </a:r>
                <a:r>
                  <a:rPr lang="en-US" dirty="0" err="1" smtClean="0"/>
                  <a:t>Ia</a:t>
                </a:r>
                <a:r>
                  <a:rPr lang="en-US" dirty="0" smtClean="0"/>
                  <a:t> rate in the Milky Way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𝐼𝑎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≈1.1⋅</m:t>
                      </m:r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−13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⊙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US" dirty="0" smtClean="0"/>
              </a:p>
              <a:p>
                <a:pPr lvl="1"/>
                <a:r>
                  <a:rPr lang="en-US" dirty="0" smtClean="0"/>
                  <a:t>together with dropping the Chandrasekhar-mass limit </a:t>
                </a:r>
                <a:r>
                  <a:rPr lang="en-US" dirty="0" smtClean="0">
                    <a:sym typeface="Wingdings"/>
                  </a:rPr>
                  <a:t> could be enough double-degenerate systems to explain most </a:t>
                </a:r>
                <a:r>
                  <a:rPr lang="en-US" dirty="0" err="1" smtClean="0">
                    <a:sym typeface="Wingdings"/>
                  </a:rPr>
                  <a:t>SNe</a:t>
                </a:r>
                <a:r>
                  <a:rPr lang="en-US" dirty="0" smtClean="0">
                    <a:sym typeface="Wingdings"/>
                  </a:rPr>
                  <a:t> </a:t>
                </a:r>
                <a:r>
                  <a:rPr lang="en-US" dirty="0" err="1" smtClean="0">
                    <a:sym typeface="Wingdings"/>
                  </a:rPr>
                  <a:t>Ia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229600" cy="5410200"/>
              </a:xfrm>
              <a:blipFill rotWithShape="0">
                <a:blip r:embed="rId2"/>
                <a:stretch>
                  <a:fillRect l="-1852" t="-1464" b="-2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440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</a:t>
            </a:r>
            <a:r>
              <a:rPr lang="en-US" dirty="0" err="1" smtClean="0"/>
              <a:t>Ia</a:t>
            </a:r>
            <a:r>
              <a:rPr lang="en-US" dirty="0" smtClean="0"/>
              <a:t> Supernovae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</a:t>
            </a:r>
            <a:r>
              <a:rPr lang="en-US" dirty="0" smtClean="0"/>
              <a:t>ariations on a theme</a:t>
            </a:r>
          </a:p>
          <a:p>
            <a:pPr lvl="1"/>
            <a:r>
              <a:rPr lang="en-US" dirty="0" smtClean="0"/>
              <a:t>critical parameters?</a:t>
            </a:r>
          </a:p>
          <a:p>
            <a:pPr marL="936625" lvl="2" indent="-227013"/>
            <a:r>
              <a:rPr lang="en-US" dirty="0" smtClean="0"/>
              <a:t>nickel mass</a:t>
            </a:r>
          </a:p>
          <a:p>
            <a:pPr marL="936625" lvl="2" indent="-227013"/>
            <a:r>
              <a:rPr lang="en-US" dirty="0" smtClean="0"/>
              <a:t>ejecta mass</a:t>
            </a:r>
          </a:p>
          <a:p>
            <a:pPr marL="936625" lvl="2" indent="-227013"/>
            <a:r>
              <a:rPr lang="en-US" dirty="0" smtClean="0"/>
              <a:t>explosion energy(?)</a:t>
            </a:r>
          </a:p>
          <a:p>
            <a:pPr marL="936625" lvl="2" indent="-227013"/>
            <a:r>
              <a:rPr lang="en-US" dirty="0" smtClean="0"/>
              <a:t>explosion mechanism?</a:t>
            </a:r>
          </a:p>
          <a:p>
            <a:pPr marL="936625" lvl="2" indent="-227013"/>
            <a:r>
              <a:rPr lang="en-US" dirty="0" smtClean="0"/>
              <a:t>progenitor evolution?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546600" y="1676400"/>
            <a:ext cx="4673600" cy="4521291"/>
            <a:chOff x="4546600" y="1955709"/>
            <a:chExt cx="4673600" cy="4521291"/>
          </a:xfrm>
        </p:grpSpPr>
        <p:grpSp>
          <p:nvGrpSpPr>
            <p:cNvPr id="6" name="Group 5"/>
            <p:cNvGrpSpPr/>
            <p:nvPr/>
          </p:nvGrpSpPr>
          <p:grpSpPr>
            <a:xfrm>
              <a:off x="4546600" y="1955709"/>
              <a:ext cx="4521200" cy="4521291"/>
              <a:chOff x="4724400" y="1387158"/>
              <a:chExt cx="4140200" cy="423894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24400" y="1387158"/>
                <a:ext cx="4140200" cy="387350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24400" y="5257800"/>
                <a:ext cx="4140200" cy="368300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6847967" y="2057400"/>
              <a:ext cx="2372233" cy="393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HelveticaNeueLT Com 55 Roman" pitchFamily="34" charset="0"/>
                </a:rPr>
                <a:t>Taubenberger</a:t>
              </a:r>
              <a:r>
                <a:rPr lang="en-US" dirty="0" smtClean="0">
                  <a:latin typeface="HelveticaNeueLT Com 55 Roman" pitchFamily="34" charset="0"/>
                </a:rPr>
                <a:t>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842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HelveticaNeueLT Com 55 Roman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HelveticaNeueLT Com 55 Roman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56390</TotalTime>
  <Words>756</Words>
  <Application>Microsoft Macintosh PowerPoint</Application>
  <PresentationFormat>On-screen Show (4:3)</PresentationFormat>
  <Paragraphs>177</Paragraphs>
  <Slides>33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Calibri</vt:lpstr>
      <vt:lpstr>Cambria Math</vt:lpstr>
      <vt:lpstr>Helvetica Neue LT Com 55 Roman</vt:lpstr>
      <vt:lpstr>Helvetica Neue LT Com 65 Medium</vt:lpstr>
      <vt:lpstr>HelveticaNeueLT Com 55 Roman</vt:lpstr>
      <vt:lpstr>ＭＳ Ｐゴシック</vt:lpstr>
      <vt:lpstr>ＭＳ ゴシック</vt:lpstr>
      <vt:lpstr>Symbol</vt:lpstr>
      <vt:lpstr>Wingdings</vt:lpstr>
      <vt:lpstr>Office Theme</vt:lpstr>
      <vt:lpstr>1_Office Theme</vt:lpstr>
      <vt:lpstr>What are Type Ia Supernovae?</vt:lpstr>
      <vt:lpstr>The SN Ia variety</vt:lpstr>
      <vt:lpstr>What is a SN Ia?</vt:lpstr>
      <vt:lpstr>Progenitors</vt:lpstr>
      <vt:lpstr>Search for double degenerate systems - SPY</vt:lpstr>
      <vt:lpstr>Supernova Progenitor surveY</vt:lpstr>
      <vt:lpstr>SPY results</vt:lpstr>
      <vt:lpstr>Separate analysis</vt:lpstr>
      <vt:lpstr>Type Ia Supernovae</vt:lpstr>
      <vt:lpstr>Radioactivity</vt:lpstr>
      <vt:lpstr>Ejecta masses</vt:lpstr>
      <vt:lpstr>Ejecta masses</vt:lpstr>
      <vt:lpstr>The promise of the (near-)infrared</vt:lpstr>
      <vt:lpstr>Others find this too</vt:lpstr>
      <vt:lpstr>Large literature sample</vt:lpstr>
      <vt:lpstr>Infrared light curves</vt:lpstr>
      <vt:lpstr>NOT after maximum</vt:lpstr>
      <vt:lpstr>Late decline (t&gt;40 days)</vt:lpstr>
      <vt:lpstr>Correlations</vt:lpstr>
      <vt:lpstr>Correlations</vt:lpstr>
      <vt:lpstr>Correlations with the optical</vt:lpstr>
      <vt:lpstr>Correlations</vt:lpstr>
      <vt:lpstr>Correlation with optical colour</vt:lpstr>
      <vt:lpstr>Summary</vt:lpstr>
      <vt:lpstr>SNe Ia in the NIR</vt:lpstr>
      <vt:lpstr>Nickel masses directly?</vt:lpstr>
      <vt:lpstr>Luminosity function of SNe Ia</vt:lpstr>
      <vt:lpstr>Luminosity function of SNe Ia </vt:lpstr>
      <vt:lpstr>Nickel masses</vt:lpstr>
      <vt:lpstr>Fast-declining SNe Ia</vt:lpstr>
      <vt:lpstr>Fast-declining SNe Ia</vt:lpstr>
      <vt:lpstr>Implications for the explosions</vt:lpstr>
      <vt:lpstr>Summary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 Cosmology - Heidelberg 2011</dc:title>
  <dc:subject>Supernova cosmology: legacy and future</dc:subject>
  <dc:creator>Bruno Leibundgut</dc:creator>
  <cp:keywords>supernovae, cosmology</cp:keywords>
  <cp:lastModifiedBy>Bruno Leibundgut</cp:lastModifiedBy>
  <cp:revision>312</cp:revision>
  <cp:lastPrinted>2016-09-30T12:11:52Z</cp:lastPrinted>
  <dcterms:created xsi:type="dcterms:W3CDTF">2006-08-16T00:00:00Z</dcterms:created>
  <dcterms:modified xsi:type="dcterms:W3CDTF">2016-10-03T10:05:54Z</dcterms:modified>
  <cp:category>leibundgut SN cosmology talks</cp:category>
</cp:coreProperties>
</file>