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1"/>
  </p:notesMasterIdLst>
  <p:handoutMasterIdLst>
    <p:handoutMasterId r:id="rId82"/>
  </p:handoutMasterIdLst>
  <p:sldIdLst>
    <p:sldId id="333" r:id="rId2"/>
    <p:sldId id="334" r:id="rId3"/>
    <p:sldId id="399" r:id="rId4"/>
    <p:sldId id="412" r:id="rId5"/>
    <p:sldId id="413" r:id="rId6"/>
    <p:sldId id="414" r:id="rId7"/>
    <p:sldId id="415" r:id="rId8"/>
    <p:sldId id="416" r:id="rId9"/>
    <p:sldId id="417" r:id="rId10"/>
    <p:sldId id="418" r:id="rId11"/>
    <p:sldId id="419" r:id="rId12"/>
    <p:sldId id="371" r:id="rId13"/>
    <p:sldId id="402" r:id="rId14"/>
    <p:sldId id="373" r:id="rId15"/>
    <p:sldId id="396" r:id="rId16"/>
    <p:sldId id="375" r:id="rId17"/>
    <p:sldId id="398" r:id="rId18"/>
    <p:sldId id="377" r:id="rId19"/>
    <p:sldId id="276" r:id="rId20"/>
    <p:sldId id="283" r:id="rId21"/>
    <p:sldId id="335" r:id="rId22"/>
    <p:sldId id="424" r:id="rId23"/>
    <p:sldId id="369" r:id="rId24"/>
    <p:sldId id="370" r:id="rId25"/>
    <p:sldId id="337" r:id="rId26"/>
    <p:sldId id="339" r:id="rId27"/>
    <p:sldId id="340" r:id="rId28"/>
    <p:sldId id="341" r:id="rId29"/>
    <p:sldId id="364" r:id="rId30"/>
    <p:sldId id="342" r:id="rId31"/>
    <p:sldId id="343" r:id="rId32"/>
    <p:sldId id="386" r:id="rId33"/>
    <p:sldId id="308" r:id="rId34"/>
    <p:sldId id="345" r:id="rId35"/>
    <p:sldId id="348" r:id="rId36"/>
    <p:sldId id="368" r:id="rId37"/>
    <p:sldId id="344" r:id="rId38"/>
    <p:sldId id="408" r:id="rId39"/>
    <p:sldId id="409" r:id="rId40"/>
    <p:sldId id="347" r:id="rId41"/>
    <p:sldId id="352" r:id="rId42"/>
    <p:sldId id="358" r:id="rId43"/>
    <p:sldId id="359" r:id="rId44"/>
    <p:sldId id="387" r:id="rId45"/>
    <p:sldId id="391" r:id="rId46"/>
    <p:sldId id="388" r:id="rId47"/>
    <p:sldId id="261" r:id="rId48"/>
    <p:sldId id="262" r:id="rId49"/>
    <p:sldId id="263" r:id="rId50"/>
    <p:sldId id="365" r:id="rId51"/>
    <p:sldId id="328" r:id="rId52"/>
    <p:sldId id="389" r:id="rId53"/>
    <p:sldId id="390" r:id="rId54"/>
    <p:sldId id="366" r:id="rId55"/>
    <p:sldId id="297" r:id="rId56"/>
    <p:sldId id="367" r:id="rId57"/>
    <p:sldId id="411" r:id="rId58"/>
    <p:sldId id="430" r:id="rId59"/>
    <p:sldId id="292" r:id="rId60"/>
    <p:sldId id="279" r:id="rId61"/>
    <p:sldId id="432" r:id="rId62"/>
    <p:sldId id="422" r:id="rId63"/>
    <p:sldId id="423" r:id="rId64"/>
    <p:sldId id="429" r:id="rId65"/>
    <p:sldId id="441" r:id="rId66"/>
    <p:sldId id="433" r:id="rId67"/>
    <p:sldId id="434" r:id="rId68"/>
    <p:sldId id="435" r:id="rId69"/>
    <p:sldId id="420" r:id="rId70"/>
    <p:sldId id="427" r:id="rId71"/>
    <p:sldId id="436" r:id="rId72"/>
    <p:sldId id="437" r:id="rId73"/>
    <p:sldId id="438" r:id="rId74"/>
    <p:sldId id="439" r:id="rId75"/>
    <p:sldId id="440" r:id="rId76"/>
    <p:sldId id="403" r:id="rId77"/>
    <p:sldId id="281" r:id="rId78"/>
    <p:sldId id="293" r:id="rId79"/>
    <p:sldId id="294" r:id="rId80"/>
  </p:sldIdLst>
  <p:sldSz cx="9144000" cy="6858000" type="screen4x3"/>
  <p:notesSz cx="7315200" cy="9601200"/>
  <p:defaultTextStyle>
    <a:defPPr>
      <a:defRPr lang="de-DE"/>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C1C"/>
    <a:srgbClr val="292929"/>
    <a:srgbClr val="000000"/>
    <a:srgbClr val="111111"/>
    <a:srgbClr val="FF0000"/>
    <a:srgbClr val="FF99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0" d="100"/>
          <a:sy n="70" d="100"/>
        </p:scale>
        <p:origin x="-1086" y="-10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3252"/>
    </p:cViewPr>
  </p:sorterViewPr>
  <p:notesViewPr>
    <p:cSldViewPr>
      <p:cViewPr varScale="1">
        <p:scale>
          <a:sx n="56" d="100"/>
          <a:sy n="56" d="100"/>
        </p:scale>
        <p:origin x="-2526" y="-108"/>
      </p:cViewPr>
      <p:guideLst>
        <p:guide orient="horz" pos="3024"/>
        <p:guide pos="230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Bruno\Talks\popular\BadHonnef09\all_supernovae_200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Bruno\Talks\popular\BadHonnef09\all_supernovae_200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GB"/>
  <c:chart>
    <c:title>
      <c:tx>
        <c:rich>
          <a:bodyPr/>
          <a:lstStyle/>
          <a:p>
            <a:pPr>
              <a:defRPr/>
            </a:pPr>
            <a:r>
              <a:rPr lang="en-US" sz="2400"/>
              <a:t>Supernovae pro Jahr</a:t>
            </a:r>
          </a:p>
        </c:rich>
      </c:tx>
      <c:layout/>
    </c:title>
    <c:plotArea>
      <c:layout/>
      <c:barChart>
        <c:barDir val="col"/>
        <c:grouping val="clustered"/>
        <c:ser>
          <c:idx val="0"/>
          <c:order val="0"/>
          <c:tx>
            <c:strRef>
              <c:f>Histograms!$B$1</c:f>
              <c:strCache>
                <c:ptCount val="1"/>
                <c:pt idx="0">
                  <c:v>Frequency</c:v>
                </c:pt>
              </c:strCache>
            </c:strRef>
          </c:tx>
          <c:spPr>
            <a:solidFill>
              <a:schemeClr val="accent6">
                <a:lumMod val="75000"/>
              </a:schemeClr>
            </a:solidFill>
            <a:ln>
              <a:noFill/>
            </a:ln>
          </c:spPr>
          <c:cat>
            <c:strRef>
              <c:f>Histograms!$A$2:$A$133</c:f>
              <c:strCache>
                <c:ptCount val="132"/>
                <c:pt idx="0">
                  <c:v>1880</c:v>
                </c:pt>
                <c:pt idx="1">
                  <c:v>1881</c:v>
                </c:pt>
                <c:pt idx="2">
                  <c:v>1882</c:v>
                </c:pt>
                <c:pt idx="3">
                  <c:v>1883</c:v>
                </c:pt>
                <c:pt idx="4">
                  <c:v>1884</c:v>
                </c:pt>
                <c:pt idx="5">
                  <c:v>1885</c:v>
                </c:pt>
                <c:pt idx="6">
                  <c:v>1886</c:v>
                </c:pt>
                <c:pt idx="7">
                  <c:v>1887</c:v>
                </c:pt>
                <c:pt idx="8">
                  <c:v>1888</c:v>
                </c:pt>
                <c:pt idx="9">
                  <c:v>1889</c:v>
                </c:pt>
                <c:pt idx="10">
                  <c:v>1890</c:v>
                </c:pt>
                <c:pt idx="11">
                  <c:v>1891</c:v>
                </c:pt>
                <c:pt idx="12">
                  <c:v>1892</c:v>
                </c:pt>
                <c:pt idx="13">
                  <c:v>1893</c:v>
                </c:pt>
                <c:pt idx="14">
                  <c:v>1894</c:v>
                </c:pt>
                <c:pt idx="15">
                  <c:v>1895</c:v>
                </c:pt>
                <c:pt idx="16">
                  <c:v>1896</c:v>
                </c:pt>
                <c:pt idx="17">
                  <c:v>1897</c:v>
                </c:pt>
                <c:pt idx="18">
                  <c:v>1898</c:v>
                </c:pt>
                <c:pt idx="19">
                  <c:v>1899</c:v>
                </c:pt>
                <c:pt idx="20">
                  <c:v>1900</c:v>
                </c:pt>
                <c:pt idx="21">
                  <c:v>1901</c:v>
                </c:pt>
                <c:pt idx="22">
                  <c:v>1902</c:v>
                </c:pt>
                <c:pt idx="23">
                  <c:v>1903</c:v>
                </c:pt>
                <c:pt idx="24">
                  <c:v>1904</c:v>
                </c:pt>
                <c:pt idx="25">
                  <c:v>1905</c:v>
                </c:pt>
                <c:pt idx="26">
                  <c:v>1906</c:v>
                </c:pt>
                <c:pt idx="27">
                  <c:v>1907</c:v>
                </c:pt>
                <c:pt idx="28">
                  <c:v>1908</c:v>
                </c:pt>
                <c:pt idx="29">
                  <c:v>1909</c:v>
                </c:pt>
                <c:pt idx="30">
                  <c:v>1910</c:v>
                </c:pt>
                <c:pt idx="31">
                  <c:v>1911</c:v>
                </c:pt>
                <c:pt idx="32">
                  <c:v>1912</c:v>
                </c:pt>
                <c:pt idx="33">
                  <c:v>1913</c:v>
                </c:pt>
                <c:pt idx="34">
                  <c:v>1914</c:v>
                </c:pt>
                <c:pt idx="35">
                  <c:v>1915</c:v>
                </c:pt>
                <c:pt idx="36">
                  <c:v>1916</c:v>
                </c:pt>
                <c:pt idx="37">
                  <c:v>1917</c:v>
                </c:pt>
                <c:pt idx="38">
                  <c:v>1918</c:v>
                </c:pt>
                <c:pt idx="39">
                  <c:v>1919</c:v>
                </c:pt>
                <c:pt idx="40">
                  <c:v>1920</c:v>
                </c:pt>
                <c:pt idx="41">
                  <c:v>1921</c:v>
                </c:pt>
                <c:pt idx="42">
                  <c:v>1922</c:v>
                </c:pt>
                <c:pt idx="43">
                  <c:v>1923</c:v>
                </c:pt>
                <c:pt idx="44">
                  <c:v>1924</c:v>
                </c:pt>
                <c:pt idx="45">
                  <c:v>1925</c:v>
                </c:pt>
                <c:pt idx="46">
                  <c:v>1926</c:v>
                </c:pt>
                <c:pt idx="47">
                  <c:v>1927</c:v>
                </c:pt>
                <c:pt idx="48">
                  <c:v>1928</c:v>
                </c:pt>
                <c:pt idx="49">
                  <c:v>1929</c:v>
                </c:pt>
                <c:pt idx="50">
                  <c:v>1930</c:v>
                </c:pt>
                <c:pt idx="51">
                  <c:v>1931</c:v>
                </c:pt>
                <c:pt idx="52">
                  <c:v>1932</c:v>
                </c:pt>
                <c:pt idx="53">
                  <c:v>1933</c:v>
                </c:pt>
                <c:pt idx="54">
                  <c:v>1934</c:v>
                </c:pt>
                <c:pt idx="55">
                  <c:v>1935</c:v>
                </c:pt>
                <c:pt idx="56">
                  <c:v>1936</c:v>
                </c:pt>
                <c:pt idx="57">
                  <c:v>1937</c:v>
                </c:pt>
                <c:pt idx="58">
                  <c:v>1938</c:v>
                </c:pt>
                <c:pt idx="59">
                  <c:v>1939</c:v>
                </c:pt>
                <c:pt idx="60">
                  <c:v>1940</c:v>
                </c:pt>
                <c:pt idx="61">
                  <c:v>1941</c:v>
                </c:pt>
                <c:pt idx="62">
                  <c:v>1942</c:v>
                </c:pt>
                <c:pt idx="63">
                  <c:v>1943</c:v>
                </c:pt>
                <c:pt idx="64">
                  <c:v>1944</c:v>
                </c:pt>
                <c:pt idx="65">
                  <c:v>1945</c:v>
                </c:pt>
                <c:pt idx="66">
                  <c:v>1946</c:v>
                </c:pt>
                <c:pt idx="67">
                  <c:v>1947</c:v>
                </c:pt>
                <c:pt idx="68">
                  <c:v>1948</c:v>
                </c:pt>
                <c:pt idx="69">
                  <c:v>1949</c:v>
                </c:pt>
                <c:pt idx="70">
                  <c:v>1950</c:v>
                </c:pt>
                <c:pt idx="71">
                  <c:v>1951</c:v>
                </c:pt>
                <c:pt idx="72">
                  <c:v>1952</c:v>
                </c:pt>
                <c:pt idx="73">
                  <c:v>1953</c:v>
                </c:pt>
                <c:pt idx="74">
                  <c:v>1954</c:v>
                </c:pt>
                <c:pt idx="75">
                  <c:v>1955</c:v>
                </c:pt>
                <c:pt idx="76">
                  <c:v>1956</c:v>
                </c:pt>
                <c:pt idx="77">
                  <c:v>1957</c:v>
                </c:pt>
                <c:pt idx="78">
                  <c:v>1958</c:v>
                </c:pt>
                <c:pt idx="79">
                  <c:v>1959</c:v>
                </c:pt>
                <c:pt idx="80">
                  <c:v>1960</c:v>
                </c:pt>
                <c:pt idx="81">
                  <c:v>1961</c:v>
                </c:pt>
                <c:pt idx="82">
                  <c:v>1962</c:v>
                </c:pt>
                <c:pt idx="83">
                  <c:v>1963</c:v>
                </c:pt>
                <c:pt idx="84">
                  <c:v>1964</c:v>
                </c:pt>
                <c:pt idx="85">
                  <c:v>1965</c:v>
                </c:pt>
                <c:pt idx="86">
                  <c:v>1966</c:v>
                </c:pt>
                <c:pt idx="87">
                  <c:v>1967</c:v>
                </c:pt>
                <c:pt idx="88">
                  <c:v>1968</c:v>
                </c:pt>
                <c:pt idx="89">
                  <c:v>1969</c:v>
                </c:pt>
                <c:pt idx="90">
                  <c:v>1970</c:v>
                </c:pt>
                <c:pt idx="91">
                  <c:v>1971</c:v>
                </c:pt>
                <c:pt idx="92">
                  <c:v>1972</c:v>
                </c:pt>
                <c:pt idx="93">
                  <c:v>1973</c:v>
                </c:pt>
                <c:pt idx="94">
                  <c:v>1974</c:v>
                </c:pt>
                <c:pt idx="95">
                  <c:v>1975</c:v>
                </c:pt>
                <c:pt idx="96">
                  <c:v>1976</c:v>
                </c:pt>
                <c:pt idx="97">
                  <c:v>1977</c:v>
                </c:pt>
                <c:pt idx="98">
                  <c:v>1978</c:v>
                </c:pt>
                <c:pt idx="99">
                  <c:v>1979</c:v>
                </c:pt>
                <c:pt idx="100">
                  <c:v>1980</c:v>
                </c:pt>
                <c:pt idx="101">
                  <c:v>1981</c:v>
                </c:pt>
                <c:pt idx="102">
                  <c:v>1982</c:v>
                </c:pt>
                <c:pt idx="103">
                  <c:v>1983</c:v>
                </c:pt>
                <c:pt idx="104">
                  <c:v>1984</c:v>
                </c:pt>
                <c:pt idx="105">
                  <c:v>1985</c:v>
                </c:pt>
                <c:pt idx="106">
                  <c:v>1986</c:v>
                </c:pt>
                <c:pt idx="107">
                  <c:v>1987</c:v>
                </c:pt>
                <c:pt idx="108">
                  <c:v>1988</c:v>
                </c:pt>
                <c:pt idx="109">
                  <c:v>1989</c:v>
                </c:pt>
                <c:pt idx="110">
                  <c:v>1990</c:v>
                </c:pt>
                <c:pt idx="111">
                  <c:v>1991</c:v>
                </c:pt>
                <c:pt idx="112">
                  <c:v>1992</c:v>
                </c:pt>
                <c:pt idx="113">
                  <c:v>1993</c:v>
                </c:pt>
                <c:pt idx="114">
                  <c:v>1994</c:v>
                </c:pt>
                <c:pt idx="115">
                  <c:v>1995</c:v>
                </c:pt>
                <c:pt idx="116">
                  <c:v>1996</c:v>
                </c:pt>
                <c:pt idx="117">
                  <c:v>1997</c:v>
                </c:pt>
                <c:pt idx="118">
                  <c:v>1998</c:v>
                </c:pt>
                <c:pt idx="119">
                  <c:v>1999</c:v>
                </c:pt>
                <c:pt idx="120">
                  <c:v>2000</c:v>
                </c:pt>
                <c:pt idx="121">
                  <c:v>2001</c:v>
                </c:pt>
                <c:pt idx="122">
                  <c:v>2002</c:v>
                </c:pt>
                <c:pt idx="123">
                  <c:v>2003</c:v>
                </c:pt>
                <c:pt idx="124">
                  <c:v>2004</c:v>
                </c:pt>
                <c:pt idx="125">
                  <c:v>2005</c:v>
                </c:pt>
                <c:pt idx="126">
                  <c:v>2006</c:v>
                </c:pt>
                <c:pt idx="127">
                  <c:v>2007</c:v>
                </c:pt>
                <c:pt idx="128">
                  <c:v>2008</c:v>
                </c:pt>
                <c:pt idx="129">
                  <c:v>2009</c:v>
                </c:pt>
                <c:pt idx="130">
                  <c:v>2010</c:v>
                </c:pt>
                <c:pt idx="131">
                  <c:v>More</c:v>
                </c:pt>
              </c:strCache>
            </c:strRef>
          </c:cat>
          <c:val>
            <c:numRef>
              <c:f>Histograms!$B$2:$B$133</c:f>
              <c:numCache>
                <c:formatCode>General</c:formatCode>
                <c:ptCount val="132"/>
                <c:pt idx="0">
                  <c:v>0</c:v>
                </c:pt>
                <c:pt idx="1">
                  <c:v>0</c:v>
                </c:pt>
                <c:pt idx="2">
                  <c:v>0</c:v>
                </c:pt>
                <c:pt idx="3">
                  <c:v>0</c:v>
                </c:pt>
                <c:pt idx="4">
                  <c:v>0</c:v>
                </c:pt>
                <c:pt idx="5">
                  <c:v>1</c:v>
                </c:pt>
                <c:pt idx="6">
                  <c:v>0</c:v>
                </c:pt>
                <c:pt idx="7">
                  <c:v>0</c:v>
                </c:pt>
                <c:pt idx="8">
                  <c:v>0</c:v>
                </c:pt>
                <c:pt idx="9">
                  <c:v>0</c:v>
                </c:pt>
                <c:pt idx="10">
                  <c:v>0</c:v>
                </c:pt>
                <c:pt idx="11">
                  <c:v>0</c:v>
                </c:pt>
                <c:pt idx="12">
                  <c:v>0</c:v>
                </c:pt>
                <c:pt idx="13">
                  <c:v>0</c:v>
                </c:pt>
                <c:pt idx="14">
                  <c:v>0</c:v>
                </c:pt>
                <c:pt idx="15">
                  <c:v>2</c:v>
                </c:pt>
                <c:pt idx="16">
                  <c:v>0</c:v>
                </c:pt>
                <c:pt idx="17">
                  <c:v>0</c:v>
                </c:pt>
                <c:pt idx="18">
                  <c:v>0</c:v>
                </c:pt>
                <c:pt idx="19">
                  <c:v>0</c:v>
                </c:pt>
                <c:pt idx="20">
                  <c:v>0</c:v>
                </c:pt>
                <c:pt idx="21">
                  <c:v>2</c:v>
                </c:pt>
                <c:pt idx="22">
                  <c:v>0</c:v>
                </c:pt>
                <c:pt idx="23">
                  <c:v>0</c:v>
                </c:pt>
                <c:pt idx="24">
                  <c:v>0</c:v>
                </c:pt>
                <c:pt idx="25">
                  <c:v>0</c:v>
                </c:pt>
                <c:pt idx="26">
                  <c:v>0</c:v>
                </c:pt>
                <c:pt idx="27">
                  <c:v>1</c:v>
                </c:pt>
                <c:pt idx="28">
                  <c:v>0</c:v>
                </c:pt>
                <c:pt idx="29">
                  <c:v>1</c:v>
                </c:pt>
                <c:pt idx="30">
                  <c:v>0</c:v>
                </c:pt>
                <c:pt idx="31">
                  <c:v>0</c:v>
                </c:pt>
                <c:pt idx="32">
                  <c:v>1</c:v>
                </c:pt>
                <c:pt idx="33">
                  <c:v>0</c:v>
                </c:pt>
                <c:pt idx="34">
                  <c:v>1</c:v>
                </c:pt>
                <c:pt idx="35">
                  <c:v>1</c:v>
                </c:pt>
                <c:pt idx="36">
                  <c:v>1</c:v>
                </c:pt>
                <c:pt idx="37">
                  <c:v>1</c:v>
                </c:pt>
                <c:pt idx="38">
                  <c:v>0</c:v>
                </c:pt>
                <c:pt idx="39">
                  <c:v>1</c:v>
                </c:pt>
                <c:pt idx="40">
                  <c:v>1</c:v>
                </c:pt>
                <c:pt idx="41">
                  <c:v>3</c:v>
                </c:pt>
                <c:pt idx="42">
                  <c:v>0</c:v>
                </c:pt>
                <c:pt idx="43">
                  <c:v>1</c:v>
                </c:pt>
                <c:pt idx="44">
                  <c:v>0</c:v>
                </c:pt>
                <c:pt idx="45">
                  <c:v>0</c:v>
                </c:pt>
                <c:pt idx="46">
                  <c:v>2</c:v>
                </c:pt>
                <c:pt idx="47">
                  <c:v>0</c:v>
                </c:pt>
                <c:pt idx="48">
                  <c:v>0</c:v>
                </c:pt>
                <c:pt idx="49">
                  <c:v>0</c:v>
                </c:pt>
                <c:pt idx="50">
                  <c:v>0</c:v>
                </c:pt>
                <c:pt idx="51">
                  <c:v>0</c:v>
                </c:pt>
                <c:pt idx="52">
                  <c:v>0</c:v>
                </c:pt>
                <c:pt idx="53">
                  <c:v>0</c:v>
                </c:pt>
                <c:pt idx="54">
                  <c:v>1</c:v>
                </c:pt>
                <c:pt idx="55">
                  <c:v>3</c:v>
                </c:pt>
                <c:pt idx="56">
                  <c:v>2</c:v>
                </c:pt>
                <c:pt idx="57">
                  <c:v>6</c:v>
                </c:pt>
                <c:pt idx="58">
                  <c:v>3</c:v>
                </c:pt>
                <c:pt idx="59">
                  <c:v>4</c:v>
                </c:pt>
                <c:pt idx="60">
                  <c:v>5</c:v>
                </c:pt>
                <c:pt idx="61">
                  <c:v>3</c:v>
                </c:pt>
                <c:pt idx="62">
                  <c:v>0</c:v>
                </c:pt>
                <c:pt idx="63">
                  <c:v>0</c:v>
                </c:pt>
                <c:pt idx="64">
                  <c:v>0</c:v>
                </c:pt>
                <c:pt idx="65">
                  <c:v>2</c:v>
                </c:pt>
                <c:pt idx="66">
                  <c:v>2</c:v>
                </c:pt>
                <c:pt idx="67">
                  <c:v>1</c:v>
                </c:pt>
                <c:pt idx="68">
                  <c:v>2</c:v>
                </c:pt>
                <c:pt idx="69">
                  <c:v>0</c:v>
                </c:pt>
                <c:pt idx="70">
                  <c:v>15</c:v>
                </c:pt>
                <c:pt idx="71">
                  <c:v>10</c:v>
                </c:pt>
                <c:pt idx="72">
                  <c:v>8</c:v>
                </c:pt>
                <c:pt idx="73">
                  <c:v>12</c:v>
                </c:pt>
                <c:pt idx="74">
                  <c:v>30</c:v>
                </c:pt>
                <c:pt idx="75">
                  <c:v>19</c:v>
                </c:pt>
                <c:pt idx="76">
                  <c:v>11</c:v>
                </c:pt>
                <c:pt idx="77">
                  <c:v>4</c:v>
                </c:pt>
                <c:pt idx="78">
                  <c:v>6</c:v>
                </c:pt>
                <c:pt idx="79">
                  <c:v>7</c:v>
                </c:pt>
                <c:pt idx="80">
                  <c:v>18</c:v>
                </c:pt>
                <c:pt idx="81">
                  <c:v>24</c:v>
                </c:pt>
                <c:pt idx="82">
                  <c:v>18</c:v>
                </c:pt>
                <c:pt idx="83">
                  <c:v>24</c:v>
                </c:pt>
                <c:pt idx="84">
                  <c:v>15</c:v>
                </c:pt>
                <c:pt idx="85">
                  <c:v>16</c:v>
                </c:pt>
                <c:pt idx="86">
                  <c:v>15</c:v>
                </c:pt>
                <c:pt idx="87">
                  <c:v>11</c:v>
                </c:pt>
                <c:pt idx="88">
                  <c:v>27</c:v>
                </c:pt>
                <c:pt idx="89">
                  <c:v>17</c:v>
                </c:pt>
                <c:pt idx="90">
                  <c:v>16</c:v>
                </c:pt>
                <c:pt idx="91">
                  <c:v>22</c:v>
                </c:pt>
                <c:pt idx="92">
                  <c:v>20</c:v>
                </c:pt>
                <c:pt idx="93">
                  <c:v>22</c:v>
                </c:pt>
                <c:pt idx="94">
                  <c:v>12</c:v>
                </c:pt>
                <c:pt idx="95">
                  <c:v>22</c:v>
                </c:pt>
                <c:pt idx="96">
                  <c:v>17</c:v>
                </c:pt>
                <c:pt idx="97">
                  <c:v>9</c:v>
                </c:pt>
                <c:pt idx="98">
                  <c:v>12</c:v>
                </c:pt>
                <c:pt idx="99">
                  <c:v>7</c:v>
                </c:pt>
                <c:pt idx="100">
                  <c:v>17</c:v>
                </c:pt>
                <c:pt idx="101">
                  <c:v>11</c:v>
                </c:pt>
                <c:pt idx="102">
                  <c:v>27</c:v>
                </c:pt>
                <c:pt idx="103">
                  <c:v>28</c:v>
                </c:pt>
                <c:pt idx="104">
                  <c:v>22</c:v>
                </c:pt>
                <c:pt idx="105">
                  <c:v>21</c:v>
                </c:pt>
                <c:pt idx="106">
                  <c:v>16</c:v>
                </c:pt>
                <c:pt idx="107">
                  <c:v>20</c:v>
                </c:pt>
                <c:pt idx="108">
                  <c:v>35</c:v>
                </c:pt>
                <c:pt idx="109">
                  <c:v>32</c:v>
                </c:pt>
                <c:pt idx="110">
                  <c:v>38</c:v>
                </c:pt>
                <c:pt idx="111">
                  <c:v>64</c:v>
                </c:pt>
                <c:pt idx="112">
                  <c:v>73</c:v>
                </c:pt>
                <c:pt idx="113">
                  <c:v>38</c:v>
                </c:pt>
                <c:pt idx="114">
                  <c:v>41</c:v>
                </c:pt>
                <c:pt idx="115">
                  <c:v>58</c:v>
                </c:pt>
                <c:pt idx="116">
                  <c:v>96</c:v>
                </c:pt>
                <c:pt idx="117">
                  <c:v>163</c:v>
                </c:pt>
                <c:pt idx="118">
                  <c:v>162</c:v>
                </c:pt>
                <c:pt idx="119">
                  <c:v>206</c:v>
                </c:pt>
                <c:pt idx="120">
                  <c:v>184</c:v>
                </c:pt>
                <c:pt idx="121">
                  <c:v>307</c:v>
                </c:pt>
                <c:pt idx="122">
                  <c:v>334</c:v>
                </c:pt>
                <c:pt idx="123">
                  <c:v>338</c:v>
                </c:pt>
                <c:pt idx="124">
                  <c:v>251</c:v>
                </c:pt>
                <c:pt idx="125">
                  <c:v>367</c:v>
                </c:pt>
                <c:pt idx="126">
                  <c:v>551</c:v>
                </c:pt>
                <c:pt idx="127">
                  <c:v>572</c:v>
                </c:pt>
                <c:pt idx="128">
                  <c:v>260</c:v>
                </c:pt>
                <c:pt idx="129">
                  <c:v>213</c:v>
                </c:pt>
                <c:pt idx="130">
                  <c:v>0</c:v>
                </c:pt>
                <c:pt idx="131">
                  <c:v>0</c:v>
                </c:pt>
              </c:numCache>
            </c:numRef>
          </c:val>
        </c:ser>
        <c:gapWidth val="0"/>
        <c:axId val="69118592"/>
        <c:axId val="69215744"/>
      </c:barChart>
      <c:catAx>
        <c:axId val="69118592"/>
        <c:scaling>
          <c:orientation val="minMax"/>
        </c:scaling>
        <c:axPos val="b"/>
        <c:tickLblPos val="nextTo"/>
        <c:txPr>
          <a:bodyPr/>
          <a:lstStyle/>
          <a:p>
            <a:pPr>
              <a:defRPr sz="1400"/>
            </a:pPr>
            <a:endParaRPr lang="en-US"/>
          </a:p>
        </c:txPr>
        <c:crossAx val="69215744"/>
        <c:crosses val="autoZero"/>
        <c:auto val="1"/>
        <c:lblAlgn val="ctr"/>
        <c:lblOffset val="100"/>
        <c:tickLblSkip val="20"/>
        <c:tickMarkSkip val="10"/>
      </c:catAx>
      <c:valAx>
        <c:axId val="69215744"/>
        <c:scaling>
          <c:orientation val="minMax"/>
          <c:max val="600"/>
        </c:scaling>
        <c:axPos val="l"/>
        <c:majorGridlines/>
        <c:numFmt formatCode="General" sourceLinked="1"/>
        <c:tickLblPos val="nextTo"/>
        <c:txPr>
          <a:bodyPr/>
          <a:lstStyle/>
          <a:p>
            <a:pPr>
              <a:defRPr sz="1400"/>
            </a:pPr>
            <a:endParaRPr lang="en-US"/>
          </a:p>
        </c:txPr>
        <c:crossAx val="69118592"/>
        <c:crosses val="autoZero"/>
        <c:crossBetween val="between"/>
      </c:valAx>
    </c:plotArea>
    <c:plotVisOnly val="1"/>
  </c:chart>
  <c:spPr>
    <a:solidFill>
      <a:schemeClr val="bg1">
        <a:lumMod val="95000"/>
      </a:schemeClr>
    </a:solidFill>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GB"/>
  <c:chart>
    <c:title>
      <c:tx>
        <c:rich>
          <a:bodyPr/>
          <a:lstStyle/>
          <a:p>
            <a:pPr>
              <a:defRPr/>
            </a:pPr>
            <a:r>
              <a:rPr lang="en-US" sz="2400"/>
              <a:t>Supernovae pro Jahr</a:t>
            </a:r>
          </a:p>
        </c:rich>
      </c:tx>
      <c:layout/>
    </c:title>
    <c:plotArea>
      <c:layout/>
      <c:barChart>
        <c:barDir val="col"/>
        <c:grouping val="clustered"/>
        <c:ser>
          <c:idx val="0"/>
          <c:order val="0"/>
          <c:tx>
            <c:v>supernovae</c:v>
          </c:tx>
          <c:spPr>
            <a:solidFill>
              <a:srgbClr val="0000E7">
                <a:lumMod val="75000"/>
              </a:srgbClr>
            </a:solidFill>
            <a:ln>
              <a:noFill/>
            </a:ln>
          </c:spPr>
          <c:cat>
            <c:numRef>
              <c:f>Histograms!$A$107:$A$132</c:f>
              <c:numCache>
                <c:formatCode>General</c:formatCode>
                <c:ptCount val="26"/>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numCache>
            </c:numRef>
          </c:cat>
          <c:val>
            <c:numRef>
              <c:f>Histograms!$B$107:$B$132</c:f>
              <c:numCache>
                <c:formatCode>General</c:formatCode>
                <c:ptCount val="26"/>
                <c:pt idx="0">
                  <c:v>21</c:v>
                </c:pt>
                <c:pt idx="1">
                  <c:v>16</c:v>
                </c:pt>
                <c:pt idx="2">
                  <c:v>20</c:v>
                </c:pt>
                <c:pt idx="3">
                  <c:v>35</c:v>
                </c:pt>
                <c:pt idx="4">
                  <c:v>32</c:v>
                </c:pt>
                <c:pt idx="5">
                  <c:v>38</c:v>
                </c:pt>
                <c:pt idx="6">
                  <c:v>64</c:v>
                </c:pt>
                <c:pt idx="7">
                  <c:v>73</c:v>
                </c:pt>
                <c:pt idx="8">
                  <c:v>38</c:v>
                </c:pt>
                <c:pt idx="9">
                  <c:v>41</c:v>
                </c:pt>
                <c:pt idx="10">
                  <c:v>58</c:v>
                </c:pt>
                <c:pt idx="11">
                  <c:v>96</c:v>
                </c:pt>
                <c:pt idx="12">
                  <c:v>163</c:v>
                </c:pt>
                <c:pt idx="13">
                  <c:v>162</c:v>
                </c:pt>
                <c:pt idx="14">
                  <c:v>206</c:v>
                </c:pt>
                <c:pt idx="15">
                  <c:v>184</c:v>
                </c:pt>
                <c:pt idx="16">
                  <c:v>307</c:v>
                </c:pt>
                <c:pt idx="17">
                  <c:v>334</c:v>
                </c:pt>
                <c:pt idx="18">
                  <c:v>338</c:v>
                </c:pt>
                <c:pt idx="19">
                  <c:v>251</c:v>
                </c:pt>
                <c:pt idx="20">
                  <c:v>367</c:v>
                </c:pt>
                <c:pt idx="21">
                  <c:v>551</c:v>
                </c:pt>
                <c:pt idx="22">
                  <c:v>572</c:v>
                </c:pt>
                <c:pt idx="23">
                  <c:v>260</c:v>
                </c:pt>
                <c:pt idx="24">
                  <c:v>213</c:v>
                </c:pt>
                <c:pt idx="25">
                  <c:v>0</c:v>
                </c:pt>
              </c:numCache>
            </c:numRef>
          </c:val>
        </c:ser>
        <c:gapWidth val="0"/>
        <c:axId val="70002176"/>
        <c:axId val="70003712"/>
      </c:barChart>
      <c:catAx>
        <c:axId val="70002176"/>
        <c:scaling>
          <c:orientation val="minMax"/>
        </c:scaling>
        <c:axPos val="b"/>
        <c:numFmt formatCode="General" sourceLinked="1"/>
        <c:tickLblPos val="nextTo"/>
        <c:txPr>
          <a:bodyPr/>
          <a:lstStyle/>
          <a:p>
            <a:pPr>
              <a:defRPr sz="1400"/>
            </a:pPr>
            <a:endParaRPr lang="en-US"/>
          </a:p>
        </c:txPr>
        <c:crossAx val="70003712"/>
        <c:crosses val="autoZero"/>
        <c:auto val="1"/>
        <c:lblAlgn val="ctr"/>
        <c:lblOffset val="100"/>
        <c:tickLblSkip val="5"/>
        <c:tickMarkSkip val="5"/>
      </c:catAx>
      <c:valAx>
        <c:axId val="70003712"/>
        <c:scaling>
          <c:orientation val="minMax"/>
          <c:max val="600"/>
        </c:scaling>
        <c:axPos val="l"/>
        <c:majorGridlines/>
        <c:numFmt formatCode="General" sourceLinked="1"/>
        <c:tickLblPos val="nextTo"/>
        <c:txPr>
          <a:bodyPr/>
          <a:lstStyle/>
          <a:p>
            <a:pPr>
              <a:defRPr sz="1400"/>
            </a:pPr>
            <a:endParaRPr lang="en-US"/>
          </a:p>
        </c:txPr>
        <c:crossAx val="70002176"/>
        <c:crossesAt val="1"/>
        <c:crossBetween val="between"/>
      </c:valAx>
    </c:plotArea>
    <c:plotVisOnly val="1"/>
  </c:chart>
  <c:spPr>
    <a:solidFill>
      <a:schemeClr val="bg1">
        <a:lumMod val="95000"/>
      </a:schemeClr>
    </a:solidFill>
    <a:ln>
      <a:noFill/>
    </a:ln>
  </c:sp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4"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3169474" cy="480391"/>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defRPr sz="1300" b="0"/>
            </a:lvl1pPr>
          </a:lstStyle>
          <a:p>
            <a:endParaRPr lang="de-DE"/>
          </a:p>
        </p:txBody>
      </p:sp>
      <p:sp>
        <p:nvSpPr>
          <p:cNvPr id="149507" name="Rectangle 3"/>
          <p:cNvSpPr>
            <a:spLocks noGrp="1" noChangeArrowheads="1"/>
          </p:cNvSpPr>
          <p:nvPr>
            <p:ph type="dt" sz="quarter" idx="1"/>
          </p:nvPr>
        </p:nvSpPr>
        <p:spPr bwMode="auto">
          <a:xfrm>
            <a:off x="4144055" y="0"/>
            <a:ext cx="3169474" cy="480391"/>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a:defRPr sz="1300" b="0"/>
            </a:lvl1pPr>
          </a:lstStyle>
          <a:p>
            <a:endParaRPr lang="de-DE"/>
          </a:p>
        </p:txBody>
      </p:sp>
      <p:sp>
        <p:nvSpPr>
          <p:cNvPr id="149508" name="Rectangle 4"/>
          <p:cNvSpPr>
            <a:spLocks noGrp="1" noChangeArrowheads="1"/>
          </p:cNvSpPr>
          <p:nvPr>
            <p:ph type="ftr" sz="quarter" idx="2"/>
          </p:nvPr>
        </p:nvSpPr>
        <p:spPr bwMode="auto">
          <a:xfrm>
            <a:off x="0" y="9119159"/>
            <a:ext cx="3169474" cy="480391"/>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defRPr sz="1300" b="0"/>
            </a:lvl1pPr>
          </a:lstStyle>
          <a:p>
            <a:endParaRPr lang="de-DE"/>
          </a:p>
        </p:txBody>
      </p:sp>
      <p:sp>
        <p:nvSpPr>
          <p:cNvPr id="149509" name="Rectangle 5"/>
          <p:cNvSpPr>
            <a:spLocks noGrp="1" noChangeArrowheads="1"/>
          </p:cNvSpPr>
          <p:nvPr>
            <p:ph type="sldNum" sz="quarter" idx="3"/>
          </p:nvPr>
        </p:nvSpPr>
        <p:spPr bwMode="auto">
          <a:xfrm>
            <a:off x="4144055" y="9119159"/>
            <a:ext cx="3169474" cy="480391"/>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a:defRPr sz="1300" b="0"/>
            </a:lvl1pPr>
          </a:lstStyle>
          <a:p>
            <a:fld id="{55E5A2B4-276B-4FD4-9709-9BC67A8C9EC6}" type="slidenum">
              <a:rPr lang="de-DE"/>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169474" cy="480391"/>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defRPr sz="1300" b="0"/>
            </a:lvl1pPr>
          </a:lstStyle>
          <a:p>
            <a:endParaRPr lang="en-GB"/>
          </a:p>
        </p:txBody>
      </p:sp>
      <p:sp>
        <p:nvSpPr>
          <p:cNvPr id="95235" name="Rectangle 3"/>
          <p:cNvSpPr>
            <a:spLocks noGrp="1" noChangeArrowheads="1"/>
          </p:cNvSpPr>
          <p:nvPr>
            <p:ph type="dt" idx="1"/>
          </p:nvPr>
        </p:nvSpPr>
        <p:spPr bwMode="auto">
          <a:xfrm>
            <a:off x="4144055" y="0"/>
            <a:ext cx="3169474" cy="480391"/>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a:defRPr sz="1300" b="0"/>
            </a:lvl1pPr>
          </a:lstStyle>
          <a:p>
            <a:endParaRPr lang="en-GB"/>
          </a:p>
        </p:txBody>
      </p:sp>
      <p:sp>
        <p:nvSpPr>
          <p:cNvPr id="95236"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p:spPr>
      </p:sp>
      <p:sp>
        <p:nvSpPr>
          <p:cNvPr id="95237" name="Rectangle 5"/>
          <p:cNvSpPr>
            <a:spLocks noGrp="1" noChangeArrowheads="1"/>
          </p:cNvSpPr>
          <p:nvPr>
            <p:ph type="body" sz="quarter" idx="3"/>
          </p:nvPr>
        </p:nvSpPr>
        <p:spPr bwMode="auto">
          <a:xfrm>
            <a:off x="732189" y="4561232"/>
            <a:ext cx="5850823" cy="4320209"/>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5238" name="Rectangle 6"/>
          <p:cNvSpPr>
            <a:spLocks noGrp="1" noChangeArrowheads="1"/>
          </p:cNvSpPr>
          <p:nvPr>
            <p:ph type="ftr" sz="quarter" idx="4"/>
          </p:nvPr>
        </p:nvSpPr>
        <p:spPr bwMode="auto">
          <a:xfrm>
            <a:off x="0" y="9119159"/>
            <a:ext cx="3169474" cy="480391"/>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defRPr sz="1300" b="0"/>
            </a:lvl1pPr>
          </a:lstStyle>
          <a:p>
            <a:endParaRPr lang="en-GB"/>
          </a:p>
        </p:txBody>
      </p:sp>
      <p:sp>
        <p:nvSpPr>
          <p:cNvPr id="95239" name="Rectangle 7"/>
          <p:cNvSpPr>
            <a:spLocks noGrp="1" noChangeArrowheads="1"/>
          </p:cNvSpPr>
          <p:nvPr>
            <p:ph type="sldNum" sz="quarter" idx="5"/>
          </p:nvPr>
        </p:nvSpPr>
        <p:spPr bwMode="auto">
          <a:xfrm>
            <a:off x="4144055" y="9119159"/>
            <a:ext cx="3169474" cy="480391"/>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a:defRPr sz="1300" b="0"/>
            </a:lvl1pPr>
          </a:lstStyle>
          <a:p>
            <a:fld id="{58FA0083-6BA8-4330-8958-2DF58EB7028C}" type="slidenum">
              <a:rPr lang="en-GB"/>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B5332-8BB3-4106-B31E-0F141AB34B46}" type="slidenum">
              <a:rPr lang="en-GB"/>
              <a:pPr/>
              <a:t>1</a:t>
            </a:fld>
            <a:endParaRPr lang="en-GB"/>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48EE8-F697-4E14-938E-5E8D7C17C162}" type="slidenum">
              <a:rPr lang="en-GB"/>
              <a:pPr/>
              <a:t>26</a:t>
            </a:fld>
            <a:endParaRPr lang="en-GB"/>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5C4E1C-E9E4-4761-A28A-433569BAFE9D}" type="slidenum">
              <a:rPr lang="en-GB"/>
              <a:pPr/>
              <a:t>27</a:t>
            </a:fld>
            <a:endParaRPr lang="en-GB"/>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D7B42-91AB-4E43-96AE-5C55F0E099F0}" type="slidenum">
              <a:rPr lang="en-GB"/>
              <a:pPr/>
              <a:t>28</a:t>
            </a:fld>
            <a:endParaRPr lang="en-GB"/>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990E2-4B1F-4D9E-99E6-8AF141FAC5A3}" type="slidenum">
              <a:rPr lang="en-GB"/>
              <a:pPr/>
              <a:t>29</a:t>
            </a:fld>
            <a:endParaRPr lang="en-GB"/>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E52DF7-5E63-4F53-8868-CB71D559A5F6}" type="slidenum">
              <a:rPr lang="en-GB"/>
              <a:pPr/>
              <a:t>30</a:t>
            </a:fld>
            <a:endParaRPr lang="en-GB"/>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82679B-48CA-46F6-B2CC-5917353488ED}" type="slidenum">
              <a:rPr lang="en-GB"/>
              <a:pPr/>
              <a:t>31</a:t>
            </a:fld>
            <a:endParaRPr lang="en-GB"/>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828A8-FA3B-4CF5-8194-0D6744384317}" type="slidenum">
              <a:rPr lang="en-GB"/>
              <a:pPr/>
              <a:t>33</a:t>
            </a:fld>
            <a:endParaRPr lang="en-GB"/>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AC995B-9BB1-4913-80D1-F71716BC6043}" type="slidenum">
              <a:rPr lang="en-GB"/>
              <a:pPr/>
              <a:t>34</a:t>
            </a:fld>
            <a:endParaRPr lang="en-GB"/>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E65C6A-3404-4AAF-BB4F-1AF6BCD1197C}" type="slidenum">
              <a:rPr lang="en-GB"/>
              <a:pPr/>
              <a:t>35</a:t>
            </a:fld>
            <a:endParaRPr lang="en-GB"/>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10945B-00E9-45DF-810A-8401CFBAB900}" type="slidenum">
              <a:rPr lang="en-GB"/>
              <a:pPr/>
              <a:t>36</a:t>
            </a:fld>
            <a:endParaRPr lang="en-GB"/>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A5CC4-9392-483A-B984-FD420B02D1F0}" type="slidenum">
              <a:rPr lang="en-GB"/>
              <a:pPr/>
              <a:t>2</a:t>
            </a:fld>
            <a:endParaRPr lang="en-GB"/>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5A4C1F-9D10-451B-98A6-540C4D446E97}" type="slidenum">
              <a:rPr lang="en-GB"/>
              <a:pPr/>
              <a:t>37</a:t>
            </a:fld>
            <a:endParaRPr lang="en-GB"/>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638620-44A8-4B74-965A-FEC44FE9BDD5}" type="slidenum">
              <a:rPr lang="en-GB"/>
              <a:pPr/>
              <a:t>40</a:t>
            </a:fld>
            <a:endParaRPr lang="en-GB"/>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3C062-8B9D-4636-82B5-5CFA942D07E1}" type="slidenum">
              <a:rPr lang="en-GB"/>
              <a:pPr/>
              <a:t>41</a:t>
            </a:fld>
            <a:endParaRPr lang="en-GB"/>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FDD87F-B2A5-4BAD-A400-930B5FBB0C04}" type="slidenum">
              <a:rPr lang="en-GB"/>
              <a:pPr/>
              <a:t>42</a:t>
            </a:fld>
            <a:endParaRPr lang="en-GB"/>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0CFE0-69B5-4A39-9032-470E4BB121E3}" type="slidenum">
              <a:rPr lang="en-GB"/>
              <a:pPr/>
              <a:t>43</a:t>
            </a:fld>
            <a:endParaRPr lang="en-GB"/>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589789-E745-491C-A9F4-D75994E62DBD}" type="slidenum">
              <a:rPr lang="en-GB"/>
              <a:pPr/>
              <a:t>47</a:t>
            </a:fld>
            <a:endParaRPr lang="en-GB"/>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02D47E-3B04-426A-96DB-64D9AFED9EE7}" type="slidenum">
              <a:rPr lang="en-GB"/>
              <a:pPr/>
              <a:t>48</a:t>
            </a:fld>
            <a:endParaRPr lang="en-GB"/>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F0BCCF-51D4-45EB-A997-74E12929AA85}" type="slidenum">
              <a:rPr lang="en-GB"/>
              <a:pPr/>
              <a:t>49</a:t>
            </a:fld>
            <a:endParaRPr lang="en-GB"/>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581DD-A2D6-40D7-AA7B-24D89EC4E6D7}" type="slidenum">
              <a:rPr lang="en-GB"/>
              <a:pPr/>
              <a:t>50</a:t>
            </a:fld>
            <a:endParaRPr lang="en-GB"/>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74581" y="4561232"/>
            <a:ext cx="5366040" cy="4320209"/>
          </a:xfrm>
        </p:spPr>
        <p:txBody>
          <a:bodyPr lIns="96662" tIns="48330" rIns="96662" bIns="48330"/>
          <a:lstStyle/>
          <a:p>
            <a:r>
              <a:rPr lang="en-US"/>
              <a:t>The data have a nice gaussian error distribution of 0.16 mag (8%)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961742-2656-480A-B0E0-B89D7DB24DDA}" type="slidenum">
              <a:rPr lang="en-GB"/>
              <a:pPr/>
              <a:t>51</a:t>
            </a:fld>
            <a:endParaRPr lang="en-GB"/>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BE98533-E6E6-47F5-B0B4-225FA5D9677D}" type="slidenum">
              <a:rPr lang="en-GB" smtClean="0"/>
              <a:pPr/>
              <a:t>17</a:t>
            </a:fld>
            <a:endParaRPr lang="en-GB"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3CC7C-A72F-4F9C-9CDD-FFB96AEA4ADE}" type="slidenum">
              <a:rPr lang="en-GB"/>
              <a:pPr/>
              <a:t>54</a:t>
            </a:fld>
            <a:endParaRPr lang="en-GB"/>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A8CAE-31FB-4053-8D65-77321AAF27BF}" type="slidenum">
              <a:rPr lang="en-GB"/>
              <a:pPr/>
              <a:t>55</a:t>
            </a:fld>
            <a:endParaRPr lang="en-GB"/>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6FD6D-2DF5-45D0-9F3A-0AF0950253C3}" type="slidenum">
              <a:rPr lang="en-GB"/>
              <a:pPr/>
              <a:t>56</a:t>
            </a:fld>
            <a:endParaRPr lang="en-GB"/>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DA18C-DE66-423A-B1DC-C58F5BC6CE34}" type="slidenum">
              <a:rPr lang="en-GB"/>
              <a:pPr/>
              <a:t>57</a:t>
            </a:fld>
            <a:endParaRPr lang="en-GB"/>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9B78E-8264-4969-B6CD-2AD66905DD2F}" type="slidenum">
              <a:rPr lang="en-GB"/>
              <a:pPr/>
              <a:t>59</a:t>
            </a:fld>
            <a:endParaRPr lang="en-GB"/>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C243F-9AFC-4826-B014-7F45F33F468F}" type="slidenum">
              <a:rPr lang="en-GB"/>
              <a:pPr/>
              <a:t>60</a:t>
            </a:fld>
            <a:endParaRPr lang="en-GB"/>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51024-D25B-42A3-866E-3183E49F9095}" type="slidenum">
              <a:rPr lang="en-GB"/>
              <a:pPr/>
              <a:t>66</a:t>
            </a:fld>
            <a:endParaRPr lang="en-GB"/>
          </a:p>
        </p:txBody>
      </p:sp>
      <p:sp>
        <p:nvSpPr>
          <p:cNvPr id="371714" name="Rectangle 2"/>
          <p:cNvSpPr>
            <a:spLocks noGrp="1" noRot="1" noChangeAspect="1" noChangeArrowheads="1" noTextEdit="1"/>
          </p:cNvSpPr>
          <p:nvPr>
            <p:ph type="sldImg"/>
          </p:nvPr>
        </p:nvSpPr>
        <p:spPr>
          <a:xfrm>
            <a:off x="1257300" y="719138"/>
            <a:ext cx="4800600" cy="3600450"/>
          </a:xfrm>
          <a:ln/>
        </p:spPr>
      </p:sp>
      <p:sp>
        <p:nvSpPr>
          <p:cNvPr id="371715" name="Rectangle 3"/>
          <p:cNvSpPr>
            <a:spLocks noGrp="1" noChangeArrowheads="1"/>
          </p:cNvSpPr>
          <p:nvPr>
            <p:ph type="body" idx="1"/>
          </p:nvPr>
        </p:nvSpPr>
        <p:spPr>
          <a:xfrm>
            <a:off x="974581" y="4561232"/>
            <a:ext cx="5366040" cy="4320209"/>
          </a:xfrm>
        </p:spPr>
        <p:txBody>
          <a:bodyPr/>
          <a:lstStyle/>
          <a:p>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568C02-9733-4208-A5D7-2DDEC66ECABD}" type="slidenum">
              <a:rPr lang="en-GB"/>
              <a:pPr/>
              <a:t>67</a:t>
            </a:fld>
            <a:endParaRPr lang="en-GB"/>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3B11B5-6E0E-4B51-B178-A5D87C267DF8}" type="slidenum">
              <a:rPr lang="en-GB"/>
              <a:pPr/>
              <a:t>77</a:t>
            </a:fld>
            <a:endParaRPr lang="en-GB"/>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457A85-EAB1-4F02-A93A-41D6F42531F2}" type="slidenum">
              <a:rPr lang="en-GB"/>
              <a:pPr/>
              <a:t>78</a:t>
            </a:fld>
            <a:endParaRPr lang="en-GB"/>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D7F8FE-05F2-4C52-8CDC-1BA428EBB696}" type="slidenum">
              <a:rPr lang="en-GB"/>
              <a:pPr/>
              <a:t>19</a:t>
            </a:fld>
            <a:endParaRPr lang="en-GB"/>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053B93-E9F4-448E-B032-E6C1210145E0}" type="slidenum">
              <a:rPr lang="en-GB"/>
              <a:pPr/>
              <a:t>79</a:t>
            </a:fld>
            <a:endParaRPr lang="en-GB"/>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6AA83-C794-49A7-8B8E-BC1D17BA559E}" type="slidenum">
              <a:rPr lang="en-GB"/>
              <a:pPr/>
              <a:t>20</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216CAE-31E9-4AF0-B067-127651BDB3A1}" type="slidenum">
              <a:rPr lang="en-GB"/>
              <a:pPr/>
              <a:t>21</a:t>
            </a:fld>
            <a:endParaRPr lang="en-GB"/>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D0C2C-2672-4B6D-94EC-453DB2AA69C5}" type="slidenum">
              <a:rPr lang="en-GB"/>
              <a:pPr/>
              <a:t>23</a:t>
            </a:fld>
            <a:endParaRPr lang="en-GB"/>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B90610-B795-4A30-AFA3-7625EF9F5983}" type="slidenum">
              <a:rPr lang="en-GB"/>
              <a:pPr/>
              <a:t>24</a:t>
            </a:fld>
            <a:endParaRPr lang="en-GB"/>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40811E-2584-4157-BB8A-E22FA1492F45}" type="slidenum">
              <a:rPr lang="en-GB"/>
              <a:pPr/>
              <a:t>25</a:t>
            </a:fld>
            <a:endParaRPr lang="en-GB"/>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974581" y="4561232"/>
            <a:ext cx="5366040" cy="4320209"/>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34420EAB-51B0-41B5-A5B1-A10EF14CF0F0}" type="slidenum">
              <a:rPr lang="de-DE"/>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2757A1FC-222E-47D7-8EB2-E553525C81F2}" type="slidenum">
              <a:rPr lang="de-DE"/>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3F3AE248-83DD-4804-8044-D3DC5AAB1561}" type="slidenum">
              <a:rPr lang="de-DE"/>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endParaRPr lang="en-GB"/>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de-DE"/>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de-DE"/>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BCCC19B-56C9-4AC7-8472-519808A47574}" type="slidenum">
              <a:rPr lang="de-DE"/>
              <a:pPr/>
              <a:t>‹#›</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de-DE"/>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de-DE"/>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C88E457E-65B1-4F45-931D-A789AFD4C9EC}" type="slidenum">
              <a:rPr lang="de-DE"/>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3AC3A9BF-94D7-47AB-AC38-1D922096D166}" type="slidenum">
              <a:rPr lang="de-DE"/>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de-DE"/>
          </a:p>
        </p:txBody>
      </p:sp>
      <p:sp>
        <p:nvSpPr>
          <p:cNvPr id="5" name="Footer Placeholder 4"/>
          <p:cNvSpPr>
            <a:spLocks noGrp="1"/>
          </p:cNvSpPr>
          <p:nvPr>
            <p:ph type="ftr" sz="quarter" idx="11"/>
          </p:nvPr>
        </p:nvSpPr>
        <p:spPr/>
        <p:txBody>
          <a:bodyPr/>
          <a:lstStyle>
            <a:lvl1pPr>
              <a:defRPr/>
            </a:lvl1pPr>
          </a:lstStyle>
          <a:p>
            <a:endParaRPr lang="de-DE"/>
          </a:p>
        </p:txBody>
      </p:sp>
      <p:sp>
        <p:nvSpPr>
          <p:cNvPr id="6" name="Slide Number Placeholder 5"/>
          <p:cNvSpPr>
            <a:spLocks noGrp="1"/>
          </p:cNvSpPr>
          <p:nvPr>
            <p:ph type="sldNum" sz="quarter" idx="12"/>
          </p:nvPr>
        </p:nvSpPr>
        <p:spPr/>
        <p:txBody>
          <a:bodyPr/>
          <a:lstStyle>
            <a:lvl1pPr>
              <a:defRPr/>
            </a:lvl1pPr>
          </a:lstStyle>
          <a:p>
            <a:fld id="{86272366-CC3C-482C-A82A-F32C221FF367}" type="slidenum">
              <a:rPr lang="de-DE"/>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3AE67CAD-ACBF-424A-8531-EC14AA55F0FB}" type="slidenum">
              <a:rPr lang="de-DE"/>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de-DE"/>
          </a:p>
        </p:txBody>
      </p:sp>
      <p:sp>
        <p:nvSpPr>
          <p:cNvPr id="8" name="Footer Placeholder 7"/>
          <p:cNvSpPr>
            <a:spLocks noGrp="1"/>
          </p:cNvSpPr>
          <p:nvPr>
            <p:ph type="ftr" sz="quarter" idx="11"/>
          </p:nvPr>
        </p:nvSpPr>
        <p:spPr/>
        <p:txBody>
          <a:bodyPr/>
          <a:lstStyle>
            <a:lvl1pPr>
              <a:defRPr/>
            </a:lvl1pPr>
          </a:lstStyle>
          <a:p>
            <a:endParaRPr lang="de-DE"/>
          </a:p>
        </p:txBody>
      </p:sp>
      <p:sp>
        <p:nvSpPr>
          <p:cNvPr id="9" name="Slide Number Placeholder 8"/>
          <p:cNvSpPr>
            <a:spLocks noGrp="1"/>
          </p:cNvSpPr>
          <p:nvPr>
            <p:ph type="sldNum" sz="quarter" idx="12"/>
          </p:nvPr>
        </p:nvSpPr>
        <p:spPr/>
        <p:txBody>
          <a:bodyPr/>
          <a:lstStyle>
            <a:lvl1pPr>
              <a:defRPr/>
            </a:lvl1pPr>
          </a:lstStyle>
          <a:p>
            <a:fld id="{109643C5-8EE8-4311-BAE7-0741C2DF2854}" type="slidenum">
              <a:rPr lang="de-DE"/>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de-DE"/>
          </a:p>
        </p:txBody>
      </p:sp>
      <p:sp>
        <p:nvSpPr>
          <p:cNvPr id="4" name="Footer Placeholder 3"/>
          <p:cNvSpPr>
            <a:spLocks noGrp="1"/>
          </p:cNvSpPr>
          <p:nvPr>
            <p:ph type="ftr" sz="quarter" idx="11"/>
          </p:nvPr>
        </p:nvSpPr>
        <p:spPr/>
        <p:txBody>
          <a:bodyPr/>
          <a:lstStyle>
            <a:lvl1pPr>
              <a:defRPr/>
            </a:lvl1pPr>
          </a:lstStyle>
          <a:p>
            <a:endParaRPr lang="de-DE"/>
          </a:p>
        </p:txBody>
      </p:sp>
      <p:sp>
        <p:nvSpPr>
          <p:cNvPr id="5" name="Slide Number Placeholder 4"/>
          <p:cNvSpPr>
            <a:spLocks noGrp="1"/>
          </p:cNvSpPr>
          <p:nvPr>
            <p:ph type="sldNum" sz="quarter" idx="12"/>
          </p:nvPr>
        </p:nvSpPr>
        <p:spPr/>
        <p:txBody>
          <a:bodyPr/>
          <a:lstStyle>
            <a:lvl1pPr>
              <a:defRPr/>
            </a:lvl1pPr>
          </a:lstStyle>
          <a:p>
            <a:fld id="{385302D7-26DA-419E-8B9D-77F8641E3BA2}" type="slidenum">
              <a:rPr lang="de-DE"/>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de-DE"/>
          </a:p>
        </p:txBody>
      </p:sp>
      <p:sp>
        <p:nvSpPr>
          <p:cNvPr id="3" name="Footer Placeholder 2"/>
          <p:cNvSpPr>
            <a:spLocks noGrp="1"/>
          </p:cNvSpPr>
          <p:nvPr>
            <p:ph type="ftr" sz="quarter" idx="11"/>
          </p:nvPr>
        </p:nvSpPr>
        <p:spPr/>
        <p:txBody>
          <a:bodyPr/>
          <a:lstStyle>
            <a:lvl1pPr>
              <a:defRPr/>
            </a:lvl1pPr>
          </a:lstStyle>
          <a:p>
            <a:endParaRPr lang="de-DE"/>
          </a:p>
        </p:txBody>
      </p:sp>
      <p:sp>
        <p:nvSpPr>
          <p:cNvPr id="4" name="Slide Number Placeholder 3"/>
          <p:cNvSpPr>
            <a:spLocks noGrp="1"/>
          </p:cNvSpPr>
          <p:nvPr>
            <p:ph type="sldNum" sz="quarter" idx="12"/>
          </p:nvPr>
        </p:nvSpPr>
        <p:spPr/>
        <p:txBody>
          <a:bodyPr/>
          <a:lstStyle>
            <a:lvl1pPr>
              <a:defRPr/>
            </a:lvl1pPr>
          </a:lstStyle>
          <a:p>
            <a:fld id="{10EA18ED-0BD6-40F5-B6BE-465D92543885}" type="slidenum">
              <a:rPr lang="de-DE"/>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C2314813-A01E-467B-8770-937A1643BC9D}" type="slidenum">
              <a:rPr lang="de-DE"/>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de-DE"/>
          </a:p>
        </p:txBody>
      </p:sp>
      <p:sp>
        <p:nvSpPr>
          <p:cNvPr id="6" name="Footer Placeholder 5"/>
          <p:cNvSpPr>
            <a:spLocks noGrp="1"/>
          </p:cNvSpPr>
          <p:nvPr>
            <p:ph type="ftr" sz="quarter" idx="11"/>
          </p:nvPr>
        </p:nvSpPr>
        <p:spPr/>
        <p:txBody>
          <a:bodyPr/>
          <a:lstStyle>
            <a:lvl1pPr>
              <a:defRPr/>
            </a:lvl1pPr>
          </a:lstStyle>
          <a:p>
            <a:endParaRPr lang="de-DE"/>
          </a:p>
        </p:txBody>
      </p:sp>
      <p:sp>
        <p:nvSpPr>
          <p:cNvPr id="7" name="Slide Number Placeholder 6"/>
          <p:cNvSpPr>
            <a:spLocks noGrp="1"/>
          </p:cNvSpPr>
          <p:nvPr>
            <p:ph type="sldNum" sz="quarter" idx="12"/>
          </p:nvPr>
        </p:nvSpPr>
        <p:spPr/>
        <p:txBody>
          <a:bodyPr/>
          <a:lstStyle>
            <a:lvl1pPr>
              <a:defRPr/>
            </a:lvl1pPr>
          </a:lstStyle>
          <a:p>
            <a:fld id="{07CB1FF7-F59E-4930-8163-F1293E768BCC}" type="slidenum">
              <a:rPr lang="de-DE"/>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smtClean="0"/>
              <a:t>Click </a:t>
            </a:r>
            <a:r>
              <a:rPr lang="de-DE" dirty="0" err="1" smtClean="0"/>
              <a:t>to</a:t>
            </a:r>
            <a:r>
              <a:rPr lang="de-DE" dirty="0" smtClean="0"/>
              <a:t> </a:t>
            </a:r>
            <a:r>
              <a:rPr lang="de-DE" dirty="0" err="1" smtClean="0"/>
              <a:t>edit</a:t>
            </a:r>
            <a:r>
              <a:rPr lang="de-DE" dirty="0" smtClean="0"/>
              <a: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69BA5C50-9478-44EE-9F5F-B0AC43C4CB0B}" type="slidenum">
              <a:rPr lang="de-DE"/>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b="1">
          <a:solidFill>
            <a:schemeClr val="accent6">
              <a:lumMod val="40000"/>
              <a:lumOff val="60000"/>
            </a:schemeClr>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8" charset="0"/>
        </a:defRPr>
      </a:lvl2pPr>
      <a:lvl3pPr algn="ctr" rtl="0" eaLnBrk="0" fontAlgn="base" hangingPunct="0">
        <a:spcBef>
          <a:spcPct val="0"/>
        </a:spcBef>
        <a:spcAft>
          <a:spcPct val="0"/>
        </a:spcAft>
        <a:defRPr sz="4400" b="1">
          <a:solidFill>
            <a:schemeClr val="tx2"/>
          </a:solidFill>
          <a:latin typeface="Times New Roman" pitchFamily="18" charset="0"/>
        </a:defRPr>
      </a:lvl3pPr>
      <a:lvl4pPr algn="ctr" rtl="0" eaLnBrk="0" fontAlgn="base" hangingPunct="0">
        <a:spcBef>
          <a:spcPct val="0"/>
        </a:spcBef>
        <a:spcAft>
          <a:spcPct val="0"/>
        </a:spcAft>
        <a:defRPr sz="4400" b="1">
          <a:solidFill>
            <a:schemeClr val="tx2"/>
          </a:solidFill>
          <a:latin typeface="Times New Roman" pitchFamily="18" charset="0"/>
        </a:defRPr>
      </a:lvl4pPr>
      <a:lvl5pPr algn="ctr" rtl="0" eaLnBrk="0" fontAlgn="base" hangingPunct="0">
        <a:spcBef>
          <a:spcPct val="0"/>
        </a:spcBef>
        <a:spcAft>
          <a:spcPct val="0"/>
        </a:spcAft>
        <a:defRPr sz="4400" b="1">
          <a:solidFill>
            <a:schemeClr val="tx2"/>
          </a:solidFill>
          <a:latin typeface="Times New Roman" pitchFamily="18" charset="0"/>
        </a:defRPr>
      </a:lvl5pPr>
      <a:lvl6pPr marL="457200" algn="ctr" rtl="0" eaLnBrk="0" fontAlgn="base" hangingPunct="0">
        <a:spcBef>
          <a:spcPct val="0"/>
        </a:spcBef>
        <a:spcAft>
          <a:spcPct val="0"/>
        </a:spcAft>
        <a:defRPr sz="4400" b="1">
          <a:solidFill>
            <a:schemeClr val="tx2"/>
          </a:solidFill>
          <a:latin typeface="Times New Roman" pitchFamily="18" charset="0"/>
        </a:defRPr>
      </a:lvl6pPr>
      <a:lvl7pPr marL="914400" algn="ctr" rtl="0" eaLnBrk="0" fontAlgn="base" hangingPunct="0">
        <a:spcBef>
          <a:spcPct val="0"/>
        </a:spcBef>
        <a:spcAft>
          <a:spcPct val="0"/>
        </a:spcAft>
        <a:defRPr sz="4400" b="1">
          <a:solidFill>
            <a:schemeClr val="tx2"/>
          </a:solidFill>
          <a:latin typeface="Times New Roman" pitchFamily="18" charset="0"/>
        </a:defRPr>
      </a:lvl7pPr>
      <a:lvl8pPr marL="1371600" algn="ctr" rtl="0" eaLnBrk="0" fontAlgn="base" hangingPunct="0">
        <a:spcBef>
          <a:spcPct val="0"/>
        </a:spcBef>
        <a:spcAft>
          <a:spcPct val="0"/>
        </a:spcAft>
        <a:defRPr sz="4400" b="1">
          <a:solidFill>
            <a:schemeClr val="tx2"/>
          </a:solidFill>
          <a:latin typeface="Times New Roman" pitchFamily="18" charset="0"/>
        </a:defRPr>
      </a:lvl8pPr>
      <a:lvl9pPr marL="1828800" algn="ctr" rtl="0" eaLnBrk="0" fontAlgn="base" hangingPunct="0">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accent6">
              <a:lumMod val="40000"/>
              <a:lumOff val="60000"/>
            </a:schemeClr>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6">
              <a:lumMod val="40000"/>
              <a:lumOff val="60000"/>
            </a:schemeClr>
          </a:solidFill>
          <a:latin typeface="+mn-lt"/>
        </a:defRPr>
      </a:lvl2pPr>
      <a:lvl3pPr marL="1143000" indent="-228600" algn="l" rtl="0" eaLnBrk="0" fontAlgn="base" hangingPunct="0">
        <a:spcBef>
          <a:spcPct val="20000"/>
        </a:spcBef>
        <a:spcAft>
          <a:spcPct val="0"/>
        </a:spcAft>
        <a:buChar char="•"/>
        <a:defRPr sz="2400">
          <a:solidFill>
            <a:schemeClr val="accent6">
              <a:lumMod val="40000"/>
              <a:lumOff val="60000"/>
            </a:schemeClr>
          </a:solidFill>
          <a:latin typeface="+mn-lt"/>
        </a:defRPr>
      </a:lvl3pPr>
      <a:lvl4pPr marL="1600200" indent="-228600" algn="l" rtl="0" eaLnBrk="0" fontAlgn="base" hangingPunct="0">
        <a:spcBef>
          <a:spcPct val="20000"/>
        </a:spcBef>
        <a:spcAft>
          <a:spcPct val="0"/>
        </a:spcAft>
        <a:buChar char="–"/>
        <a:defRPr sz="2000">
          <a:solidFill>
            <a:schemeClr val="accent6">
              <a:lumMod val="40000"/>
              <a:lumOff val="60000"/>
            </a:schemeClr>
          </a:solidFill>
          <a:latin typeface="+mn-lt"/>
        </a:defRPr>
      </a:lvl4pPr>
      <a:lvl5pPr marL="2057400" indent="-228600" algn="l" rtl="0" eaLnBrk="0" fontAlgn="base" hangingPunct="0">
        <a:spcBef>
          <a:spcPct val="20000"/>
        </a:spcBef>
        <a:spcAft>
          <a:spcPct val="0"/>
        </a:spcAft>
        <a:buChar char="»"/>
        <a:defRPr sz="2000">
          <a:solidFill>
            <a:schemeClr val="accent6">
              <a:lumMod val="40000"/>
              <a:lumOff val="60000"/>
            </a:schemeClr>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D:\Bruno\Talks\Movies\SN_to_Crab.mpe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file:///D:\Bruno\Talks\Hillebrandt\Tycho_SN_Mov2_NASA.mpe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file:///D:\Bruno\Talks\Movies\lightbulb.mpg" TargetMode="Externa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slideLayout" Target="../slideLayouts/slideLayout2.xml"/><Relationship Id="rId5" Type="http://schemas.openxmlformats.org/officeDocument/2006/relationships/image" Target="../media/image70.wmf"/><Relationship Id="rId4" Type="http://schemas.openxmlformats.org/officeDocument/2006/relationships/image" Target="../media/image69.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6.bin"/></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69.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de.wikipedia.org/wiki/Leuchtkraft" TargetMode="External"/><Relationship Id="rId2" Type="http://schemas.openxmlformats.org/officeDocument/2006/relationships/hyperlink" Target="http://de.wikipedia.org/wiki/Stern" TargetMode="External"/><Relationship Id="rId1" Type="http://schemas.openxmlformats.org/officeDocument/2006/relationships/slideLayout" Target="../slideLayouts/slideLayout2.xml"/><Relationship Id="rId6" Type="http://schemas.openxmlformats.org/officeDocument/2006/relationships/hyperlink" Target="http://de.wikipedia.org/wiki/Galaxienhaufen" TargetMode="External"/><Relationship Id="rId5" Type="http://schemas.openxmlformats.org/officeDocument/2006/relationships/hyperlink" Target="http://de.wikipedia.org/wiki/Hypernova" TargetMode="External"/><Relationship Id="rId4" Type="http://schemas.openxmlformats.org/officeDocument/2006/relationships/hyperlink" Target="http://de.wikipedia.org/wiki/Galaxi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685800" y="1700213"/>
            <a:ext cx="7772400" cy="1800225"/>
          </a:xfrm>
        </p:spPr>
        <p:txBody>
          <a:bodyPr/>
          <a:lstStyle/>
          <a:p>
            <a:r>
              <a:rPr lang="en-GB"/>
              <a:t>Supernovae </a:t>
            </a:r>
          </a:p>
        </p:txBody>
      </p:sp>
      <p:sp>
        <p:nvSpPr>
          <p:cNvPr id="94211" name="Rectangle 3"/>
          <p:cNvSpPr>
            <a:spLocks noGrp="1" noChangeArrowheads="1"/>
          </p:cNvSpPr>
          <p:nvPr>
            <p:ph type="subTitle" idx="1"/>
          </p:nvPr>
        </p:nvSpPr>
        <p:spPr/>
        <p:txBody>
          <a:bodyPr/>
          <a:lstStyle/>
          <a:p>
            <a:r>
              <a:rPr lang="en-GB"/>
              <a:t>Bruno Leibundgut</a:t>
            </a:r>
          </a:p>
          <a:p>
            <a:r>
              <a:rPr lang="en-GB"/>
              <a:t>European Southern Observatory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r>
              <a:rPr lang="en-GB"/>
              <a:t>Definition (3)</a:t>
            </a:r>
          </a:p>
        </p:txBody>
      </p:sp>
      <p:sp>
        <p:nvSpPr>
          <p:cNvPr id="482307" name="Rectangle 3"/>
          <p:cNvSpPr>
            <a:spLocks noGrp="1" noChangeArrowheads="1"/>
          </p:cNvSpPr>
          <p:nvPr>
            <p:ph type="body" idx="1"/>
          </p:nvPr>
        </p:nvSpPr>
        <p:spPr>
          <a:xfrm>
            <a:off x="685800" y="1428736"/>
            <a:ext cx="7772400" cy="4114800"/>
          </a:xfrm>
        </p:spPr>
        <p:txBody>
          <a:bodyPr/>
          <a:lstStyle/>
          <a:p>
            <a:pPr marL="0" indent="0"/>
            <a:r>
              <a:rPr lang="de-DE" sz="2800" dirty="0" smtClean="0"/>
              <a:t>Was ist eine Supernova?</a:t>
            </a:r>
          </a:p>
          <a:p>
            <a:pPr marL="534988" lvl="1" indent="0">
              <a:buFontTx/>
              <a:buNone/>
            </a:pPr>
            <a:r>
              <a:rPr lang="de-DE" dirty="0" smtClean="0"/>
              <a:t>Eine Supernova ist ein Ereignis, bei dem ein Stern das meiste seines Material in einer gewaltigen Explosion verliert und seine Existenz als Stern endet. Dies ist eine physikalische Beschreibung. Die Beobachtungen lassen oft eine solch eindeutige Zuordnung oft nicht zu. Nichtsdestotrotz, eine Supernova kann </a:t>
            </a:r>
            <a:r>
              <a:rPr lang="de-DE" dirty="0" err="1" smtClean="0"/>
              <a:t>definitionsgemäss</a:t>
            </a:r>
            <a:r>
              <a:rPr lang="de-DE" dirty="0" smtClean="0"/>
              <a:t> nicht wiederkehrend sein. </a:t>
            </a:r>
          </a:p>
          <a:p>
            <a:pPr marL="0" indent="0" algn="r">
              <a:buNone/>
            </a:pPr>
            <a:r>
              <a:rPr lang="de-DE" sz="2000" dirty="0" smtClean="0"/>
              <a:t>Leibundgut (2008)</a:t>
            </a:r>
            <a:endParaRPr lang="de-DE"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p:txBody>
          <a:bodyPr/>
          <a:lstStyle/>
          <a:p>
            <a:r>
              <a:rPr lang="en-GB" dirty="0"/>
              <a:t>Supernova </a:t>
            </a:r>
            <a:r>
              <a:rPr lang="en-GB" dirty="0" err="1" smtClean="0"/>
              <a:t>Nomenklatur</a:t>
            </a:r>
            <a:endParaRPr lang="en-GB" dirty="0"/>
          </a:p>
        </p:txBody>
      </p:sp>
      <p:sp>
        <p:nvSpPr>
          <p:cNvPr id="632835" name="Rectangle 3"/>
          <p:cNvSpPr>
            <a:spLocks noGrp="1" noChangeArrowheads="1"/>
          </p:cNvSpPr>
          <p:nvPr>
            <p:ph type="body" idx="1"/>
          </p:nvPr>
        </p:nvSpPr>
        <p:spPr>
          <a:xfrm>
            <a:off x="685800" y="1643050"/>
            <a:ext cx="7772400" cy="4114800"/>
          </a:xfrm>
        </p:spPr>
        <p:txBody>
          <a:bodyPr/>
          <a:lstStyle/>
          <a:p>
            <a:pPr marL="0" indent="0">
              <a:buNone/>
            </a:pPr>
            <a:r>
              <a:rPr lang="de-DE" dirty="0" smtClean="0"/>
              <a:t>Supernova Namen werden gebildet aus der Zusammenfassung des Jahres und mit der alphabetischen Reihenfolge der Entdeckung. Wenn </a:t>
            </a:r>
            <a:r>
              <a:rPr lang="de-DE" dirty="0" smtClean="0">
                <a:solidFill>
                  <a:srgbClr val="FF0000"/>
                </a:solidFill>
              </a:rPr>
              <a:t>Z</a:t>
            </a:r>
            <a:r>
              <a:rPr lang="de-DE" dirty="0" smtClean="0"/>
              <a:t> erreicht ist, wird mit </a:t>
            </a:r>
            <a:r>
              <a:rPr lang="de-DE" dirty="0" err="1" smtClean="0">
                <a:solidFill>
                  <a:srgbClr val="FF0000"/>
                </a:solidFill>
              </a:rPr>
              <a:t>aa</a:t>
            </a:r>
            <a:r>
              <a:rPr lang="de-DE" dirty="0" smtClean="0"/>
              <a:t>, </a:t>
            </a:r>
            <a:r>
              <a:rPr lang="de-DE" dirty="0" smtClean="0">
                <a:solidFill>
                  <a:srgbClr val="FF0000"/>
                </a:solidFill>
              </a:rPr>
              <a:t>ab</a:t>
            </a:r>
            <a:r>
              <a:rPr lang="de-DE" dirty="0" smtClean="0"/>
              <a:t>, </a:t>
            </a:r>
            <a:r>
              <a:rPr lang="de-DE" dirty="0" err="1" smtClean="0">
                <a:solidFill>
                  <a:srgbClr val="FF0000"/>
                </a:solidFill>
              </a:rPr>
              <a:t>ac</a:t>
            </a:r>
            <a:r>
              <a:rPr lang="de-DE" dirty="0" smtClean="0"/>
              <a:t> weitergefahren. Nach </a:t>
            </a:r>
            <a:r>
              <a:rPr lang="de-DE" dirty="0" err="1" smtClean="0">
                <a:solidFill>
                  <a:srgbClr val="FF0000"/>
                </a:solidFill>
              </a:rPr>
              <a:t>az</a:t>
            </a:r>
            <a:r>
              <a:rPr lang="de-DE" dirty="0" smtClean="0"/>
              <a:t> kommt </a:t>
            </a:r>
            <a:r>
              <a:rPr lang="de-DE" dirty="0" err="1" smtClean="0">
                <a:solidFill>
                  <a:srgbClr val="FF0000"/>
                </a:solidFill>
              </a:rPr>
              <a:t>ba</a:t>
            </a:r>
            <a:r>
              <a:rPr lang="de-DE" dirty="0" smtClean="0"/>
              <a:t>, </a:t>
            </a:r>
            <a:r>
              <a:rPr lang="de-DE" dirty="0" err="1" smtClean="0">
                <a:solidFill>
                  <a:srgbClr val="FF0000"/>
                </a:solidFill>
              </a:rPr>
              <a:t>bb</a:t>
            </a:r>
            <a:r>
              <a:rPr lang="de-DE" dirty="0" smtClean="0"/>
              <a:t>, </a:t>
            </a:r>
            <a:r>
              <a:rPr lang="de-DE" dirty="0" err="1" smtClean="0">
                <a:solidFill>
                  <a:srgbClr val="FF0000"/>
                </a:solidFill>
              </a:rPr>
              <a:t>bc</a:t>
            </a:r>
            <a:r>
              <a:rPr lang="de-DE" dirty="0" smtClean="0"/>
              <a:t>, etc. </a:t>
            </a:r>
          </a:p>
          <a:p>
            <a:pPr marL="0" indent="0">
              <a:buNone/>
            </a:pPr>
            <a:r>
              <a:rPr lang="de-DE" dirty="0" smtClean="0"/>
              <a:t>Damit können ein Maximum von 676 </a:t>
            </a:r>
            <a:r>
              <a:rPr lang="de-DE" dirty="0" err="1" smtClean="0"/>
              <a:t>SNe</a:t>
            </a:r>
            <a:r>
              <a:rPr lang="de-DE" dirty="0" smtClean="0"/>
              <a:t> pro Jahr benannt werden. </a:t>
            </a:r>
          </a:p>
          <a:p>
            <a:pPr marL="800100" lvl="2" indent="0">
              <a:buNone/>
            </a:pPr>
            <a:r>
              <a:rPr lang="de-DE" dirty="0" smtClean="0">
                <a:solidFill>
                  <a:srgbClr val="FF0000"/>
                </a:solidFill>
              </a:rPr>
              <a:t>SN 1987A </a:t>
            </a:r>
            <a:r>
              <a:rPr lang="de-DE" dirty="0" smtClean="0">
                <a:solidFill>
                  <a:srgbClr val="FF0000"/>
                </a:solidFill>
                <a:sym typeface="Wingdings" pitchFamily="2" charset="2"/>
              </a:rPr>
              <a:t> erste Supernova im Jahre 1987</a:t>
            </a:r>
          </a:p>
          <a:p>
            <a:pPr marL="800100" lvl="2" indent="0">
              <a:buNone/>
            </a:pPr>
            <a:r>
              <a:rPr lang="de-DE" dirty="0" smtClean="0">
                <a:solidFill>
                  <a:srgbClr val="FF0000"/>
                </a:solidFill>
                <a:sym typeface="Wingdings" pitchFamily="2" charset="2"/>
              </a:rPr>
              <a:t>SN 1999em  143 Supernova in 1999</a:t>
            </a:r>
            <a:endParaRPr lang="de-DE"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684213" y="188913"/>
            <a:ext cx="7772400" cy="1143000"/>
          </a:xfrm>
        </p:spPr>
        <p:txBody>
          <a:bodyPr/>
          <a:lstStyle/>
          <a:p>
            <a:r>
              <a:rPr lang="de-DE"/>
              <a:t>Supernovae</a:t>
            </a:r>
          </a:p>
        </p:txBody>
      </p:sp>
      <p:sp>
        <p:nvSpPr>
          <p:cNvPr id="206851" name="Rectangle 3"/>
          <p:cNvSpPr>
            <a:spLocks noGrp="1" noChangeArrowheads="1"/>
          </p:cNvSpPr>
          <p:nvPr>
            <p:ph type="body" idx="1"/>
          </p:nvPr>
        </p:nvSpPr>
        <p:spPr>
          <a:xfrm>
            <a:off x="827088" y="1052513"/>
            <a:ext cx="7888316" cy="5689600"/>
          </a:xfrm>
        </p:spPr>
        <p:txBody>
          <a:bodyPr/>
          <a:lstStyle/>
          <a:p>
            <a:pPr>
              <a:buFontTx/>
              <a:buNone/>
            </a:pPr>
            <a:r>
              <a:rPr lang="de-DE" dirty="0"/>
              <a:t>Historische Supernovae</a:t>
            </a:r>
          </a:p>
          <a:p>
            <a:pPr lvl="1">
              <a:lnSpc>
                <a:spcPct val="70000"/>
              </a:lnSpc>
              <a:buFontTx/>
              <a:buNone/>
            </a:pPr>
            <a:r>
              <a:rPr lang="de-DE" dirty="0"/>
              <a:t>SN 1006 (in Lupus)</a:t>
            </a:r>
          </a:p>
          <a:p>
            <a:pPr lvl="1">
              <a:lnSpc>
                <a:spcPct val="70000"/>
              </a:lnSpc>
              <a:buFontTx/>
              <a:buNone/>
            </a:pPr>
            <a:r>
              <a:rPr lang="de-DE" dirty="0"/>
              <a:t>SN 1054 (Krebs Nebel in Taurus)</a:t>
            </a:r>
          </a:p>
          <a:p>
            <a:pPr lvl="1">
              <a:lnSpc>
                <a:spcPct val="70000"/>
              </a:lnSpc>
              <a:buFontTx/>
              <a:buNone/>
            </a:pPr>
            <a:r>
              <a:rPr lang="de-DE" dirty="0"/>
              <a:t>SN 1181 (in </a:t>
            </a:r>
            <a:r>
              <a:rPr lang="de-DE" dirty="0" err="1"/>
              <a:t>Cassiopeia</a:t>
            </a:r>
            <a:r>
              <a:rPr lang="de-DE" dirty="0"/>
              <a:t>)</a:t>
            </a:r>
          </a:p>
          <a:p>
            <a:pPr lvl="1">
              <a:lnSpc>
                <a:spcPct val="70000"/>
              </a:lnSpc>
              <a:buFontTx/>
              <a:buNone/>
            </a:pPr>
            <a:r>
              <a:rPr lang="de-DE" dirty="0"/>
              <a:t>De </a:t>
            </a:r>
            <a:r>
              <a:rPr lang="de-DE" dirty="0" err="1"/>
              <a:t>stella</a:t>
            </a:r>
            <a:r>
              <a:rPr lang="de-DE" dirty="0"/>
              <a:t> </a:t>
            </a:r>
            <a:r>
              <a:rPr lang="de-DE" dirty="0" err="1"/>
              <a:t>nova</a:t>
            </a:r>
            <a:r>
              <a:rPr lang="de-DE" dirty="0"/>
              <a:t> (Tycho Brahe) 1572</a:t>
            </a:r>
          </a:p>
          <a:p>
            <a:pPr lvl="1">
              <a:lnSpc>
                <a:spcPct val="70000"/>
              </a:lnSpc>
              <a:buFontTx/>
              <a:buNone/>
            </a:pPr>
            <a:r>
              <a:rPr lang="de-DE" dirty="0"/>
              <a:t>Keplers Supernova 1604 (in </a:t>
            </a:r>
            <a:r>
              <a:rPr lang="de-DE" dirty="0" err="1"/>
              <a:t>Ophiuchus</a:t>
            </a:r>
            <a:r>
              <a:rPr lang="de-DE" dirty="0"/>
              <a:t>)</a:t>
            </a:r>
          </a:p>
          <a:p>
            <a:pPr lvl="1">
              <a:lnSpc>
                <a:spcPct val="70000"/>
              </a:lnSpc>
              <a:buFontTx/>
              <a:buNone/>
            </a:pPr>
            <a:r>
              <a:rPr lang="de-DE" dirty="0" err="1"/>
              <a:t>Cassiopeia</a:t>
            </a:r>
            <a:r>
              <a:rPr lang="de-DE" dirty="0"/>
              <a:t> A (</a:t>
            </a:r>
            <a:r>
              <a:rPr lang="de-DE" dirty="0" err="1"/>
              <a:t>ungef</a:t>
            </a:r>
            <a:r>
              <a:rPr lang="en-US" dirty="0" err="1">
                <a:cs typeface="Times New Roman" pitchFamily="18" charset="0"/>
              </a:rPr>
              <a:t>ähr</a:t>
            </a:r>
            <a:r>
              <a:rPr lang="en-US" dirty="0">
                <a:cs typeface="Times New Roman" pitchFamily="18" charset="0"/>
              </a:rPr>
              <a:t> 1680)</a:t>
            </a:r>
          </a:p>
          <a:p>
            <a:pPr lvl="1">
              <a:lnSpc>
                <a:spcPct val="70000"/>
              </a:lnSpc>
              <a:buFontTx/>
              <a:buNone/>
            </a:pPr>
            <a:r>
              <a:rPr lang="de-DE" dirty="0"/>
              <a:t>S Andromeda (SN 1885B</a:t>
            </a:r>
            <a:r>
              <a:rPr lang="de-DE" dirty="0" smtClean="0"/>
              <a:t>)</a:t>
            </a:r>
          </a:p>
          <a:p>
            <a:pPr lvl="1">
              <a:lnSpc>
                <a:spcPct val="70000"/>
              </a:lnSpc>
              <a:buFontTx/>
              <a:buNone/>
            </a:pPr>
            <a:r>
              <a:rPr lang="de-DE" dirty="0" smtClean="0"/>
              <a:t>SN 1987A (in der </a:t>
            </a:r>
            <a:r>
              <a:rPr lang="de-DE" dirty="0" err="1" smtClean="0"/>
              <a:t>Grossen</a:t>
            </a:r>
            <a:r>
              <a:rPr lang="de-DE" dirty="0" smtClean="0"/>
              <a:t> Magellanschen Wolke)</a:t>
            </a:r>
            <a:endParaRPr lang="de-DE" dirty="0"/>
          </a:p>
        </p:txBody>
      </p:sp>
      <p:pic>
        <p:nvPicPr>
          <p:cNvPr id="4" name="Picture 4" descr="crab_hst_axaf_vlt_cr_us"/>
          <p:cNvPicPr>
            <a:picLocks noChangeAspect="1" noChangeArrowheads="1"/>
          </p:cNvPicPr>
          <p:nvPr/>
        </p:nvPicPr>
        <p:blipFill>
          <a:blip r:embed="rId2" cstate="print"/>
          <a:srcRect/>
          <a:stretch>
            <a:fillRect/>
          </a:stretch>
        </p:blipFill>
        <p:spPr bwMode="auto">
          <a:xfrm>
            <a:off x="4708525" y="404813"/>
            <a:ext cx="4435475" cy="62420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2000" fill="hold"/>
                                        <p:tgtEl>
                                          <p:spTgt spid="206851">
                                            <p:txEl>
                                              <p:pRg st="2" end="2"/>
                                            </p:txEl>
                                          </p:spTgt>
                                        </p:tgtEl>
                                        <p:attrNameLst>
                                          <p:attrName>style.color</p:attrName>
                                        </p:attrNameLst>
                                      </p:cBhvr>
                                      <p:to>
                                        <a:srgbClr val="FF0000"/>
                                      </p:to>
                                    </p:animClr>
                                  </p:childTnLst>
                                </p:cTn>
                              </p:par>
                            </p:childTnLst>
                          </p:cTn>
                        </p:par>
                        <p:par>
                          <p:cTn id="7" fill="hold">
                            <p:stCondLst>
                              <p:cond delay="2000"/>
                            </p:stCondLst>
                            <p:childTnLst>
                              <p:par>
                                <p:cTn id="8" presetID="4" presetClass="entr" presetSubtype="32"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box(ou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r>
              <a:rPr lang="de-DE" dirty="0"/>
              <a:t>Die Supernova von 1054</a:t>
            </a:r>
          </a:p>
        </p:txBody>
      </p:sp>
      <p:pic>
        <p:nvPicPr>
          <p:cNvPr id="278533" name="SN_to_Crab.mpeg">
            <a:hlinkClick r:id="" action="ppaction://media"/>
          </p:cNvPr>
          <p:cNvPicPr>
            <a:picLocks noGrp="1" noRot="1" noChangeAspect="1" noChangeArrowheads="1"/>
          </p:cNvPicPr>
          <p:nvPr>
            <p:ph idx="1"/>
            <a:videoFile r:link="rId1"/>
          </p:nvPr>
        </p:nvPicPr>
        <p:blipFill>
          <a:blip r:embed="rId3" cstate="print"/>
          <a:srcRect/>
          <a:stretch>
            <a:fillRect/>
          </a:stretch>
        </p:blipFill>
        <p:spPr>
          <a:xfrm>
            <a:off x="2743200" y="2667000"/>
            <a:ext cx="3657600" cy="2743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853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78533"/>
                                        </p:tgtEl>
                                      </p:cBhvr>
                                    </p:cmd>
                                  </p:childTnLst>
                                </p:cTn>
                              </p:par>
                            </p:childTnLst>
                          </p:cTn>
                        </p:par>
                      </p:childTnLst>
                    </p:cTn>
                  </p:par>
                </p:childTnLst>
              </p:cTn>
              <p:nextCondLst>
                <p:cond evt="onClick" delay="0">
                  <p:tgtEl>
                    <p:spTgt spid="278533"/>
                  </p:tgtEl>
                </p:cond>
              </p:nextCondLst>
            </p:seq>
            <p:video>
              <p:cMediaNode>
                <p:cTn id="7" fill="hold" display="0">
                  <p:stCondLst>
                    <p:cond delay="indefinite"/>
                  </p:stCondLst>
                  <p:endCondLst>
                    <p:cond evt="onNext" delay="0">
                      <p:tgtEl>
                        <p:sldTgt/>
                      </p:tgtEl>
                    </p:cond>
                    <p:cond evt="onPrev" delay="0">
                      <p:tgtEl>
                        <p:sldTgt/>
                      </p:tgtEl>
                    </p:cond>
                  </p:endCondLst>
                </p:cTn>
                <p:tgtEl>
                  <p:spTgt spid="27853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827088" y="1052513"/>
            <a:ext cx="7888316" cy="568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de-DE" sz="3200" b="0" i="0" u="none" strike="noStrike" kern="0" cap="none" spc="0" normalizeH="0" baseline="0" noProof="0" dirty="0" smtClean="0">
                <a:ln>
                  <a:noFill/>
                </a:ln>
                <a:solidFill>
                  <a:schemeClr val="accent6">
                    <a:lumMod val="40000"/>
                    <a:lumOff val="60000"/>
                  </a:schemeClr>
                </a:solidFill>
                <a:effectLst/>
                <a:uLnTx/>
                <a:uFillTx/>
                <a:latin typeface="+mn-lt"/>
                <a:ea typeface="+mn-ea"/>
                <a:cs typeface="+mn-cs"/>
              </a:rPr>
              <a:t>Historische Supernovae</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SN 1006 (in Lupus)</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SN 1054 (Krebs Nebel in Taurus)</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SN 1181 (in </a:t>
            </a:r>
            <a:r>
              <a:rPr kumimoji="0" lang="de-DE" sz="2800" b="0" i="0" u="none" strike="noStrike" kern="0" cap="none" spc="0" normalizeH="0" baseline="0" noProof="0" dirty="0" err="1" smtClean="0">
                <a:ln>
                  <a:noFill/>
                </a:ln>
                <a:solidFill>
                  <a:schemeClr val="accent6">
                    <a:lumMod val="40000"/>
                    <a:lumOff val="60000"/>
                  </a:schemeClr>
                </a:solidFill>
                <a:effectLst/>
                <a:uLnTx/>
                <a:uFillTx/>
                <a:latin typeface="+mn-lt"/>
              </a:rPr>
              <a:t>Cassiopeia</a:t>
            </a: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rgbClr val="FF0000"/>
                </a:solidFill>
                <a:effectLst/>
                <a:uLnTx/>
                <a:uFillTx/>
                <a:latin typeface="+mn-lt"/>
              </a:rPr>
              <a:t>De </a:t>
            </a:r>
            <a:r>
              <a:rPr kumimoji="0" lang="de-DE" sz="2800" b="0" i="0" u="none" strike="noStrike" kern="0" cap="none" spc="0" normalizeH="0" baseline="0" noProof="0" dirty="0" err="1" smtClean="0">
                <a:ln>
                  <a:noFill/>
                </a:ln>
                <a:solidFill>
                  <a:srgbClr val="FF0000"/>
                </a:solidFill>
                <a:effectLst/>
                <a:uLnTx/>
                <a:uFillTx/>
                <a:latin typeface="+mn-lt"/>
              </a:rPr>
              <a:t>stella</a:t>
            </a:r>
            <a:r>
              <a:rPr kumimoji="0" lang="de-DE" sz="2800" b="0" i="0" u="none" strike="noStrike" kern="0" cap="none" spc="0" normalizeH="0" baseline="0" noProof="0" dirty="0" smtClean="0">
                <a:ln>
                  <a:noFill/>
                </a:ln>
                <a:solidFill>
                  <a:srgbClr val="FF0000"/>
                </a:solidFill>
                <a:effectLst/>
                <a:uLnTx/>
                <a:uFillTx/>
                <a:latin typeface="+mn-lt"/>
              </a:rPr>
              <a:t> </a:t>
            </a:r>
            <a:r>
              <a:rPr kumimoji="0" lang="de-DE" sz="2800" b="0" i="0" u="none" strike="noStrike" kern="0" cap="none" spc="0" normalizeH="0" baseline="0" noProof="0" dirty="0" err="1" smtClean="0">
                <a:ln>
                  <a:noFill/>
                </a:ln>
                <a:solidFill>
                  <a:srgbClr val="FF0000"/>
                </a:solidFill>
                <a:effectLst/>
                <a:uLnTx/>
                <a:uFillTx/>
                <a:latin typeface="+mn-lt"/>
              </a:rPr>
              <a:t>nova</a:t>
            </a:r>
            <a:r>
              <a:rPr kumimoji="0" lang="de-DE" sz="2800" b="0" i="0" u="none" strike="noStrike" kern="0" cap="none" spc="0" normalizeH="0" baseline="0" noProof="0" dirty="0" smtClean="0">
                <a:ln>
                  <a:noFill/>
                </a:ln>
                <a:solidFill>
                  <a:srgbClr val="FF0000"/>
                </a:solidFill>
                <a:effectLst/>
                <a:uLnTx/>
                <a:uFillTx/>
                <a:latin typeface="+mn-lt"/>
              </a:rPr>
              <a:t> (Tycho Brahe) 1572</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Keplers Supernova 1604 (in </a:t>
            </a:r>
            <a:r>
              <a:rPr kumimoji="0" lang="de-DE" sz="2800" b="0" i="0" u="none" strike="noStrike" kern="0" cap="none" spc="0" normalizeH="0" baseline="0" noProof="0" dirty="0" err="1" smtClean="0">
                <a:ln>
                  <a:noFill/>
                </a:ln>
                <a:solidFill>
                  <a:schemeClr val="accent6">
                    <a:lumMod val="40000"/>
                    <a:lumOff val="60000"/>
                  </a:schemeClr>
                </a:solidFill>
                <a:effectLst/>
                <a:uLnTx/>
                <a:uFillTx/>
                <a:latin typeface="+mn-lt"/>
              </a:rPr>
              <a:t>Ophiuchus</a:t>
            </a: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err="1" smtClean="0">
                <a:ln>
                  <a:noFill/>
                </a:ln>
                <a:solidFill>
                  <a:schemeClr val="accent6">
                    <a:lumMod val="40000"/>
                    <a:lumOff val="60000"/>
                  </a:schemeClr>
                </a:solidFill>
                <a:effectLst/>
                <a:uLnTx/>
                <a:uFillTx/>
                <a:latin typeface="+mn-lt"/>
              </a:rPr>
              <a:t>Cassiopeia</a:t>
            </a: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 A (</a:t>
            </a:r>
            <a:r>
              <a:rPr kumimoji="0" lang="de-DE" sz="2800" b="0" i="0" u="none" strike="noStrike" kern="0" cap="none" spc="0" normalizeH="0" baseline="0" noProof="0" dirty="0" err="1" smtClean="0">
                <a:ln>
                  <a:noFill/>
                </a:ln>
                <a:solidFill>
                  <a:schemeClr val="accent6">
                    <a:lumMod val="40000"/>
                    <a:lumOff val="60000"/>
                  </a:schemeClr>
                </a:solidFill>
                <a:effectLst/>
                <a:uLnTx/>
                <a:uFillTx/>
                <a:latin typeface="+mn-lt"/>
              </a:rPr>
              <a:t>ungef</a:t>
            </a:r>
            <a:r>
              <a:rPr kumimoji="0" lang="en-US" sz="2800" b="0" i="0" u="none" strike="noStrike" kern="0" cap="none" spc="0" normalizeH="0" baseline="0" noProof="0" dirty="0" err="1" smtClean="0">
                <a:ln>
                  <a:noFill/>
                </a:ln>
                <a:solidFill>
                  <a:schemeClr val="accent6">
                    <a:lumMod val="40000"/>
                    <a:lumOff val="60000"/>
                  </a:schemeClr>
                </a:solidFill>
                <a:effectLst/>
                <a:uLnTx/>
                <a:uFillTx/>
                <a:latin typeface="+mn-lt"/>
                <a:cs typeface="Times New Roman" pitchFamily="18" charset="0"/>
              </a:rPr>
              <a:t>ähr</a:t>
            </a:r>
            <a:r>
              <a:rPr kumimoji="0" lang="en-US" sz="2800" b="0" i="0" u="none" strike="noStrike" kern="0" cap="none" spc="0" normalizeH="0" baseline="0" noProof="0" dirty="0" smtClean="0">
                <a:ln>
                  <a:noFill/>
                </a:ln>
                <a:solidFill>
                  <a:schemeClr val="accent6">
                    <a:lumMod val="40000"/>
                    <a:lumOff val="60000"/>
                  </a:schemeClr>
                </a:solidFill>
                <a:effectLst/>
                <a:uLnTx/>
                <a:uFillTx/>
                <a:latin typeface="+mn-lt"/>
                <a:cs typeface="Times New Roman" pitchFamily="18" charset="0"/>
              </a:rPr>
              <a:t> 1680)</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S Andromeda (SN 1885B)</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SN 1987A (in der </a:t>
            </a:r>
            <a:r>
              <a:rPr kumimoji="0" lang="de-DE" sz="2800" b="0" i="0" u="none" strike="noStrike" kern="0" cap="none" spc="0" normalizeH="0" baseline="0" noProof="0" dirty="0" err="1" smtClean="0">
                <a:ln>
                  <a:noFill/>
                </a:ln>
                <a:solidFill>
                  <a:schemeClr val="accent6">
                    <a:lumMod val="40000"/>
                    <a:lumOff val="60000"/>
                  </a:schemeClr>
                </a:solidFill>
                <a:effectLst/>
                <a:uLnTx/>
                <a:uFillTx/>
                <a:latin typeface="+mn-lt"/>
              </a:rPr>
              <a:t>Grossen</a:t>
            </a: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 Magellanschen Wolke)</a:t>
            </a:r>
          </a:p>
        </p:txBody>
      </p:sp>
      <p:sp>
        <p:nvSpPr>
          <p:cNvPr id="208898" name="Rectangle 2"/>
          <p:cNvSpPr>
            <a:spLocks noGrp="1" noChangeArrowheads="1"/>
          </p:cNvSpPr>
          <p:nvPr>
            <p:ph type="title"/>
          </p:nvPr>
        </p:nvSpPr>
        <p:spPr>
          <a:xfrm>
            <a:off x="684213" y="188913"/>
            <a:ext cx="7772400" cy="1143000"/>
          </a:xfrm>
        </p:spPr>
        <p:txBody>
          <a:bodyPr/>
          <a:lstStyle/>
          <a:p>
            <a:r>
              <a:rPr lang="de-DE"/>
              <a:t>Supernovae</a:t>
            </a:r>
          </a:p>
        </p:txBody>
      </p:sp>
      <p:pic>
        <p:nvPicPr>
          <p:cNvPr id="208900" name="Picture 4" descr="Brahe_stella_nova"/>
          <p:cNvPicPr>
            <a:picLocks noChangeAspect="1" noChangeArrowheads="1"/>
          </p:cNvPicPr>
          <p:nvPr/>
        </p:nvPicPr>
        <p:blipFill>
          <a:blip r:embed="rId2" cstate="print"/>
          <a:srcRect/>
          <a:stretch>
            <a:fillRect/>
          </a:stretch>
        </p:blipFill>
        <p:spPr bwMode="auto">
          <a:xfrm>
            <a:off x="5148263" y="1196975"/>
            <a:ext cx="3116262" cy="4067175"/>
          </a:xfrm>
          <a:prstGeom prst="rect">
            <a:avLst/>
          </a:prstGeom>
          <a:noFill/>
        </p:spPr>
      </p:pic>
      <p:pic>
        <p:nvPicPr>
          <p:cNvPr id="208901" name="Picture 5" descr="tycnova1"/>
          <p:cNvPicPr>
            <a:picLocks noChangeAspect="1" noChangeArrowheads="1"/>
          </p:cNvPicPr>
          <p:nvPr/>
        </p:nvPicPr>
        <p:blipFill>
          <a:blip r:embed="rId3" cstate="print"/>
          <a:srcRect/>
          <a:stretch>
            <a:fillRect/>
          </a:stretch>
        </p:blipFill>
        <p:spPr bwMode="auto">
          <a:xfrm>
            <a:off x="4859338" y="1484313"/>
            <a:ext cx="3922712" cy="3840162"/>
          </a:xfrm>
          <a:prstGeom prst="rect">
            <a:avLst/>
          </a:prstGeom>
          <a:noFill/>
        </p:spPr>
      </p:pic>
      <p:pic>
        <p:nvPicPr>
          <p:cNvPr id="208902" name="Picture 6" descr="Tycho_SNR_Chandra"/>
          <p:cNvPicPr>
            <a:picLocks noChangeAspect="1" noChangeArrowheads="1"/>
          </p:cNvPicPr>
          <p:nvPr/>
        </p:nvPicPr>
        <p:blipFill>
          <a:blip r:embed="rId4" cstate="print"/>
          <a:srcRect/>
          <a:stretch>
            <a:fillRect/>
          </a:stretch>
        </p:blipFill>
        <p:spPr bwMode="auto">
          <a:xfrm>
            <a:off x="3914775" y="836613"/>
            <a:ext cx="5229225" cy="5054600"/>
          </a:xfrm>
          <a:prstGeom prst="rect">
            <a:avLst/>
          </a:prstGeom>
          <a:noFill/>
        </p:spPr>
      </p:pic>
      <p:pic>
        <p:nvPicPr>
          <p:cNvPr id="208903" name="Picture 7" descr="Tycho_SNR_XMM_Elements"/>
          <p:cNvPicPr>
            <a:picLocks noChangeAspect="1" noChangeArrowheads="1"/>
          </p:cNvPicPr>
          <p:nvPr/>
        </p:nvPicPr>
        <p:blipFill>
          <a:blip r:embed="rId5" cstate="print"/>
          <a:srcRect/>
          <a:stretch>
            <a:fillRect/>
          </a:stretch>
        </p:blipFill>
        <p:spPr bwMode="auto">
          <a:xfrm>
            <a:off x="2125663" y="-168275"/>
            <a:ext cx="7018337" cy="70262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8900"/>
                                        </p:tgtEl>
                                        <p:attrNameLst>
                                          <p:attrName>style.visibility</p:attrName>
                                        </p:attrNameLst>
                                      </p:cBhvr>
                                      <p:to>
                                        <p:strVal val="visible"/>
                                      </p:to>
                                    </p:set>
                                    <p:animEffect transition="in" filter="box(out)">
                                      <p:cBhvr>
                                        <p:cTn id="7" dur="500"/>
                                        <p:tgtEl>
                                          <p:spTgt spid="208900"/>
                                        </p:tgtEl>
                                      </p:cBhvr>
                                    </p:animEffect>
                                  </p:childTnLst>
                                  <p:subTnLst>
                                    <p:set>
                                      <p:cBhvr override="childStyle">
                                        <p:cTn dur="1" fill="hold" display="0" masterRel="nextClick" afterEffect="1"/>
                                        <p:tgtEl>
                                          <p:spTgt spid="20890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08901"/>
                                        </p:tgtEl>
                                        <p:attrNameLst>
                                          <p:attrName>style.visibility</p:attrName>
                                        </p:attrNameLst>
                                      </p:cBhvr>
                                      <p:to>
                                        <p:strVal val="visible"/>
                                      </p:to>
                                    </p:set>
                                    <p:animEffect transition="in" filter="box(out)">
                                      <p:cBhvr>
                                        <p:cTn id="12" dur="500"/>
                                        <p:tgtEl>
                                          <p:spTgt spid="208901"/>
                                        </p:tgtEl>
                                      </p:cBhvr>
                                    </p:animEffect>
                                  </p:childTnLst>
                                  <p:subTnLst>
                                    <p:set>
                                      <p:cBhvr override="childStyle">
                                        <p:cTn dur="1" fill="hold" display="0" masterRel="nextClick" afterEffect="1"/>
                                        <p:tgtEl>
                                          <p:spTgt spid="20890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08902"/>
                                        </p:tgtEl>
                                        <p:attrNameLst>
                                          <p:attrName>style.visibility</p:attrName>
                                        </p:attrNameLst>
                                      </p:cBhvr>
                                      <p:to>
                                        <p:strVal val="visible"/>
                                      </p:to>
                                    </p:set>
                                    <p:animEffect transition="in" filter="box(out)">
                                      <p:cBhvr>
                                        <p:cTn id="17" dur="500"/>
                                        <p:tgtEl>
                                          <p:spTgt spid="208902"/>
                                        </p:tgtEl>
                                      </p:cBhvr>
                                    </p:animEffect>
                                  </p:childTnLst>
                                  <p:subTnLst>
                                    <p:set>
                                      <p:cBhvr override="childStyle">
                                        <p:cTn dur="1" fill="hold" display="0" masterRel="nextClick" afterEffect="1"/>
                                        <p:tgtEl>
                                          <p:spTgt spid="20890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208903"/>
                                        </p:tgtEl>
                                        <p:attrNameLst>
                                          <p:attrName>style.visibility</p:attrName>
                                        </p:attrNameLst>
                                      </p:cBhvr>
                                      <p:to>
                                        <p:strVal val="visible"/>
                                      </p:to>
                                    </p:set>
                                    <p:animEffect transition="in" filter="box(out)">
                                      <p:cBhvr>
                                        <p:cTn id="22" dur="500"/>
                                        <p:tgtEl>
                                          <p:spTgt spid="208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827088" y="1052513"/>
            <a:ext cx="7888316" cy="568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de-DE" sz="3200" b="0" i="0" u="none" strike="noStrike" kern="0" cap="none" spc="0" normalizeH="0" baseline="0" noProof="0" dirty="0" smtClean="0">
                <a:ln>
                  <a:noFill/>
                </a:ln>
                <a:solidFill>
                  <a:schemeClr val="accent6">
                    <a:lumMod val="40000"/>
                    <a:lumOff val="60000"/>
                  </a:schemeClr>
                </a:solidFill>
                <a:effectLst/>
                <a:uLnTx/>
                <a:uFillTx/>
                <a:latin typeface="+mn-lt"/>
                <a:ea typeface="+mn-ea"/>
                <a:cs typeface="+mn-cs"/>
              </a:rPr>
              <a:t>Historische Supernovae</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SN 1006 (in Lupus)</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SN 1054 (Krebs Nebel in Taurus)</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SN 1181 (in </a:t>
            </a:r>
            <a:r>
              <a:rPr kumimoji="0" lang="de-DE" sz="2800" b="0" i="0" u="none" strike="noStrike" kern="0" cap="none" spc="0" normalizeH="0" baseline="0" noProof="0" dirty="0" err="1" smtClean="0">
                <a:ln>
                  <a:noFill/>
                </a:ln>
                <a:solidFill>
                  <a:schemeClr val="accent6">
                    <a:lumMod val="40000"/>
                    <a:lumOff val="60000"/>
                  </a:schemeClr>
                </a:solidFill>
                <a:effectLst/>
                <a:uLnTx/>
                <a:uFillTx/>
                <a:latin typeface="+mn-lt"/>
              </a:rPr>
              <a:t>Cassiopeia</a:t>
            </a: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De </a:t>
            </a:r>
            <a:r>
              <a:rPr kumimoji="0" lang="de-DE" sz="2800" b="0" i="0" u="none" strike="noStrike" kern="0" cap="none" spc="0" normalizeH="0" baseline="0" noProof="0" dirty="0" err="1" smtClean="0">
                <a:ln>
                  <a:noFill/>
                </a:ln>
                <a:solidFill>
                  <a:schemeClr val="accent6">
                    <a:lumMod val="40000"/>
                    <a:lumOff val="60000"/>
                  </a:schemeClr>
                </a:solidFill>
                <a:effectLst/>
                <a:uLnTx/>
                <a:uFillTx/>
                <a:latin typeface="+mn-lt"/>
              </a:rPr>
              <a:t>stella</a:t>
            </a: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 </a:t>
            </a:r>
            <a:r>
              <a:rPr kumimoji="0" lang="de-DE" sz="2800" b="0" i="0" u="none" strike="noStrike" kern="0" cap="none" spc="0" normalizeH="0" baseline="0" noProof="0" dirty="0" err="1" smtClean="0">
                <a:ln>
                  <a:noFill/>
                </a:ln>
                <a:solidFill>
                  <a:schemeClr val="accent6">
                    <a:lumMod val="40000"/>
                    <a:lumOff val="60000"/>
                  </a:schemeClr>
                </a:solidFill>
                <a:effectLst/>
                <a:uLnTx/>
                <a:uFillTx/>
                <a:latin typeface="+mn-lt"/>
              </a:rPr>
              <a:t>nova</a:t>
            </a: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 (Tycho Brahe) 1572</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rgbClr val="FF0000"/>
                </a:solidFill>
                <a:effectLst/>
                <a:uLnTx/>
                <a:uFillTx/>
                <a:latin typeface="+mn-lt"/>
              </a:rPr>
              <a:t>Keplers Supernova 1604 (in </a:t>
            </a:r>
            <a:r>
              <a:rPr kumimoji="0" lang="de-DE" sz="2800" b="0" i="0" u="none" strike="noStrike" kern="0" cap="none" spc="0" normalizeH="0" baseline="0" noProof="0" dirty="0" err="1" smtClean="0">
                <a:ln>
                  <a:noFill/>
                </a:ln>
                <a:solidFill>
                  <a:srgbClr val="FF0000"/>
                </a:solidFill>
                <a:effectLst/>
                <a:uLnTx/>
                <a:uFillTx/>
                <a:latin typeface="+mn-lt"/>
              </a:rPr>
              <a:t>Ophiuchus</a:t>
            </a:r>
            <a:r>
              <a:rPr kumimoji="0" lang="de-DE" sz="2800" b="0" i="0" u="none" strike="noStrike" kern="0" cap="none" spc="0" normalizeH="0" baseline="0" noProof="0" dirty="0" smtClean="0">
                <a:ln>
                  <a:noFill/>
                </a:ln>
                <a:solidFill>
                  <a:srgbClr val="FF0000"/>
                </a:solidFill>
                <a:effectLst/>
                <a:uLnTx/>
                <a:uFillTx/>
                <a:latin typeface="+mn-lt"/>
              </a:rPr>
              <a:t>)</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err="1" smtClean="0">
                <a:ln>
                  <a:noFill/>
                </a:ln>
                <a:solidFill>
                  <a:schemeClr val="accent6">
                    <a:lumMod val="40000"/>
                    <a:lumOff val="60000"/>
                  </a:schemeClr>
                </a:solidFill>
                <a:effectLst/>
                <a:uLnTx/>
                <a:uFillTx/>
                <a:latin typeface="+mn-lt"/>
              </a:rPr>
              <a:t>Cassiopeia</a:t>
            </a: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 A (</a:t>
            </a:r>
            <a:r>
              <a:rPr kumimoji="0" lang="de-DE" sz="2800" b="0" i="0" u="none" strike="noStrike" kern="0" cap="none" spc="0" normalizeH="0" baseline="0" noProof="0" dirty="0" err="1" smtClean="0">
                <a:ln>
                  <a:noFill/>
                </a:ln>
                <a:solidFill>
                  <a:schemeClr val="accent6">
                    <a:lumMod val="40000"/>
                    <a:lumOff val="60000"/>
                  </a:schemeClr>
                </a:solidFill>
                <a:effectLst/>
                <a:uLnTx/>
                <a:uFillTx/>
                <a:latin typeface="+mn-lt"/>
              </a:rPr>
              <a:t>ungef</a:t>
            </a:r>
            <a:r>
              <a:rPr kumimoji="0" lang="en-US" sz="2800" b="0" i="0" u="none" strike="noStrike" kern="0" cap="none" spc="0" normalizeH="0" baseline="0" noProof="0" dirty="0" err="1" smtClean="0">
                <a:ln>
                  <a:noFill/>
                </a:ln>
                <a:solidFill>
                  <a:schemeClr val="accent6">
                    <a:lumMod val="40000"/>
                    <a:lumOff val="60000"/>
                  </a:schemeClr>
                </a:solidFill>
                <a:effectLst/>
                <a:uLnTx/>
                <a:uFillTx/>
                <a:latin typeface="+mn-lt"/>
                <a:cs typeface="Times New Roman" pitchFamily="18" charset="0"/>
              </a:rPr>
              <a:t>ähr</a:t>
            </a:r>
            <a:r>
              <a:rPr kumimoji="0" lang="en-US" sz="2800" b="0" i="0" u="none" strike="noStrike" kern="0" cap="none" spc="0" normalizeH="0" baseline="0" noProof="0" dirty="0" smtClean="0">
                <a:ln>
                  <a:noFill/>
                </a:ln>
                <a:solidFill>
                  <a:schemeClr val="accent6">
                    <a:lumMod val="40000"/>
                    <a:lumOff val="60000"/>
                  </a:schemeClr>
                </a:solidFill>
                <a:effectLst/>
                <a:uLnTx/>
                <a:uFillTx/>
                <a:latin typeface="+mn-lt"/>
                <a:cs typeface="Times New Roman" pitchFamily="18" charset="0"/>
              </a:rPr>
              <a:t> 1680)</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S Andromeda (SN 1885B)</a:t>
            </a:r>
          </a:p>
          <a:p>
            <a:pPr marL="742950" marR="0" lvl="1" indent="-285750" algn="l" defTabSz="914400" rtl="0" eaLnBrk="0" fontAlgn="base" latinLnBrk="0" hangingPunct="0">
              <a:lnSpc>
                <a:spcPct val="7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SN 1987A (in der </a:t>
            </a:r>
            <a:r>
              <a:rPr kumimoji="0" lang="de-DE" sz="2800" b="0" i="0" u="none" strike="noStrike" kern="0" cap="none" spc="0" normalizeH="0" baseline="0" noProof="0" dirty="0" err="1" smtClean="0">
                <a:ln>
                  <a:noFill/>
                </a:ln>
                <a:solidFill>
                  <a:schemeClr val="accent6">
                    <a:lumMod val="40000"/>
                    <a:lumOff val="60000"/>
                  </a:schemeClr>
                </a:solidFill>
                <a:effectLst/>
                <a:uLnTx/>
                <a:uFillTx/>
                <a:latin typeface="+mn-lt"/>
              </a:rPr>
              <a:t>Grossen</a:t>
            </a:r>
            <a:r>
              <a:rPr kumimoji="0" lang="de-DE" sz="2800" b="0" i="0" u="none" strike="noStrike" kern="0" cap="none" spc="0" normalizeH="0" baseline="0" noProof="0" dirty="0" smtClean="0">
                <a:ln>
                  <a:noFill/>
                </a:ln>
                <a:solidFill>
                  <a:schemeClr val="accent6">
                    <a:lumMod val="40000"/>
                    <a:lumOff val="60000"/>
                  </a:schemeClr>
                </a:solidFill>
                <a:effectLst/>
                <a:uLnTx/>
                <a:uFillTx/>
                <a:latin typeface="+mn-lt"/>
              </a:rPr>
              <a:t> Magellanschen Wolke)</a:t>
            </a:r>
          </a:p>
          <a:p>
            <a:pPr>
              <a:buFontTx/>
              <a:buNone/>
            </a:pPr>
            <a:r>
              <a:rPr lang="de-DE" sz="2800" b="0" dirty="0" smtClean="0">
                <a:solidFill>
                  <a:schemeClr val="accent6">
                    <a:lumMod val="40000"/>
                    <a:lumOff val="60000"/>
                  </a:schemeClr>
                </a:solidFill>
              </a:rPr>
              <a:t>Supernova Namen</a:t>
            </a:r>
          </a:p>
          <a:p>
            <a:pPr lvl="1">
              <a:lnSpc>
                <a:spcPct val="80000"/>
              </a:lnSpc>
              <a:buFontTx/>
              <a:buNone/>
            </a:pPr>
            <a:r>
              <a:rPr lang="de-DE" sz="2800" b="0" dirty="0" smtClean="0">
                <a:solidFill>
                  <a:schemeClr val="accent6">
                    <a:lumMod val="40000"/>
                    <a:lumOff val="60000"/>
                  </a:schemeClr>
                </a:solidFill>
              </a:rPr>
              <a:t>SN 1987A (erste Supernova im Jahre 1987)</a:t>
            </a:r>
          </a:p>
          <a:p>
            <a:pPr lvl="1">
              <a:lnSpc>
                <a:spcPct val="80000"/>
              </a:lnSpc>
              <a:buFontTx/>
              <a:buNone/>
            </a:pPr>
            <a:r>
              <a:rPr lang="de-DE" sz="2800" b="0" dirty="0" smtClean="0">
                <a:solidFill>
                  <a:schemeClr val="accent6">
                    <a:lumMod val="40000"/>
                    <a:lumOff val="60000"/>
                  </a:schemeClr>
                </a:solidFill>
              </a:rPr>
              <a:t>SN 1994D (vierte Supernova im Jahre 1994)</a:t>
            </a:r>
          </a:p>
          <a:p>
            <a:pPr lvl="1">
              <a:lnSpc>
                <a:spcPct val="80000"/>
              </a:lnSpc>
              <a:buFontTx/>
              <a:buNone/>
            </a:pPr>
            <a:r>
              <a:rPr lang="de-DE" sz="2800" b="0" dirty="0" smtClean="0">
                <a:solidFill>
                  <a:schemeClr val="accent6">
                    <a:lumMod val="40000"/>
                    <a:lumOff val="60000"/>
                  </a:schemeClr>
                </a:solidFill>
              </a:rPr>
              <a:t>SN 1999aa (28. Supernova im Jahre 1999)</a:t>
            </a:r>
          </a:p>
          <a:p>
            <a:pPr lvl="1">
              <a:lnSpc>
                <a:spcPct val="80000"/>
              </a:lnSpc>
              <a:buFontTx/>
              <a:buNone/>
            </a:pPr>
            <a:r>
              <a:rPr lang="de-DE" sz="2800" b="0" dirty="0" smtClean="0">
                <a:solidFill>
                  <a:schemeClr val="accent6">
                    <a:lumMod val="40000"/>
                    <a:lumOff val="60000"/>
                  </a:schemeClr>
                </a:solidFill>
              </a:rPr>
              <a:t>SN 2002ic (219. Supernova im Jahre 2002)</a:t>
            </a:r>
          </a:p>
          <a:p>
            <a:pPr marL="742950" marR="0" lvl="1" indent="-285750" algn="l" defTabSz="914400" rtl="0" eaLnBrk="0" fontAlgn="base" latinLnBrk="0" hangingPunct="0">
              <a:lnSpc>
                <a:spcPct val="70000"/>
              </a:lnSpc>
              <a:spcBef>
                <a:spcPct val="20000"/>
              </a:spcBef>
              <a:spcAft>
                <a:spcPct val="0"/>
              </a:spcAft>
              <a:buClrTx/>
              <a:buSzTx/>
              <a:buFontTx/>
              <a:buNone/>
              <a:tabLst/>
              <a:defRPr/>
            </a:pPr>
            <a:endParaRPr kumimoji="0" lang="de-DE" sz="2800" b="0" i="0" u="none" strike="noStrike" kern="0" cap="none" spc="0" normalizeH="0" baseline="0" noProof="0" dirty="0" smtClean="0">
              <a:ln>
                <a:noFill/>
              </a:ln>
              <a:solidFill>
                <a:schemeClr val="accent6">
                  <a:lumMod val="40000"/>
                  <a:lumOff val="60000"/>
                </a:schemeClr>
              </a:solidFill>
              <a:effectLst/>
              <a:uLnTx/>
              <a:uFillTx/>
              <a:latin typeface="+mn-lt"/>
            </a:endParaRPr>
          </a:p>
        </p:txBody>
      </p:sp>
      <p:sp>
        <p:nvSpPr>
          <p:cNvPr id="207874" name="Rectangle 2"/>
          <p:cNvSpPr>
            <a:spLocks noGrp="1" noChangeArrowheads="1"/>
          </p:cNvSpPr>
          <p:nvPr>
            <p:ph type="title"/>
          </p:nvPr>
        </p:nvSpPr>
        <p:spPr>
          <a:xfrm>
            <a:off x="684213" y="188913"/>
            <a:ext cx="7772400" cy="1143000"/>
          </a:xfrm>
        </p:spPr>
        <p:txBody>
          <a:bodyPr/>
          <a:lstStyle/>
          <a:p>
            <a:r>
              <a:rPr lang="de-DE"/>
              <a:t>Supernovae</a:t>
            </a:r>
          </a:p>
        </p:txBody>
      </p:sp>
      <p:pic>
        <p:nvPicPr>
          <p:cNvPr id="207880" name="Picture 8" descr="kepler_snr_ROSAT"/>
          <p:cNvPicPr>
            <a:picLocks noChangeAspect="1" noChangeArrowheads="1"/>
          </p:cNvPicPr>
          <p:nvPr/>
        </p:nvPicPr>
        <p:blipFill>
          <a:blip r:embed="rId2" cstate="print"/>
          <a:srcRect/>
          <a:stretch>
            <a:fillRect/>
          </a:stretch>
        </p:blipFill>
        <p:spPr bwMode="auto">
          <a:xfrm>
            <a:off x="3705225" y="692150"/>
            <a:ext cx="5438775" cy="5619750"/>
          </a:xfrm>
          <a:prstGeom prst="rect">
            <a:avLst/>
          </a:prstGeom>
          <a:noFill/>
        </p:spPr>
      </p:pic>
      <p:pic>
        <p:nvPicPr>
          <p:cNvPr id="207881" name="Picture 9" descr="Cygnus_HST"/>
          <p:cNvPicPr>
            <a:picLocks noChangeAspect="1" noChangeArrowheads="1"/>
          </p:cNvPicPr>
          <p:nvPr/>
        </p:nvPicPr>
        <p:blipFill>
          <a:blip r:embed="rId3" cstate="print"/>
          <a:srcRect/>
          <a:stretch>
            <a:fillRect/>
          </a:stretch>
        </p:blipFill>
        <p:spPr bwMode="auto">
          <a:xfrm>
            <a:off x="-2286048" y="0"/>
            <a:ext cx="13789542" cy="6857999"/>
          </a:xfrm>
          <a:prstGeom prst="rect">
            <a:avLst/>
          </a:prstGeom>
          <a:noFill/>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7880"/>
                                        </p:tgtEl>
                                        <p:attrNameLst>
                                          <p:attrName>style.visibility</p:attrName>
                                        </p:attrNameLst>
                                      </p:cBhvr>
                                      <p:to>
                                        <p:strVal val="visible"/>
                                      </p:to>
                                    </p:set>
                                    <p:animEffect transition="in" filter="box(out)">
                                      <p:cBhvr>
                                        <p:cTn id="7" dur="500"/>
                                        <p:tgtEl>
                                          <p:spTgt spid="207880"/>
                                        </p:tgtEl>
                                      </p:cBhvr>
                                    </p:animEffect>
                                  </p:childTnLst>
                                  <p:subTnLst>
                                    <p:set>
                                      <p:cBhvr override="childStyle">
                                        <p:cTn dur="1" fill="hold" display="0" masterRel="nextClick" afterEffect="1"/>
                                        <p:tgtEl>
                                          <p:spTgt spid="20788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07881"/>
                                        </p:tgtEl>
                                        <p:attrNameLst>
                                          <p:attrName>style.visibility</p:attrName>
                                        </p:attrNameLst>
                                      </p:cBhvr>
                                      <p:to>
                                        <p:strVal val="visible"/>
                                      </p:to>
                                    </p:set>
                                    <p:animEffect transition="in" filter="circle(out)">
                                      <p:cBhvr>
                                        <p:cTn id="12" dur="2000"/>
                                        <p:tgtEl>
                                          <p:spTgt spid="207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85800" y="549275"/>
            <a:ext cx="7772400" cy="1143000"/>
          </a:xfrm>
        </p:spPr>
        <p:txBody>
          <a:bodyPr/>
          <a:lstStyle/>
          <a:p>
            <a:r>
              <a:rPr lang="de-DE"/>
              <a:t>Supernova Statistik</a:t>
            </a:r>
          </a:p>
        </p:txBody>
      </p:sp>
      <p:sp>
        <p:nvSpPr>
          <p:cNvPr id="210947" name="Rectangle 3"/>
          <p:cNvSpPr>
            <a:spLocks noGrp="1" noChangeArrowheads="1"/>
          </p:cNvSpPr>
          <p:nvPr>
            <p:ph type="body" idx="1"/>
          </p:nvPr>
        </p:nvSpPr>
        <p:spPr>
          <a:xfrm>
            <a:off x="539750" y="1981200"/>
            <a:ext cx="8280400" cy="4114800"/>
          </a:xfrm>
        </p:spPr>
        <p:txBody>
          <a:bodyPr/>
          <a:lstStyle/>
          <a:p>
            <a:pPr>
              <a:buFontTx/>
              <a:buNone/>
            </a:pPr>
            <a:r>
              <a:rPr lang="de-DE" dirty="0"/>
              <a:t>Supernovae sind extrem selten </a:t>
            </a:r>
          </a:p>
          <a:p>
            <a:pPr lvl="1">
              <a:buFontTx/>
              <a:buNone/>
            </a:pPr>
            <a:r>
              <a:rPr lang="de-DE" dirty="0">
                <a:solidFill>
                  <a:srgbClr val="FF0000"/>
                </a:solidFill>
              </a:rPr>
              <a:t>Im letzten </a:t>
            </a:r>
            <a:r>
              <a:rPr lang="de-DE" dirty="0">
                <a:solidFill>
                  <a:srgbClr val="FF0000"/>
                </a:solidFill>
                <a:cs typeface="Times New Roman" pitchFamily="18" charset="0"/>
              </a:rPr>
              <a:t>Millennium </a:t>
            </a:r>
            <a:r>
              <a:rPr lang="de-DE" dirty="0" smtClean="0">
                <a:solidFill>
                  <a:srgbClr val="FF0000"/>
                </a:solidFill>
                <a:cs typeface="Times New Roman" pitchFamily="18" charset="0"/>
              </a:rPr>
              <a:t>wurden </a:t>
            </a:r>
            <a:r>
              <a:rPr lang="de-DE" dirty="0">
                <a:solidFill>
                  <a:srgbClr val="FF0000"/>
                </a:solidFill>
                <a:cs typeface="Times New Roman" pitchFamily="18" charset="0"/>
              </a:rPr>
              <a:t>nur f</a:t>
            </a:r>
            <a:r>
              <a:rPr lang="en-US" dirty="0" err="1">
                <a:solidFill>
                  <a:srgbClr val="FF0000"/>
                </a:solidFill>
                <a:cs typeface="Times New Roman" pitchFamily="18" charset="0"/>
              </a:rPr>
              <a:t>ünf</a:t>
            </a:r>
            <a:r>
              <a:rPr lang="en-US" dirty="0">
                <a:solidFill>
                  <a:srgbClr val="FF0000"/>
                </a:solidFill>
                <a:cs typeface="Times New Roman" pitchFamily="18" charset="0"/>
              </a:rPr>
              <a:t> Supernovae </a:t>
            </a:r>
            <a:r>
              <a:rPr lang="de-DE" dirty="0">
                <a:solidFill>
                  <a:srgbClr val="FF0000"/>
                </a:solidFill>
                <a:cs typeface="Times New Roman" pitchFamily="18" charset="0"/>
              </a:rPr>
              <a:t>in unserer </a:t>
            </a:r>
            <a:r>
              <a:rPr lang="de-DE" dirty="0" err="1">
                <a:solidFill>
                  <a:srgbClr val="FF0000"/>
                </a:solidFill>
                <a:cs typeface="Times New Roman" pitchFamily="18" charset="0"/>
              </a:rPr>
              <a:t>Milchstrasse</a:t>
            </a:r>
            <a:r>
              <a:rPr lang="de-DE" dirty="0">
                <a:solidFill>
                  <a:srgbClr val="FF0000"/>
                </a:solidFill>
                <a:cs typeface="Times New Roman" pitchFamily="18" charset="0"/>
              </a:rPr>
              <a:t> beobachtet</a:t>
            </a:r>
          </a:p>
          <a:p>
            <a:pPr lvl="1">
              <a:buFontTx/>
              <a:buNone/>
            </a:pPr>
            <a:r>
              <a:rPr lang="de-DE" dirty="0">
                <a:solidFill>
                  <a:srgbClr val="FF0000"/>
                </a:solidFill>
                <a:cs typeface="Times New Roman" pitchFamily="18" charset="0"/>
              </a:rPr>
              <a:t>Im Durchschnitt etwa eine Supernova alle 50 Jahre</a:t>
            </a:r>
          </a:p>
          <a:p>
            <a:pPr lvl="1">
              <a:buFontTx/>
              <a:buNone/>
            </a:pPr>
            <a:r>
              <a:rPr lang="de-DE" dirty="0">
                <a:solidFill>
                  <a:srgbClr val="FF0000"/>
                </a:solidFill>
                <a:cs typeface="Times New Roman" pitchFamily="18" charset="0"/>
              </a:rPr>
              <a:t>nichts für Ungeduldige ...</a:t>
            </a:r>
          </a:p>
        </p:txBody>
      </p:sp>
      <p:graphicFrame>
        <p:nvGraphicFramePr>
          <p:cNvPr id="5" name="Chart 4"/>
          <p:cNvGraphicFramePr/>
          <p:nvPr/>
        </p:nvGraphicFramePr>
        <p:xfrm>
          <a:off x="857224" y="1357298"/>
          <a:ext cx="7500990" cy="50006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857224" y="1357298"/>
          <a:ext cx="7500990" cy="50006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p:txBody>
          <a:bodyPr/>
          <a:lstStyle/>
          <a:p>
            <a:pPr>
              <a:buFontTx/>
              <a:buNone/>
            </a:pPr>
            <a:r>
              <a:rPr lang="en-GB" b="1" dirty="0" err="1" smtClean="0"/>
              <a:t>Extrem</a:t>
            </a:r>
            <a:r>
              <a:rPr lang="en-GB" b="1" dirty="0" smtClean="0"/>
              <a:t> </a:t>
            </a:r>
            <a:r>
              <a:rPr lang="en-GB" b="1" dirty="0" err="1" smtClean="0"/>
              <a:t>helle</a:t>
            </a:r>
            <a:r>
              <a:rPr lang="en-GB" b="1" dirty="0" smtClean="0"/>
              <a:t> </a:t>
            </a:r>
            <a:r>
              <a:rPr lang="en-GB" b="1" dirty="0" err="1" smtClean="0"/>
              <a:t>Sternexplosionen</a:t>
            </a:r>
            <a:endParaRPr lang="en-GB" b="1" dirty="0" smtClean="0"/>
          </a:p>
          <a:p>
            <a:pPr>
              <a:buFontTx/>
              <a:buNone/>
            </a:pPr>
            <a:r>
              <a:rPr lang="en-GB" b="1" dirty="0" err="1" smtClean="0"/>
              <a:t>Wichtig</a:t>
            </a:r>
            <a:r>
              <a:rPr lang="en-GB" b="1" dirty="0" smtClean="0"/>
              <a:t> </a:t>
            </a:r>
            <a:r>
              <a:rPr lang="en-GB" b="1" dirty="0" err="1" smtClean="0"/>
              <a:t>für</a:t>
            </a:r>
            <a:r>
              <a:rPr lang="en-GB" b="1" dirty="0" smtClean="0"/>
              <a:t> die </a:t>
            </a:r>
            <a:r>
              <a:rPr lang="en-GB" b="1" dirty="0" err="1" smtClean="0"/>
              <a:t>Produktion</a:t>
            </a:r>
            <a:r>
              <a:rPr lang="en-GB" b="1" dirty="0" smtClean="0"/>
              <a:t> von </a:t>
            </a:r>
            <a:r>
              <a:rPr lang="en-GB" b="1" dirty="0" err="1" smtClean="0"/>
              <a:t>schweren</a:t>
            </a:r>
            <a:r>
              <a:rPr lang="en-GB" b="1" dirty="0" smtClean="0"/>
              <a:t> </a:t>
            </a:r>
            <a:r>
              <a:rPr lang="en-GB" b="1" dirty="0" err="1" smtClean="0"/>
              <a:t>chemischen</a:t>
            </a:r>
            <a:r>
              <a:rPr lang="en-GB" b="1" dirty="0" smtClean="0"/>
              <a:t> </a:t>
            </a:r>
            <a:r>
              <a:rPr lang="en-GB" b="1" dirty="0" err="1" smtClean="0"/>
              <a:t>Elementen</a:t>
            </a:r>
            <a:endParaRPr lang="en-GB" b="1" dirty="0" smtClean="0"/>
          </a:p>
        </p:txBody>
      </p:sp>
      <p:grpSp>
        <p:nvGrpSpPr>
          <p:cNvPr id="2" name="Group 16"/>
          <p:cNvGrpSpPr/>
          <p:nvPr/>
        </p:nvGrpSpPr>
        <p:grpSpPr>
          <a:xfrm>
            <a:off x="285720" y="1000108"/>
            <a:ext cx="8429684" cy="5615027"/>
            <a:chOff x="285720" y="1071546"/>
            <a:chExt cx="8429684" cy="5615027"/>
          </a:xfrm>
        </p:grpSpPr>
        <p:pic>
          <p:nvPicPr>
            <p:cNvPr id="14" name="Picture 13" descr="Periodic_table_of_elements.gif"/>
            <p:cNvPicPr>
              <a:picLocks noChangeAspect="1"/>
            </p:cNvPicPr>
            <p:nvPr/>
          </p:nvPicPr>
          <p:blipFill>
            <a:blip r:embed="rId3" cstate="print"/>
            <a:srcRect t="4843"/>
            <a:stretch>
              <a:fillRect/>
            </a:stretch>
          </p:blipFill>
          <p:spPr>
            <a:xfrm>
              <a:off x="285720" y="1071546"/>
              <a:ext cx="8429684" cy="561502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bwMode="auto">
            <a:xfrm>
              <a:off x="1428728" y="1071546"/>
              <a:ext cx="4429156" cy="1440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smtClean="0">
                <a:ln>
                  <a:noFill/>
                </a:ln>
                <a:solidFill>
                  <a:schemeClr val="tx1"/>
                </a:solidFill>
                <a:effectLst/>
                <a:latin typeface="Times New Roman" pitchFamily="18" charset="0"/>
              </a:endParaRPr>
            </a:p>
          </p:txBody>
        </p:sp>
      </p:grpSp>
      <p:sp>
        <p:nvSpPr>
          <p:cNvPr id="41986" name="Rectangle 2"/>
          <p:cNvSpPr>
            <a:spLocks noGrp="1" noChangeArrowheads="1"/>
          </p:cNvSpPr>
          <p:nvPr>
            <p:ph type="title"/>
          </p:nvPr>
        </p:nvSpPr>
        <p:spPr>
          <a:xfrm>
            <a:off x="642910" y="0"/>
            <a:ext cx="7772400" cy="1143000"/>
          </a:xfrm>
        </p:spPr>
        <p:txBody>
          <a:bodyPr/>
          <a:lstStyle/>
          <a:p>
            <a:r>
              <a:rPr lang="en-GB" dirty="0" smtClean="0"/>
              <a:t>Supernovae</a:t>
            </a:r>
          </a:p>
        </p:txBody>
      </p:sp>
      <p:grpSp>
        <p:nvGrpSpPr>
          <p:cNvPr id="3" name="Group 17"/>
          <p:cNvGrpSpPr/>
          <p:nvPr/>
        </p:nvGrpSpPr>
        <p:grpSpPr>
          <a:xfrm>
            <a:off x="304800" y="1257289"/>
            <a:ext cx="8232775" cy="957266"/>
            <a:chOff x="304800" y="1257288"/>
            <a:chExt cx="8232775" cy="1243019"/>
          </a:xfrm>
        </p:grpSpPr>
        <p:sp>
          <p:nvSpPr>
            <p:cNvPr id="41996" name="Oval 6"/>
            <p:cNvSpPr>
              <a:spLocks noChangeArrowheads="1"/>
            </p:cNvSpPr>
            <p:nvPr/>
          </p:nvSpPr>
          <p:spPr bwMode="auto">
            <a:xfrm rot="21448905">
              <a:off x="304800" y="1336902"/>
              <a:ext cx="8232775" cy="1163405"/>
            </a:xfrm>
            <a:prstGeom prst="ellipse">
              <a:avLst/>
            </a:prstGeom>
            <a:noFill/>
            <a:ln w="38100">
              <a:solidFill>
                <a:schemeClr val="tx1"/>
              </a:solidFill>
              <a:round/>
              <a:headEnd/>
              <a:tailEnd/>
            </a:ln>
          </p:spPr>
          <p:txBody>
            <a:bodyPr wrap="none" anchor="ctr"/>
            <a:lstStyle/>
            <a:p>
              <a:endParaRPr lang="en-GB"/>
            </a:p>
          </p:txBody>
        </p:sp>
        <p:sp>
          <p:nvSpPr>
            <p:cNvPr id="41997" name="Text Box 7"/>
            <p:cNvSpPr txBox="1">
              <a:spLocks noChangeArrowheads="1"/>
            </p:cNvSpPr>
            <p:nvPr/>
          </p:nvSpPr>
          <p:spPr bwMode="auto">
            <a:xfrm>
              <a:off x="4508608" y="1257288"/>
              <a:ext cx="1063524" cy="457200"/>
            </a:xfrm>
            <a:prstGeom prst="rect">
              <a:avLst/>
            </a:prstGeom>
            <a:noFill/>
            <a:ln w="9525">
              <a:noFill/>
              <a:miter lim="800000"/>
              <a:headEnd/>
              <a:tailEnd/>
            </a:ln>
          </p:spPr>
          <p:txBody>
            <a:bodyPr wrap="none">
              <a:spAutoFit/>
            </a:bodyPr>
            <a:lstStyle/>
            <a:p>
              <a:r>
                <a:rPr lang="en-GB" dirty="0" err="1"/>
                <a:t>Urknall</a:t>
              </a:r>
              <a:endParaRPr lang="en-GB" dirty="0"/>
            </a:p>
          </p:txBody>
        </p:sp>
      </p:grpSp>
      <p:grpSp>
        <p:nvGrpSpPr>
          <p:cNvPr id="4" name="Group 18"/>
          <p:cNvGrpSpPr/>
          <p:nvPr/>
        </p:nvGrpSpPr>
        <p:grpSpPr>
          <a:xfrm>
            <a:off x="495328" y="1824327"/>
            <a:ext cx="8077200" cy="1521649"/>
            <a:chOff x="495328" y="1824327"/>
            <a:chExt cx="8077200" cy="1521649"/>
          </a:xfrm>
        </p:grpSpPr>
        <p:sp>
          <p:nvSpPr>
            <p:cNvPr id="41994" name="Oval 9"/>
            <p:cNvSpPr>
              <a:spLocks noChangeArrowheads="1"/>
            </p:cNvSpPr>
            <p:nvPr/>
          </p:nvSpPr>
          <p:spPr bwMode="auto">
            <a:xfrm rot="8527">
              <a:off x="495328" y="1879598"/>
              <a:ext cx="8077200" cy="1466378"/>
            </a:xfrm>
            <a:prstGeom prst="ellipse">
              <a:avLst/>
            </a:prstGeom>
            <a:noFill/>
            <a:ln w="38100">
              <a:solidFill>
                <a:srgbClr val="FF9900"/>
              </a:solidFill>
              <a:round/>
              <a:headEnd/>
              <a:tailEnd/>
            </a:ln>
          </p:spPr>
          <p:txBody>
            <a:bodyPr wrap="none" anchor="ctr"/>
            <a:lstStyle/>
            <a:p>
              <a:endParaRPr lang="en-GB"/>
            </a:p>
          </p:txBody>
        </p:sp>
        <p:sp>
          <p:nvSpPr>
            <p:cNvPr id="41995" name="Text Box 10"/>
            <p:cNvSpPr txBox="1">
              <a:spLocks noChangeArrowheads="1"/>
            </p:cNvSpPr>
            <p:nvPr/>
          </p:nvSpPr>
          <p:spPr bwMode="auto">
            <a:xfrm>
              <a:off x="3357555" y="1824327"/>
              <a:ext cx="1143007" cy="461665"/>
            </a:xfrm>
            <a:prstGeom prst="rect">
              <a:avLst/>
            </a:prstGeom>
            <a:noFill/>
            <a:ln w="9525">
              <a:noFill/>
              <a:miter lim="800000"/>
              <a:headEnd/>
              <a:tailEnd/>
            </a:ln>
          </p:spPr>
          <p:txBody>
            <a:bodyPr wrap="square">
              <a:spAutoFit/>
            </a:bodyPr>
            <a:lstStyle/>
            <a:p>
              <a:r>
                <a:rPr lang="en-GB" dirty="0">
                  <a:solidFill>
                    <a:srgbClr val="FF9933"/>
                  </a:solidFill>
                </a:rPr>
                <a:t>Sterne</a:t>
              </a:r>
              <a:endParaRPr lang="en-GB" dirty="0"/>
            </a:p>
          </p:txBody>
        </p:sp>
      </p:grpSp>
      <p:grpSp>
        <p:nvGrpSpPr>
          <p:cNvPr id="5" name="Group 11"/>
          <p:cNvGrpSpPr>
            <a:grpSpLocks/>
          </p:cNvGrpSpPr>
          <p:nvPr/>
        </p:nvGrpSpPr>
        <p:grpSpPr bwMode="auto">
          <a:xfrm>
            <a:off x="304800" y="2667000"/>
            <a:ext cx="8382000" cy="3476644"/>
            <a:chOff x="192" y="1680"/>
            <a:chExt cx="5280" cy="2496"/>
          </a:xfrm>
        </p:grpSpPr>
        <p:sp>
          <p:nvSpPr>
            <p:cNvPr id="41992" name="Oval 12"/>
            <p:cNvSpPr>
              <a:spLocks noChangeArrowheads="1"/>
            </p:cNvSpPr>
            <p:nvPr/>
          </p:nvSpPr>
          <p:spPr bwMode="auto">
            <a:xfrm>
              <a:off x="192" y="1680"/>
              <a:ext cx="5280" cy="2304"/>
            </a:xfrm>
            <a:prstGeom prst="ellipse">
              <a:avLst/>
            </a:prstGeom>
            <a:noFill/>
            <a:ln w="38100">
              <a:solidFill>
                <a:srgbClr val="FF0000"/>
              </a:solidFill>
              <a:round/>
              <a:headEnd/>
              <a:tailEnd/>
            </a:ln>
          </p:spPr>
          <p:txBody>
            <a:bodyPr wrap="none" anchor="ctr"/>
            <a:lstStyle/>
            <a:p>
              <a:endParaRPr lang="en-GB"/>
            </a:p>
          </p:txBody>
        </p:sp>
        <p:sp>
          <p:nvSpPr>
            <p:cNvPr id="41993" name="Text Box 13"/>
            <p:cNvSpPr txBox="1">
              <a:spLocks noChangeArrowheads="1"/>
            </p:cNvSpPr>
            <p:nvPr/>
          </p:nvSpPr>
          <p:spPr bwMode="auto">
            <a:xfrm>
              <a:off x="4032" y="3888"/>
              <a:ext cx="1087" cy="288"/>
            </a:xfrm>
            <a:prstGeom prst="rect">
              <a:avLst/>
            </a:prstGeom>
            <a:noFill/>
            <a:ln w="9525">
              <a:noFill/>
              <a:miter lim="800000"/>
              <a:headEnd/>
              <a:tailEnd/>
            </a:ln>
          </p:spPr>
          <p:txBody>
            <a:bodyPr wrap="none">
              <a:spAutoFit/>
            </a:bodyPr>
            <a:lstStyle/>
            <a:p>
              <a:r>
                <a:rPr lang="en-GB">
                  <a:solidFill>
                    <a:srgbClr val="FF0000"/>
                  </a:solidFill>
                </a:rPr>
                <a:t>Supernovae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endParaRPr lang="en-US"/>
          </a:p>
        </p:txBody>
      </p:sp>
      <p:sp>
        <p:nvSpPr>
          <p:cNvPr id="214019" name="Rectangle 3"/>
          <p:cNvSpPr>
            <a:spLocks noGrp="1" noChangeArrowheads="1"/>
          </p:cNvSpPr>
          <p:nvPr>
            <p:ph type="body" idx="1"/>
          </p:nvPr>
        </p:nvSpPr>
        <p:spPr/>
        <p:txBody>
          <a:bodyPr/>
          <a:lstStyle/>
          <a:p>
            <a:endParaRPr lang="en-US"/>
          </a:p>
        </p:txBody>
      </p:sp>
      <p:grpSp>
        <p:nvGrpSpPr>
          <p:cNvPr id="214023" name="Group 7"/>
          <p:cNvGrpSpPr>
            <a:grpSpLocks/>
          </p:cNvGrpSpPr>
          <p:nvPr/>
        </p:nvGrpSpPr>
        <p:grpSpPr bwMode="auto">
          <a:xfrm>
            <a:off x="0" y="1052513"/>
            <a:ext cx="9144000" cy="5472112"/>
            <a:chOff x="0" y="482"/>
            <a:chExt cx="5760" cy="3447"/>
          </a:xfrm>
        </p:grpSpPr>
        <p:pic>
          <p:nvPicPr>
            <p:cNvPr id="214020" name="Picture 4" descr="bw93j_2"/>
            <p:cNvPicPr>
              <a:picLocks noChangeAspect="1" noChangeArrowheads="1"/>
            </p:cNvPicPr>
            <p:nvPr/>
          </p:nvPicPr>
          <p:blipFill>
            <a:blip r:embed="rId2" cstate="print"/>
            <a:srcRect l="2914" t="22299" r="3470" b="4012"/>
            <a:stretch>
              <a:fillRect/>
            </a:stretch>
          </p:blipFill>
          <p:spPr bwMode="auto">
            <a:xfrm>
              <a:off x="0" y="482"/>
              <a:ext cx="5760" cy="3399"/>
            </a:xfrm>
            <a:prstGeom prst="rect">
              <a:avLst/>
            </a:prstGeom>
            <a:noFill/>
          </p:spPr>
        </p:pic>
        <p:sp>
          <p:nvSpPr>
            <p:cNvPr id="214021" name="Rectangle 5"/>
            <p:cNvSpPr>
              <a:spLocks noChangeArrowheads="1"/>
            </p:cNvSpPr>
            <p:nvPr/>
          </p:nvSpPr>
          <p:spPr bwMode="auto">
            <a:xfrm>
              <a:off x="2653" y="482"/>
              <a:ext cx="454" cy="3447"/>
            </a:xfrm>
            <a:prstGeom prst="rect">
              <a:avLst/>
            </a:prstGeom>
            <a:solidFill>
              <a:srgbClr val="111111"/>
            </a:solidFill>
            <a:ln w="9525">
              <a:noFill/>
              <a:miter lim="800000"/>
              <a:headEnd/>
              <a:tailEnd/>
            </a:ln>
            <a:effectLst/>
          </p:spPr>
          <p:txBody>
            <a:bodyPr wrap="none" anchor="ctr"/>
            <a:lstStyle/>
            <a:p>
              <a:endParaRPr lang="en-GB"/>
            </a:p>
          </p:txBody>
        </p:sp>
      </p:grpSp>
      <p:sp>
        <p:nvSpPr>
          <p:cNvPr id="214024" name="Text Box 8"/>
          <p:cNvSpPr txBox="1">
            <a:spLocks noChangeArrowheads="1"/>
          </p:cNvSpPr>
          <p:nvPr/>
        </p:nvSpPr>
        <p:spPr bwMode="auto">
          <a:xfrm>
            <a:off x="6084888" y="260350"/>
            <a:ext cx="2230437" cy="701675"/>
          </a:xfrm>
          <a:prstGeom prst="rect">
            <a:avLst/>
          </a:prstGeom>
          <a:noFill/>
          <a:ln w="9525">
            <a:noFill/>
            <a:miter lim="800000"/>
            <a:headEnd/>
            <a:tailEnd/>
          </a:ln>
          <a:effectLst/>
        </p:spPr>
        <p:txBody>
          <a:bodyPr wrap="none">
            <a:spAutoFit/>
          </a:bodyPr>
          <a:lstStyle/>
          <a:p>
            <a:r>
              <a:rPr lang="de-DE" sz="4000">
                <a:solidFill>
                  <a:schemeClr val="bg1"/>
                </a:solidFill>
                <a:effectLst>
                  <a:outerShdw blurRad="38100" dist="38100" dir="2700000" algn="tl">
                    <a:srgbClr val="000000"/>
                  </a:outerShdw>
                </a:effectLst>
              </a:rPr>
              <a:t>SN 1993J</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94D"/>
          <p:cNvPicPr>
            <a:picLocks noChangeAspect="1" noChangeArrowheads="1"/>
          </p:cNvPicPr>
          <p:nvPr/>
        </p:nvPicPr>
        <p:blipFill>
          <a:blip r:embed="rId3" cstate="print"/>
          <a:srcRect/>
          <a:stretch>
            <a:fillRect/>
          </a:stretch>
        </p:blipFill>
        <p:spPr bwMode="auto">
          <a:xfrm>
            <a:off x="1547813" y="404813"/>
            <a:ext cx="6143625" cy="6143625"/>
          </a:xfrm>
          <a:prstGeom prst="rect">
            <a:avLst/>
          </a:prstGeom>
          <a:noFill/>
        </p:spPr>
      </p:pic>
      <p:sp>
        <p:nvSpPr>
          <p:cNvPr id="30723" name="Text Box 3"/>
          <p:cNvSpPr txBox="1">
            <a:spLocks noChangeArrowheads="1"/>
          </p:cNvSpPr>
          <p:nvPr/>
        </p:nvSpPr>
        <p:spPr bwMode="auto">
          <a:xfrm>
            <a:off x="879475" y="1211263"/>
            <a:ext cx="2127250" cy="641350"/>
          </a:xfrm>
          <a:prstGeom prst="rect">
            <a:avLst/>
          </a:prstGeom>
          <a:noFill/>
          <a:ln w="9525">
            <a:noFill/>
            <a:miter lim="800000"/>
            <a:headEnd/>
            <a:tailEnd/>
          </a:ln>
          <a:effectLst/>
        </p:spPr>
        <p:txBody>
          <a:bodyPr wrap="none">
            <a:spAutoFit/>
          </a:bodyPr>
          <a:lstStyle/>
          <a:p>
            <a:r>
              <a:rPr lang="de-DE" sz="3600">
                <a:solidFill>
                  <a:schemeClr val="bg1"/>
                </a:solidFill>
                <a:effectLst>
                  <a:outerShdw blurRad="38100" dist="38100" dir="2700000" algn="tl">
                    <a:srgbClr val="FFFFFF"/>
                  </a:outerShdw>
                </a:effectLst>
              </a:rPr>
              <a:t>SN 1994D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de-DE"/>
              <a:t>Programm</a:t>
            </a:r>
          </a:p>
        </p:txBody>
      </p:sp>
      <p:sp>
        <p:nvSpPr>
          <p:cNvPr id="97283" name="Rectangle 3"/>
          <p:cNvSpPr>
            <a:spLocks noGrp="1" noChangeArrowheads="1"/>
          </p:cNvSpPr>
          <p:nvPr>
            <p:ph type="body" idx="1"/>
          </p:nvPr>
        </p:nvSpPr>
        <p:spPr>
          <a:xfrm>
            <a:off x="685800" y="1844675"/>
            <a:ext cx="8001000" cy="4679950"/>
          </a:xfrm>
        </p:spPr>
        <p:txBody>
          <a:bodyPr/>
          <a:lstStyle/>
          <a:p>
            <a:r>
              <a:rPr lang="de-DE"/>
              <a:t>Supernovae</a:t>
            </a:r>
          </a:p>
          <a:p>
            <a:pPr lvl="1"/>
            <a:r>
              <a:rPr lang="de-DE"/>
              <a:t>Supernova Typen</a:t>
            </a:r>
          </a:p>
          <a:p>
            <a:pPr lvl="2"/>
            <a:r>
              <a:rPr lang="de-DE"/>
              <a:t>Supernovae von Massiven Sternen</a:t>
            </a:r>
          </a:p>
          <a:p>
            <a:pPr lvl="2"/>
            <a:r>
              <a:rPr lang="de-DE"/>
              <a:t>Thermonukleare Supernovae</a:t>
            </a:r>
          </a:p>
          <a:p>
            <a:r>
              <a:rPr lang="de-DE"/>
              <a:t>Supernova Kosmologie</a:t>
            </a:r>
          </a:p>
          <a:p>
            <a:pPr lvl="1"/>
            <a:r>
              <a:rPr lang="de-DE"/>
              <a:t>Die universelle Expansiongeschichte </a:t>
            </a:r>
          </a:p>
          <a:p>
            <a:endParaRPr lang="de-DE"/>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waldo"/>
          <p:cNvPicPr>
            <a:picLocks noChangeAspect="1" noChangeArrowheads="1"/>
          </p:cNvPicPr>
          <p:nvPr/>
        </p:nvPicPr>
        <p:blipFill>
          <a:blip r:embed="rId3" cstate="print"/>
          <a:srcRect r="2509"/>
          <a:stretch>
            <a:fillRect/>
          </a:stretch>
        </p:blipFill>
        <p:spPr bwMode="auto">
          <a:xfrm>
            <a:off x="228600" y="1524000"/>
            <a:ext cx="6030913" cy="4637088"/>
          </a:xfrm>
          <a:prstGeom prst="rect">
            <a:avLst/>
          </a:prstGeom>
          <a:noFill/>
        </p:spPr>
      </p:pic>
      <p:sp>
        <p:nvSpPr>
          <p:cNvPr id="37891" name="Rectangle 3"/>
          <p:cNvSpPr>
            <a:spLocks noChangeArrowheads="1"/>
          </p:cNvSpPr>
          <p:nvPr/>
        </p:nvSpPr>
        <p:spPr bwMode="auto">
          <a:xfrm>
            <a:off x="722313" y="2247900"/>
            <a:ext cx="2249487" cy="3440113"/>
          </a:xfrm>
          <a:prstGeom prst="rect">
            <a:avLst/>
          </a:prstGeom>
          <a:noFill/>
          <a:ln w="38100">
            <a:solidFill>
              <a:schemeClr val="folHlink"/>
            </a:solidFill>
            <a:miter lim="800000"/>
            <a:headEnd/>
            <a:tailEnd/>
          </a:ln>
          <a:effectLst/>
        </p:spPr>
        <p:txBody>
          <a:bodyPr wrap="none" anchor="ctr"/>
          <a:lstStyle/>
          <a:p>
            <a:endParaRPr lang="en-GB"/>
          </a:p>
        </p:txBody>
      </p:sp>
      <p:sp>
        <p:nvSpPr>
          <p:cNvPr id="37892" name="Rectangle 4"/>
          <p:cNvSpPr>
            <a:spLocks noChangeArrowheads="1"/>
          </p:cNvSpPr>
          <p:nvPr/>
        </p:nvSpPr>
        <p:spPr bwMode="auto">
          <a:xfrm>
            <a:off x="3598863" y="2244725"/>
            <a:ext cx="2249487" cy="3440113"/>
          </a:xfrm>
          <a:prstGeom prst="rect">
            <a:avLst/>
          </a:prstGeom>
          <a:noFill/>
          <a:ln w="38100">
            <a:solidFill>
              <a:schemeClr val="folHlink"/>
            </a:solidFill>
            <a:miter lim="800000"/>
            <a:headEnd/>
            <a:tailEnd/>
          </a:ln>
          <a:effectLst/>
        </p:spPr>
        <p:txBody>
          <a:bodyPr wrap="none" anchor="ctr"/>
          <a:lstStyle/>
          <a:p>
            <a:endParaRPr lang="en-GB"/>
          </a:p>
        </p:txBody>
      </p:sp>
      <p:grpSp>
        <p:nvGrpSpPr>
          <p:cNvPr id="37899" name="Group 11"/>
          <p:cNvGrpSpPr>
            <a:grpSpLocks/>
          </p:cNvGrpSpPr>
          <p:nvPr/>
        </p:nvGrpSpPr>
        <p:grpSpPr bwMode="auto">
          <a:xfrm>
            <a:off x="5257800" y="1676400"/>
            <a:ext cx="3467100" cy="4356100"/>
            <a:chOff x="3312" y="1056"/>
            <a:chExt cx="2184" cy="2744"/>
          </a:xfrm>
        </p:grpSpPr>
        <p:pic>
          <p:nvPicPr>
            <p:cNvPr id="37894" name="Picture 6" descr="waldo2"/>
            <p:cNvPicPr>
              <a:picLocks noChangeAspect="1" noChangeArrowheads="1"/>
            </p:cNvPicPr>
            <p:nvPr/>
          </p:nvPicPr>
          <p:blipFill>
            <a:blip r:embed="rId4" cstate="print"/>
            <a:srcRect l="67641"/>
            <a:stretch>
              <a:fillRect/>
            </a:stretch>
          </p:blipFill>
          <p:spPr bwMode="auto">
            <a:xfrm>
              <a:off x="3979" y="1056"/>
              <a:ext cx="1517" cy="2744"/>
            </a:xfrm>
            <a:prstGeom prst="rect">
              <a:avLst/>
            </a:prstGeom>
            <a:noFill/>
          </p:spPr>
        </p:pic>
        <p:sp>
          <p:nvSpPr>
            <p:cNvPr id="37895" name="Rectangle 7"/>
            <p:cNvSpPr>
              <a:spLocks noChangeArrowheads="1"/>
            </p:cNvSpPr>
            <p:nvPr/>
          </p:nvSpPr>
          <p:spPr bwMode="auto">
            <a:xfrm>
              <a:off x="4035" y="1415"/>
              <a:ext cx="1417" cy="2167"/>
            </a:xfrm>
            <a:prstGeom prst="rect">
              <a:avLst/>
            </a:prstGeom>
            <a:noFill/>
            <a:ln w="38100">
              <a:solidFill>
                <a:schemeClr val="folHlink"/>
              </a:solidFill>
              <a:miter lim="800000"/>
              <a:headEnd/>
              <a:tailEnd/>
            </a:ln>
            <a:effectLst/>
          </p:spPr>
          <p:txBody>
            <a:bodyPr wrap="none" anchor="ctr"/>
            <a:lstStyle/>
            <a:p>
              <a:endParaRPr lang="en-GB"/>
            </a:p>
          </p:txBody>
        </p:sp>
        <p:sp>
          <p:nvSpPr>
            <p:cNvPr id="37896" name="Arc 8"/>
            <p:cNvSpPr>
              <a:spLocks/>
            </p:cNvSpPr>
            <p:nvPr/>
          </p:nvSpPr>
          <p:spPr bwMode="auto">
            <a:xfrm rot="-4776266">
              <a:off x="3881" y="1074"/>
              <a:ext cx="411" cy="1550"/>
            </a:xfrm>
            <a:custGeom>
              <a:avLst/>
              <a:gdLst>
                <a:gd name="G0" fmla="+- 0 0 0"/>
                <a:gd name="G1" fmla="+- 21600 0 0"/>
                <a:gd name="G2" fmla="+- 21600 0 0"/>
                <a:gd name="T0" fmla="*/ 0 w 21600"/>
                <a:gd name="T1" fmla="*/ 0 h 35293"/>
                <a:gd name="T2" fmla="*/ 16705 w 21600"/>
                <a:gd name="T3" fmla="*/ 35293 h 35293"/>
                <a:gd name="T4" fmla="*/ 0 w 21600"/>
                <a:gd name="T5" fmla="*/ 21600 h 35293"/>
              </a:gdLst>
              <a:ahLst/>
              <a:cxnLst>
                <a:cxn ang="0">
                  <a:pos x="T0" y="T1"/>
                </a:cxn>
                <a:cxn ang="0">
                  <a:pos x="T2" y="T3"/>
                </a:cxn>
                <a:cxn ang="0">
                  <a:pos x="T4" y="T5"/>
                </a:cxn>
              </a:cxnLst>
              <a:rect l="0" t="0" r="r" b="b"/>
              <a:pathLst>
                <a:path w="21600" h="35293" fill="none" extrusionOk="0">
                  <a:moveTo>
                    <a:pt x="-1" y="0"/>
                  </a:moveTo>
                  <a:cubicBezTo>
                    <a:pt x="11929" y="0"/>
                    <a:pt x="21600" y="9670"/>
                    <a:pt x="21600" y="21600"/>
                  </a:cubicBezTo>
                  <a:cubicBezTo>
                    <a:pt x="21600" y="26592"/>
                    <a:pt x="19870" y="31431"/>
                    <a:pt x="16705" y="35293"/>
                  </a:cubicBezTo>
                </a:path>
                <a:path w="21600" h="35293" stroke="0" extrusionOk="0">
                  <a:moveTo>
                    <a:pt x="-1" y="0"/>
                  </a:moveTo>
                  <a:cubicBezTo>
                    <a:pt x="11929" y="0"/>
                    <a:pt x="21600" y="9670"/>
                    <a:pt x="21600" y="21600"/>
                  </a:cubicBezTo>
                  <a:cubicBezTo>
                    <a:pt x="21600" y="26592"/>
                    <a:pt x="19870" y="31431"/>
                    <a:pt x="16705" y="35293"/>
                  </a:cubicBezTo>
                  <a:lnTo>
                    <a:pt x="0" y="21600"/>
                  </a:lnTo>
                  <a:close/>
                </a:path>
              </a:pathLst>
            </a:custGeom>
            <a:noFill/>
            <a:ln w="38100">
              <a:solidFill>
                <a:schemeClr val="hlink"/>
              </a:solidFill>
              <a:round/>
              <a:headEnd/>
              <a:tailEnd type="triangle" w="med" len="med"/>
            </a:ln>
            <a:effectLst/>
          </p:spPr>
          <p:txBody>
            <a:bodyPr wrap="none" anchor="ctr"/>
            <a:lstStyle/>
            <a:p>
              <a:endParaRPr lang="en-GB"/>
            </a:p>
          </p:txBody>
        </p:sp>
      </p:grpSp>
      <p:sp>
        <p:nvSpPr>
          <p:cNvPr id="37897" name="Text Box 9"/>
          <p:cNvSpPr txBox="1">
            <a:spLocks noChangeArrowheads="1"/>
          </p:cNvSpPr>
          <p:nvPr/>
        </p:nvSpPr>
        <p:spPr bwMode="auto">
          <a:xfrm>
            <a:off x="3352800" y="5791200"/>
            <a:ext cx="2813050" cy="366713"/>
          </a:xfrm>
          <a:prstGeom prst="rect">
            <a:avLst/>
          </a:prstGeom>
          <a:noFill/>
          <a:ln w="9525">
            <a:noFill/>
            <a:miter lim="800000"/>
            <a:headEnd/>
            <a:tailEnd/>
          </a:ln>
          <a:effectLst/>
        </p:spPr>
        <p:txBody>
          <a:bodyPr wrap="none">
            <a:spAutoFit/>
          </a:bodyPr>
          <a:lstStyle/>
          <a:p>
            <a:r>
              <a:rPr lang="en-US" sz="1800" b="0">
                <a:latin typeface="Arial" charset="0"/>
              </a:rPr>
              <a:t>(High-z Supernova Team)</a:t>
            </a:r>
          </a:p>
        </p:txBody>
      </p:sp>
      <p:sp>
        <p:nvSpPr>
          <p:cNvPr id="37898" name="Rectangle 10"/>
          <p:cNvSpPr>
            <a:spLocks noGrp="1" noChangeArrowheads="1"/>
          </p:cNvSpPr>
          <p:nvPr>
            <p:ph type="title" idx="4294967295"/>
          </p:nvPr>
        </p:nvSpPr>
        <p:spPr>
          <a:xfrm>
            <a:off x="685800" y="0"/>
            <a:ext cx="7772400" cy="1143000"/>
          </a:xfrm>
        </p:spPr>
        <p:txBody>
          <a:bodyPr/>
          <a:lstStyle/>
          <a:p>
            <a:r>
              <a:rPr lang="de-DE"/>
              <a:t>Supernova Suche</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899"/>
                                        </p:tgtEl>
                                        <p:attrNameLst>
                                          <p:attrName>style.visibility</p:attrName>
                                        </p:attrNameLst>
                                      </p:cBhvr>
                                      <p:to>
                                        <p:strVal val="visible"/>
                                      </p:to>
                                    </p:set>
                                    <p:animEffect transition="in" filter="wipe(left)">
                                      <p:cBhvr>
                                        <p:cTn id="7" dur="500"/>
                                        <p:tgtEl>
                                          <p:spTgt spid="37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0"/>
            <a:ext cx="7772400" cy="1143000"/>
          </a:xfrm>
        </p:spPr>
        <p:txBody>
          <a:bodyPr/>
          <a:lstStyle/>
          <a:p>
            <a:r>
              <a:rPr lang="en-GB"/>
              <a:t>Supernovae</a:t>
            </a:r>
          </a:p>
        </p:txBody>
      </p:sp>
      <p:grpSp>
        <p:nvGrpSpPr>
          <p:cNvPr id="99331" name="Group 3"/>
          <p:cNvGrpSpPr>
            <a:grpSpLocks/>
          </p:cNvGrpSpPr>
          <p:nvPr/>
        </p:nvGrpSpPr>
        <p:grpSpPr bwMode="auto">
          <a:xfrm>
            <a:off x="914400" y="1371600"/>
            <a:ext cx="3586163" cy="4267200"/>
            <a:chOff x="576" y="864"/>
            <a:chExt cx="2259" cy="2688"/>
          </a:xfrm>
        </p:grpSpPr>
        <p:sp>
          <p:nvSpPr>
            <p:cNvPr id="99332" name="Text Box 4"/>
            <p:cNvSpPr txBox="1">
              <a:spLocks noChangeArrowheads="1"/>
            </p:cNvSpPr>
            <p:nvPr/>
          </p:nvSpPr>
          <p:spPr bwMode="auto">
            <a:xfrm>
              <a:off x="576" y="3264"/>
              <a:ext cx="2259" cy="288"/>
            </a:xfrm>
            <a:prstGeom prst="rect">
              <a:avLst/>
            </a:prstGeom>
            <a:noFill/>
            <a:ln w="9525">
              <a:noFill/>
              <a:miter lim="800000"/>
              <a:headEnd/>
              <a:tailEnd/>
            </a:ln>
            <a:effectLst/>
          </p:spPr>
          <p:txBody>
            <a:bodyPr wrap="none">
              <a:spAutoFit/>
            </a:bodyPr>
            <a:lstStyle/>
            <a:p>
              <a:r>
                <a:rPr lang="en-GB" dirty="0">
                  <a:solidFill>
                    <a:schemeClr val="accent6">
                      <a:lumMod val="40000"/>
                      <a:lumOff val="60000"/>
                    </a:schemeClr>
                  </a:solidFill>
                </a:rPr>
                <a:t>Walter Baade (1893-1960)</a:t>
              </a:r>
            </a:p>
          </p:txBody>
        </p:sp>
        <p:pic>
          <p:nvPicPr>
            <p:cNvPr id="99333" name="Picture 5" descr="baade"/>
            <p:cNvPicPr>
              <a:picLocks noChangeAspect="1" noChangeArrowheads="1"/>
            </p:cNvPicPr>
            <p:nvPr/>
          </p:nvPicPr>
          <p:blipFill>
            <a:blip r:embed="rId3" cstate="print"/>
            <a:srcRect/>
            <a:stretch>
              <a:fillRect/>
            </a:stretch>
          </p:blipFill>
          <p:spPr bwMode="auto">
            <a:xfrm>
              <a:off x="864" y="864"/>
              <a:ext cx="1628" cy="2202"/>
            </a:xfrm>
            <a:prstGeom prst="rect">
              <a:avLst/>
            </a:prstGeom>
            <a:noFill/>
          </p:spPr>
        </p:pic>
      </p:grpSp>
      <p:grpSp>
        <p:nvGrpSpPr>
          <p:cNvPr id="99334" name="Group 6"/>
          <p:cNvGrpSpPr>
            <a:grpSpLocks/>
          </p:cNvGrpSpPr>
          <p:nvPr/>
        </p:nvGrpSpPr>
        <p:grpSpPr bwMode="auto">
          <a:xfrm>
            <a:off x="4953000" y="1370013"/>
            <a:ext cx="3467100" cy="4268787"/>
            <a:chOff x="3120" y="863"/>
            <a:chExt cx="2184" cy="2689"/>
          </a:xfrm>
        </p:grpSpPr>
        <p:sp>
          <p:nvSpPr>
            <p:cNvPr id="99335" name="Text Box 7"/>
            <p:cNvSpPr txBox="1">
              <a:spLocks noChangeArrowheads="1"/>
            </p:cNvSpPr>
            <p:nvPr/>
          </p:nvSpPr>
          <p:spPr bwMode="auto">
            <a:xfrm>
              <a:off x="3120" y="3264"/>
              <a:ext cx="2184" cy="288"/>
            </a:xfrm>
            <a:prstGeom prst="rect">
              <a:avLst/>
            </a:prstGeom>
            <a:noFill/>
            <a:ln w="9525">
              <a:noFill/>
              <a:miter lim="800000"/>
              <a:headEnd/>
              <a:tailEnd/>
            </a:ln>
            <a:effectLst/>
          </p:spPr>
          <p:txBody>
            <a:bodyPr wrap="none">
              <a:spAutoFit/>
            </a:bodyPr>
            <a:lstStyle/>
            <a:p>
              <a:r>
                <a:rPr lang="en-GB" dirty="0">
                  <a:solidFill>
                    <a:schemeClr val="accent6">
                      <a:lumMod val="40000"/>
                      <a:lumOff val="60000"/>
                    </a:schemeClr>
                  </a:solidFill>
                </a:rPr>
                <a:t>Fritz </a:t>
              </a:r>
              <a:r>
                <a:rPr lang="en-GB" dirty="0" err="1">
                  <a:solidFill>
                    <a:schemeClr val="accent6">
                      <a:lumMod val="40000"/>
                      <a:lumOff val="60000"/>
                    </a:schemeClr>
                  </a:solidFill>
                </a:rPr>
                <a:t>Zwicky</a:t>
              </a:r>
              <a:r>
                <a:rPr lang="en-GB" dirty="0">
                  <a:solidFill>
                    <a:schemeClr val="accent6">
                      <a:lumMod val="40000"/>
                      <a:lumOff val="60000"/>
                    </a:schemeClr>
                  </a:solidFill>
                </a:rPr>
                <a:t> (1898-1974)</a:t>
              </a:r>
            </a:p>
          </p:txBody>
        </p:sp>
        <p:pic>
          <p:nvPicPr>
            <p:cNvPr id="99336" name="Picture 8" descr="zwickyf"/>
            <p:cNvPicPr>
              <a:picLocks noChangeAspect="1" noChangeArrowheads="1"/>
            </p:cNvPicPr>
            <p:nvPr/>
          </p:nvPicPr>
          <p:blipFill>
            <a:blip r:embed="rId4" cstate="print"/>
            <a:srcRect/>
            <a:stretch>
              <a:fillRect/>
            </a:stretch>
          </p:blipFill>
          <p:spPr bwMode="auto">
            <a:xfrm>
              <a:off x="3312" y="863"/>
              <a:ext cx="1705" cy="2200"/>
            </a:xfrm>
            <a:prstGeom prst="rect">
              <a:avLst/>
            </a:prstGeom>
            <a:noFill/>
          </p:spPr>
        </p:pic>
      </p:grpSp>
      <p:grpSp>
        <p:nvGrpSpPr>
          <p:cNvPr id="99341" name="Group 13"/>
          <p:cNvGrpSpPr>
            <a:grpSpLocks/>
          </p:cNvGrpSpPr>
          <p:nvPr/>
        </p:nvGrpSpPr>
        <p:grpSpPr bwMode="auto">
          <a:xfrm>
            <a:off x="728690" y="1214422"/>
            <a:ext cx="7772400" cy="4924425"/>
            <a:chOff x="431" y="799"/>
            <a:chExt cx="4896" cy="3102"/>
          </a:xfrm>
        </p:grpSpPr>
        <p:pic>
          <p:nvPicPr>
            <p:cNvPr id="99337" name="Picture 9" descr="37c"/>
            <p:cNvPicPr>
              <a:picLocks noChangeAspect="1" noChangeArrowheads="1"/>
            </p:cNvPicPr>
            <p:nvPr/>
          </p:nvPicPr>
          <p:blipFill>
            <a:blip r:embed="rId5" cstate="print"/>
            <a:srcRect/>
            <a:stretch>
              <a:fillRect/>
            </a:stretch>
          </p:blipFill>
          <p:spPr bwMode="auto">
            <a:xfrm>
              <a:off x="431" y="799"/>
              <a:ext cx="4896" cy="3102"/>
            </a:xfrm>
            <a:prstGeom prst="rect">
              <a:avLst/>
            </a:prstGeom>
            <a:noFill/>
          </p:spPr>
        </p:pic>
        <p:sp>
          <p:nvSpPr>
            <p:cNvPr id="99338" name="Text Box 10"/>
            <p:cNvSpPr txBox="1">
              <a:spLocks noChangeArrowheads="1"/>
            </p:cNvSpPr>
            <p:nvPr/>
          </p:nvSpPr>
          <p:spPr bwMode="auto">
            <a:xfrm>
              <a:off x="3354" y="1296"/>
              <a:ext cx="1204" cy="365"/>
            </a:xfrm>
            <a:prstGeom prst="rect">
              <a:avLst/>
            </a:prstGeom>
            <a:noFill/>
            <a:ln w="9525">
              <a:noFill/>
              <a:miter lim="800000"/>
              <a:headEnd/>
              <a:tailEnd/>
            </a:ln>
            <a:effectLst/>
          </p:spPr>
          <p:txBody>
            <a:bodyPr wrap="none">
              <a:spAutoFit/>
            </a:bodyPr>
            <a:lstStyle/>
            <a:p>
              <a:r>
                <a:rPr lang="de-DE" sz="3200"/>
                <a:t>SN 1937C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9341"/>
                                        </p:tgtEl>
                                        <p:attrNameLst>
                                          <p:attrName>style.visibility</p:attrName>
                                        </p:attrNameLst>
                                      </p:cBhvr>
                                      <p:to>
                                        <p:strVal val="visible"/>
                                      </p:to>
                                    </p:set>
                                    <p:animEffect transition="in" filter="box(out)">
                                      <p:cBhvr>
                                        <p:cTn id="7" dur="1000"/>
                                        <p:tgtEl>
                                          <p:spTgt spid="99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685800" y="188913"/>
            <a:ext cx="7772400" cy="1143000"/>
          </a:xfrm>
        </p:spPr>
        <p:txBody>
          <a:bodyPr/>
          <a:lstStyle/>
          <a:p>
            <a:r>
              <a:rPr lang="en-GB" dirty="0"/>
              <a:t>Supernova </a:t>
            </a:r>
            <a:r>
              <a:rPr lang="en-GB" dirty="0" err="1" smtClean="0"/>
              <a:t>Lichtkurve</a:t>
            </a:r>
            <a:endParaRPr lang="en-GB" dirty="0"/>
          </a:p>
        </p:txBody>
      </p:sp>
      <p:sp>
        <p:nvSpPr>
          <p:cNvPr id="322563" name="Rectangle 3"/>
          <p:cNvSpPr>
            <a:spLocks noGrp="1" noChangeArrowheads="1"/>
          </p:cNvSpPr>
          <p:nvPr>
            <p:ph type="body" idx="1"/>
          </p:nvPr>
        </p:nvSpPr>
        <p:spPr/>
        <p:txBody>
          <a:bodyPr/>
          <a:lstStyle/>
          <a:p>
            <a:endParaRPr lang="en-US"/>
          </a:p>
        </p:txBody>
      </p:sp>
      <p:pic>
        <p:nvPicPr>
          <p:cNvPr id="322564" name="Picture 4" descr="97as_lc_demo_small"/>
          <p:cNvPicPr>
            <a:picLocks noChangeAspect="1" noChangeArrowheads="1"/>
          </p:cNvPicPr>
          <p:nvPr/>
        </p:nvPicPr>
        <p:blipFill>
          <a:blip r:embed="rId2" cstate="print"/>
          <a:srcRect/>
          <a:stretch>
            <a:fillRect/>
          </a:stretch>
        </p:blipFill>
        <p:spPr bwMode="auto">
          <a:xfrm>
            <a:off x="1260475" y="1141413"/>
            <a:ext cx="6624638" cy="5456237"/>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87A_BOOK_no_text"/>
          <p:cNvPicPr>
            <a:picLocks noChangeAspect="1" noChangeArrowheads="1"/>
          </p:cNvPicPr>
          <p:nvPr/>
        </p:nvPicPr>
        <p:blipFill>
          <a:blip r:embed="rId3" cstate="print"/>
          <a:srcRect/>
          <a:stretch>
            <a:fillRect/>
          </a:stretch>
        </p:blipFill>
        <p:spPr bwMode="auto">
          <a:xfrm>
            <a:off x="2411413" y="0"/>
            <a:ext cx="6457950" cy="6858000"/>
          </a:xfrm>
          <a:prstGeom prst="rect">
            <a:avLst/>
          </a:prstGeom>
          <a:solidFill>
            <a:schemeClr val="bg1"/>
          </a:solidFill>
        </p:spPr>
      </p:pic>
      <p:sp>
        <p:nvSpPr>
          <p:cNvPr id="146435" name="Text Box 3"/>
          <p:cNvSpPr txBox="1">
            <a:spLocks noChangeArrowheads="1"/>
          </p:cNvSpPr>
          <p:nvPr/>
        </p:nvSpPr>
        <p:spPr bwMode="auto">
          <a:xfrm>
            <a:off x="1816100" y="6042025"/>
            <a:ext cx="1268413" cy="457200"/>
          </a:xfrm>
          <a:prstGeom prst="rect">
            <a:avLst/>
          </a:prstGeom>
          <a:solidFill>
            <a:srgbClr val="1C1C1C"/>
          </a:solidFill>
          <a:ln w="9525">
            <a:solidFill>
              <a:srgbClr val="292929"/>
            </a:solidFill>
            <a:miter lim="800000"/>
            <a:headEnd/>
            <a:tailEnd/>
          </a:ln>
          <a:effectLst/>
        </p:spPr>
        <p:txBody>
          <a:bodyPr wrap="none">
            <a:spAutoFit/>
          </a:bodyPr>
          <a:lstStyle/>
          <a:p>
            <a:pPr eaLnBrk="1" hangingPunct="1"/>
            <a:r>
              <a:rPr lang="en-GB" dirty="0" err="1">
                <a:solidFill>
                  <a:schemeClr val="accent6">
                    <a:lumMod val="40000"/>
                    <a:lumOff val="60000"/>
                  </a:schemeClr>
                </a:solidFill>
              </a:rPr>
              <a:t>Suntzeff</a:t>
            </a:r>
            <a:endParaRPr lang="en-GB" dirty="0">
              <a:solidFill>
                <a:schemeClr val="accent6">
                  <a:lumMod val="40000"/>
                  <a:lumOff val="60000"/>
                </a:schemeClr>
              </a:solidFill>
            </a:endParaRPr>
          </a:p>
        </p:txBody>
      </p:sp>
      <p:grpSp>
        <p:nvGrpSpPr>
          <p:cNvPr id="146436" name="Group 4"/>
          <p:cNvGrpSpPr>
            <a:grpSpLocks/>
          </p:cNvGrpSpPr>
          <p:nvPr/>
        </p:nvGrpSpPr>
        <p:grpSpPr bwMode="auto">
          <a:xfrm>
            <a:off x="3932238" y="207963"/>
            <a:ext cx="4805362" cy="6118225"/>
            <a:chOff x="2477" y="131"/>
            <a:chExt cx="3027" cy="3854"/>
          </a:xfrm>
        </p:grpSpPr>
        <p:sp>
          <p:nvSpPr>
            <p:cNvPr id="146437" name="Rectangle 5"/>
            <p:cNvSpPr>
              <a:spLocks noChangeArrowheads="1"/>
            </p:cNvSpPr>
            <p:nvPr/>
          </p:nvSpPr>
          <p:spPr bwMode="auto">
            <a:xfrm>
              <a:off x="2477"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38" name="Rectangle 6"/>
            <p:cNvSpPr>
              <a:spLocks noChangeArrowheads="1"/>
            </p:cNvSpPr>
            <p:nvPr/>
          </p:nvSpPr>
          <p:spPr bwMode="auto">
            <a:xfrm>
              <a:off x="2722"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39" name="Rectangle 7"/>
            <p:cNvSpPr>
              <a:spLocks noChangeArrowheads="1"/>
            </p:cNvSpPr>
            <p:nvPr/>
          </p:nvSpPr>
          <p:spPr bwMode="auto">
            <a:xfrm>
              <a:off x="2965"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40" name="Rectangle 8"/>
            <p:cNvSpPr>
              <a:spLocks noChangeArrowheads="1"/>
            </p:cNvSpPr>
            <p:nvPr/>
          </p:nvSpPr>
          <p:spPr bwMode="auto">
            <a:xfrm>
              <a:off x="3210"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41" name="Rectangle 9"/>
            <p:cNvSpPr>
              <a:spLocks noChangeArrowheads="1"/>
            </p:cNvSpPr>
            <p:nvPr/>
          </p:nvSpPr>
          <p:spPr bwMode="auto">
            <a:xfrm>
              <a:off x="3452"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42" name="Rectangle 10"/>
            <p:cNvSpPr>
              <a:spLocks noChangeArrowheads="1"/>
            </p:cNvSpPr>
            <p:nvPr/>
          </p:nvSpPr>
          <p:spPr bwMode="auto">
            <a:xfrm>
              <a:off x="4672"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43" name="Rectangle 11"/>
            <p:cNvSpPr>
              <a:spLocks noChangeArrowheads="1"/>
            </p:cNvSpPr>
            <p:nvPr/>
          </p:nvSpPr>
          <p:spPr bwMode="auto">
            <a:xfrm>
              <a:off x="3697"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44" name="Rectangle 12"/>
            <p:cNvSpPr>
              <a:spLocks noChangeArrowheads="1"/>
            </p:cNvSpPr>
            <p:nvPr/>
          </p:nvSpPr>
          <p:spPr bwMode="auto">
            <a:xfrm>
              <a:off x="3942"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45" name="Rectangle 13"/>
            <p:cNvSpPr>
              <a:spLocks noChangeArrowheads="1"/>
            </p:cNvSpPr>
            <p:nvPr/>
          </p:nvSpPr>
          <p:spPr bwMode="auto">
            <a:xfrm>
              <a:off x="4184"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46" name="Rectangle 14"/>
            <p:cNvSpPr>
              <a:spLocks noChangeArrowheads="1"/>
            </p:cNvSpPr>
            <p:nvPr/>
          </p:nvSpPr>
          <p:spPr bwMode="auto">
            <a:xfrm>
              <a:off x="4429"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47" name="Rectangle 15"/>
            <p:cNvSpPr>
              <a:spLocks noChangeArrowheads="1"/>
            </p:cNvSpPr>
            <p:nvPr/>
          </p:nvSpPr>
          <p:spPr bwMode="auto">
            <a:xfrm>
              <a:off x="4917"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48" name="Rectangle 16"/>
            <p:cNvSpPr>
              <a:spLocks noChangeArrowheads="1"/>
            </p:cNvSpPr>
            <p:nvPr/>
          </p:nvSpPr>
          <p:spPr bwMode="auto">
            <a:xfrm>
              <a:off x="5161"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sp>
          <p:nvSpPr>
            <p:cNvPr id="146449" name="Rectangle 17"/>
            <p:cNvSpPr>
              <a:spLocks noChangeArrowheads="1"/>
            </p:cNvSpPr>
            <p:nvPr/>
          </p:nvSpPr>
          <p:spPr bwMode="auto">
            <a:xfrm>
              <a:off x="5404" y="131"/>
              <a:ext cx="100" cy="3854"/>
            </a:xfrm>
            <a:prstGeom prst="rect">
              <a:avLst/>
            </a:prstGeom>
            <a:solidFill>
              <a:srgbClr val="FF6600">
                <a:alpha val="80000"/>
              </a:srgbClr>
            </a:solidFill>
            <a:ln w="9525">
              <a:solidFill>
                <a:schemeClr val="tx1"/>
              </a:solidFill>
              <a:miter lim="800000"/>
              <a:headEnd/>
              <a:tailEnd/>
            </a:ln>
            <a:effectLst/>
          </p:spPr>
          <p:txBody>
            <a:bodyPr wrap="none" anchor="ctr"/>
            <a:lstStyle/>
            <a:p>
              <a:endParaRPr lang="en-GB"/>
            </a:p>
          </p:txBody>
        </p:sp>
      </p:grpSp>
      <p:sp>
        <p:nvSpPr>
          <p:cNvPr id="146450" name="Text Box 18"/>
          <p:cNvSpPr txBox="1">
            <a:spLocks noChangeArrowheads="1"/>
          </p:cNvSpPr>
          <p:nvPr/>
        </p:nvSpPr>
        <p:spPr bwMode="auto">
          <a:xfrm>
            <a:off x="3022600" y="836613"/>
            <a:ext cx="504825" cy="457200"/>
          </a:xfrm>
          <a:prstGeom prst="rect">
            <a:avLst/>
          </a:prstGeom>
          <a:solidFill>
            <a:srgbClr val="FFFFFF"/>
          </a:solidFill>
          <a:ln w="9525">
            <a:noFill/>
            <a:miter lim="800000"/>
            <a:headEnd/>
            <a:tailEnd/>
          </a:ln>
          <a:effectLst/>
        </p:spPr>
        <p:txBody>
          <a:bodyPr>
            <a:spAutoFit/>
          </a:bodyPr>
          <a:lstStyle/>
          <a:p>
            <a:pPr eaLnBrk="1" hangingPunct="1">
              <a:spcBef>
                <a:spcPct val="50000"/>
              </a:spcBef>
            </a:pPr>
            <a:r>
              <a:rPr lang="en-GB">
                <a:solidFill>
                  <a:srgbClr val="2E2F5E"/>
                </a:solidFill>
              </a:rPr>
              <a:t>18</a:t>
            </a:r>
          </a:p>
        </p:txBody>
      </p:sp>
      <p:sp>
        <p:nvSpPr>
          <p:cNvPr id="146451" name="Rectangle 19"/>
          <p:cNvSpPr>
            <a:spLocks noGrp="1" noChangeArrowheads="1"/>
          </p:cNvSpPr>
          <p:nvPr>
            <p:ph type="title"/>
          </p:nvPr>
        </p:nvSpPr>
        <p:spPr>
          <a:xfrm>
            <a:off x="-32" y="142876"/>
            <a:ext cx="1857356" cy="6643710"/>
          </a:xfrm>
          <a:ln>
            <a:noFill/>
          </a:ln>
        </p:spPr>
        <p:txBody>
          <a:bodyPr vert="vert270"/>
          <a:lstStyle/>
          <a:p>
            <a:r>
              <a:rPr lang="en-GB" sz="4000" dirty="0" smtClean="0"/>
              <a:t>Supernova </a:t>
            </a:r>
            <a:r>
              <a:rPr lang="en-GB" sz="4000" dirty="0" err="1" smtClean="0"/>
              <a:t>Beobachtungen</a:t>
            </a:r>
            <a:endParaRPr lang="en-GB" sz="5400" dirty="0"/>
          </a:p>
        </p:txBody>
      </p:sp>
      <p:sp>
        <p:nvSpPr>
          <p:cNvPr id="146452" name="Text Box 20"/>
          <p:cNvSpPr txBox="1">
            <a:spLocks noChangeArrowheads="1"/>
          </p:cNvSpPr>
          <p:nvPr/>
        </p:nvSpPr>
        <p:spPr bwMode="auto">
          <a:xfrm>
            <a:off x="3022600" y="5229225"/>
            <a:ext cx="504825" cy="457200"/>
          </a:xfrm>
          <a:prstGeom prst="rect">
            <a:avLst/>
          </a:prstGeom>
          <a:solidFill>
            <a:srgbClr val="FFFFFF"/>
          </a:solidFill>
          <a:ln w="9525">
            <a:noFill/>
            <a:miter lim="800000"/>
            <a:headEnd/>
            <a:tailEnd/>
          </a:ln>
          <a:effectLst/>
        </p:spPr>
        <p:txBody>
          <a:bodyPr>
            <a:spAutoFit/>
          </a:bodyPr>
          <a:lstStyle/>
          <a:p>
            <a:pPr eaLnBrk="1" hangingPunct="1">
              <a:spcBef>
                <a:spcPct val="50000"/>
              </a:spcBef>
            </a:pPr>
            <a:r>
              <a:rPr lang="en-GB">
                <a:solidFill>
                  <a:srgbClr val="2E2F5E"/>
                </a:solidFill>
              </a:rPr>
              <a:t>33</a:t>
            </a:r>
          </a:p>
        </p:txBody>
      </p:sp>
      <p:sp>
        <p:nvSpPr>
          <p:cNvPr id="146453" name="Text Box 21"/>
          <p:cNvSpPr txBox="1">
            <a:spLocks noChangeArrowheads="1"/>
          </p:cNvSpPr>
          <p:nvPr/>
        </p:nvSpPr>
        <p:spPr bwMode="auto">
          <a:xfrm>
            <a:off x="3022600" y="3741738"/>
            <a:ext cx="504825" cy="457200"/>
          </a:xfrm>
          <a:prstGeom prst="rect">
            <a:avLst/>
          </a:prstGeom>
          <a:solidFill>
            <a:srgbClr val="FFFFFF"/>
          </a:solidFill>
          <a:ln w="9525">
            <a:noFill/>
            <a:miter lim="800000"/>
            <a:headEnd/>
            <a:tailEnd/>
          </a:ln>
          <a:effectLst/>
        </p:spPr>
        <p:txBody>
          <a:bodyPr>
            <a:spAutoFit/>
          </a:bodyPr>
          <a:lstStyle/>
          <a:p>
            <a:pPr eaLnBrk="1" hangingPunct="1">
              <a:spcBef>
                <a:spcPct val="50000"/>
              </a:spcBef>
            </a:pPr>
            <a:r>
              <a:rPr lang="en-GB">
                <a:solidFill>
                  <a:srgbClr val="2E2F5E"/>
                </a:solidFill>
              </a:rPr>
              <a:t>28</a:t>
            </a:r>
          </a:p>
        </p:txBody>
      </p:sp>
      <p:sp>
        <p:nvSpPr>
          <p:cNvPr id="146454" name="Text Box 22"/>
          <p:cNvSpPr txBox="1">
            <a:spLocks noChangeArrowheads="1"/>
          </p:cNvSpPr>
          <p:nvPr/>
        </p:nvSpPr>
        <p:spPr bwMode="auto">
          <a:xfrm>
            <a:off x="3022600" y="2324100"/>
            <a:ext cx="504825" cy="457200"/>
          </a:xfrm>
          <a:prstGeom prst="rect">
            <a:avLst/>
          </a:prstGeom>
          <a:solidFill>
            <a:srgbClr val="FFFFFF"/>
          </a:solidFill>
          <a:ln w="9525">
            <a:noFill/>
            <a:miter lim="800000"/>
            <a:headEnd/>
            <a:tailEnd/>
          </a:ln>
          <a:effectLst/>
        </p:spPr>
        <p:txBody>
          <a:bodyPr>
            <a:spAutoFit/>
          </a:bodyPr>
          <a:lstStyle/>
          <a:p>
            <a:pPr eaLnBrk="1" hangingPunct="1">
              <a:spcBef>
                <a:spcPct val="50000"/>
              </a:spcBef>
            </a:pPr>
            <a:r>
              <a:rPr lang="en-GB">
                <a:solidFill>
                  <a:srgbClr val="2E2F5E"/>
                </a:solidFill>
              </a:rPr>
              <a:t>23</a:t>
            </a:r>
          </a:p>
        </p:txBody>
      </p:sp>
      <p:sp>
        <p:nvSpPr>
          <p:cNvPr id="146455" name="Rectangle 23"/>
          <p:cNvSpPr>
            <a:spLocks noChangeArrowheads="1"/>
          </p:cNvSpPr>
          <p:nvPr/>
        </p:nvSpPr>
        <p:spPr bwMode="auto">
          <a:xfrm>
            <a:off x="3563938" y="1960563"/>
            <a:ext cx="5164137" cy="4371975"/>
          </a:xfrm>
          <a:prstGeom prst="rect">
            <a:avLst/>
          </a:prstGeom>
          <a:solidFill>
            <a:srgbClr val="333399">
              <a:alpha val="80000"/>
            </a:srgbClr>
          </a:solidFill>
          <a:ln w="9525">
            <a:solidFill>
              <a:schemeClr val="tx1"/>
            </a:solidFill>
            <a:miter lim="800000"/>
            <a:headEnd/>
            <a:tailEnd/>
          </a:ln>
          <a:effectLst/>
        </p:spPr>
        <p:txBody>
          <a:bodyPr wrap="none" anchor="ctr"/>
          <a:lstStyle/>
          <a:p>
            <a:endParaRPr lang="en-GB"/>
          </a:p>
        </p:txBody>
      </p:sp>
      <p:sp>
        <p:nvSpPr>
          <p:cNvPr id="146456" name="Text Box 24"/>
          <p:cNvSpPr txBox="1">
            <a:spLocks noChangeArrowheads="1"/>
          </p:cNvSpPr>
          <p:nvPr/>
        </p:nvSpPr>
        <p:spPr bwMode="auto">
          <a:xfrm>
            <a:off x="1714480" y="4292600"/>
            <a:ext cx="1707519" cy="830997"/>
          </a:xfrm>
          <a:prstGeom prst="rect">
            <a:avLst/>
          </a:prstGeom>
          <a:solidFill>
            <a:srgbClr val="1C1C1C"/>
          </a:solidFill>
          <a:ln w="9525">
            <a:solidFill>
              <a:srgbClr val="292929"/>
            </a:solidFill>
            <a:miter lim="800000"/>
            <a:headEnd/>
            <a:tailEnd/>
          </a:ln>
          <a:effectLst/>
        </p:spPr>
        <p:txBody>
          <a:bodyPr wrap="none">
            <a:spAutoFit/>
          </a:bodyPr>
          <a:lstStyle/>
          <a:p>
            <a:pPr eaLnBrk="1" hangingPunct="1"/>
            <a:r>
              <a:rPr lang="en-GB" dirty="0">
                <a:solidFill>
                  <a:schemeClr val="accent6">
                    <a:lumMod val="40000"/>
                    <a:lumOff val="60000"/>
                  </a:schemeClr>
                </a:solidFill>
              </a:rPr>
              <a:t>Virgo</a:t>
            </a:r>
            <a:br>
              <a:rPr lang="en-GB" dirty="0">
                <a:solidFill>
                  <a:schemeClr val="accent6">
                    <a:lumMod val="40000"/>
                    <a:lumOff val="60000"/>
                  </a:schemeClr>
                </a:solidFill>
              </a:rPr>
            </a:br>
            <a:r>
              <a:rPr lang="en-GB" dirty="0" err="1" smtClean="0">
                <a:solidFill>
                  <a:schemeClr val="accent6">
                    <a:lumMod val="40000"/>
                    <a:lumOff val="60000"/>
                  </a:schemeClr>
                </a:solidFill>
              </a:rPr>
              <a:t>Entfernung</a:t>
            </a:r>
            <a:endParaRPr lang="en-GB" dirty="0">
              <a:solidFill>
                <a:schemeClr val="accent6">
                  <a:lumMod val="40000"/>
                  <a:lumOff val="6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6436"/>
                                        </p:tgtEl>
                                        <p:attrNameLst>
                                          <p:attrName>style.visibility</p:attrName>
                                        </p:attrNameLst>
                                      </p:cBhvr>
                                      <p:to>
                                        <p:strVal val="visible"/>
                                      </p:to>
                                    </p:set>
                                    <p:animEffect transition="in" filter="wipe(left)">
                                      <p:cBhvr>
                                        <p:cTn id="7" dur="5000"/>
                                        <p:tgtEl>
                                          <p:spTgt spid="1464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6450"/>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500"/>
                                  </p:stCondLst>
                                  <p:childTnLst>
                                    <p:set>
                                      <p:cBhvr>
                                        <p:cTn id="14" dur="1" fill="hold">
                                          <p:stCondLst>
                                            <p:cond delay="0"/>
                                          </p:stCondLst>
                                        </p:cTn>
                                        <p:tgtEl>
                                          <p:spTgt spid="146454"/>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500"/>
                                  </p:stCondLst>
                                  <p:childTnLst>
                                    <p:set>
                                      <p:cBhvr>
                                        <p:cTn id="17" dur="1" fill="hold">
                                          <p:stCondLst>
                                            <p:cond delay="0"/>
                                          </p:stCondLst>
                                        </p:cTn>
                                        <p:tgtEl>
                                          <p:spTgt spid="146453"/>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500"/>
                                  </p:stCondLst>
                                  <p:childTnLst>
                                    <p:set>
                                      <p:cBhvr>
                                        <p:cTn id="20" dur="1" fill="hold">
                                          <p:stCondLst>
                                            <p:cond delay="0"/>
                                          </p:stCondLst>
                                        </p:cTn>
                                        <p:tgtEl>
                                          <p:spTgt spid="146452"/>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146456"/>
                                        </p:tgtEl>
                                        <p:attrNameLst>
                                          <p:attrName>style.visibility</p:attrName>
                                        </p:attrNameLst>
                                      </p:cBhvr>
                                      <p:to>
                                        <p:strVal val="visible"/>
                                      </p:to>
                                    </p:set>
                                  </p:childTnLst>
                                </p:cTn>
                              </p:par>
                            </p:childTnLst>
                          </p:cTn>
                        </p:par>
                        <p:par>
                          <p:cTn id="24" fill="hold">
                            <p:stCondLst>
                              <p:cond delay="1500"/>
                            </p:stCondLst>
                            <p:childTnLst>
                              <p:par>
                                <p:cTn id="25" presetID="22" presetClass="entr" presetSubtype="1" fill="hold" grpId="0" nodeType="afterEffect">
                                  <p:stCondLst>
                                    <p:cond delay="500"/>
                                  </p:stCondLst>
                                  <p:childTnLst>
                                    <p:set>
                                      <p:cBhvr>
                                        <p:cTn id="26" dur="1" fill="hold">
                                          <p:stCondLst>
                                            <p:cond delay="0"/>
                                          </p:stCondLst>
                                        </p:cTn>
                                        <p:tgtEl>
                                          <p:spTgt spid="146455"/>
                                        </p:tgtEl>
                                        <p:attrNameLst>
                                          <p:attrName>style.visibility</p:attrName>
                                        </p:attrNameLst>
                                      </p:cBhvr>
                                      <p:to>
                                        <p:strVal val="visible"/>
                                      </p:to>
                                    </p:set>
                                    <p:animEffect transition="in" filter="wipe(up)">
                                      <p:cBhvr>
                                        <p:cTn id="27" dur="1000"/>
                                        <p:tgtEl>
                                          <p:spTgt spid="146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50" grpId="0" animBg="1"/>
      <p:bldP spid="146452" grpId="0" animBg="1"/>
      <p:bldP spid="146453" grpId="0" animBg="1"/>
      <p:bldP spid="146454" grpId="0" animBg="1"/>
      <p:bldP spid="146455" grpId="0" animBg="1"/>
      <p:bldP spid="1464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11188" y="0"/>
            <a:ext cx="7772400" cy="1143000"/>
          </a:xfrm>
        </p:spPr>
        <p:txBody>
          <a:bodyPr/>
          <a:lstStyle/>
          <a:p>
            <a:r>
              <a:rPr lang="en-GB"/>
              <a:t>Supernova Beobachtungen</a:t>
            </a:r>
          </a:p>
        </p:txBody>
      </p:sp>
      <p:pic>
        <p:nvPicPr>
          <p:cNvPr id="147459" name="Picture 3" descr="92a"/>
          <p:cNvPicPr>
            <a:picLocks noChangeAspect="1" noChangeArrowheads="1"/>
          </p:cNvPicPr>
          <p:nvPr/>
        </p:nvPicPr>
        <p:blipFill>
          <a:blip r:embed="rId3" cstate="print"/>
          <a:srcRect/>
          <a:stretch>
            <a:fillRect/>
          </a:stretch>
        </p:blipFill>
        <p:spPr bwMode="auto">
          <a:xfrm>
            <a:off x="611188" y="989013"/>
            <a:ext cx="8316912" cy="5868987"/>
          </a:xfrm>
          <a:prstGeom prst="rect">
            <a:avLst/>
          </a:prstGeom>
          <a:noFill/>
        </p:spPr>
      </p:pic>
      <p:grpSp>
        <p:nvGrpSpPr>
          <p:cNvPr id="147460" name="Group 4"/>
          <p:cNvGrpSpPr>
            <a:grpSpLocks/>
          </p:cNvGrpSpPr>
          <p:nvPr/>
        </p:nvGrpSpPr>
        <p:grpSpPr bwMode="auto">
          <a:xfrm>
            <a:off x="2555875" y="2276475"/>
            <a:ext cx="2322513" cy="457200"/>
            <a:chOff x="1610" y="1434"/>
            <a:chExt cx="1463" cy="288"/>
          </a:xfrm>
        </p:grpSpPr>
        <p:sp>
          <p:nvSpPr>
            <p:cNvPr id="147461" name="Text Box 5"/>
            <p:cNvSpPr txBox="1">
              <a:spLocks noChangeArrowheads="1"/>
            </p:cNvSpPr>
            <p:nvPr/>
          </p:nvSpPr>
          <p:spPr bwMode="auto">
            <a:xfrm>
              <a:off x="1927" y="1434"/>
              <a:ext cx="1146" cy="288"/>
            </a:xfrm>
            <a:prstGeom prst="rect">
              <a:avLst/>
            </a:prstGeom>
            <a:noFill/>
            <a:ln w="9525">
              <a:noFill/>
              <a:miter lim="800000"/>
              <a:headEnd/>
              <a:tailEnd/>
            </a:ln>
            <a:effectLst/>
          </p:spPr>
          <p:txBody>
            <a:bodyPr wrap="none">
              <a:spAutoFit/>
            </a:bodyPr>
            <a:lstStyle/>
            <a:p>
              <a:pPr eaLnBrk="1" hangingPunct="1"/>
              <a:r>
                <a:rPr lang="en-GB"/>
                <a:t>Suntzeff gap</a:t>
              </a:r>
            </a:p>
          </p:txBody>
        </p:sp>
        <p:sp>
          <p:nvSpPr>
            <p:cNvPr id="147462" name="Line 6"/>
            <p:cNvSpPr>
              <a:spLocks noChangeShapeType="1"/>
            </p:cNvSpPr>
            <p:nvPr/>
          </p:nvSpPr>
          <p:spPr bwMode="auto">
            <a:xfrm flipH="1">
              <a:off x="1610" y="1593"/>
              <a:ext cx="317" cy="90"/>
            </a:xfrm>
            <a:prstGeom prst="line">
              <a:avLst/>
            </a:prstGeom>
            <a:noFill/>
            <a:ln w="9525">
              <a:solidFill>
                <a:schemeClr val="tx1"/>
              </a:solidFill>
              <a:round/>
              <a:headEnd/>
              <a:tailEnd type="triangle" w="med" len="med"/>
            </a:ln>
            <a:effectLst/>
          </p:spPr>
          <p:txBody>
            <a:bodyPr/>
            <a:lstStyle/>
            <a:p>
              <a:endParaRPr lang="en-GB"/>
            </a:p>
          </p:txBody>
        </p:sp>
      </p:grpSp>
      <p:sp>
        <p:nvSpPr>
          <p:cNvPr id="147463" name="Text Box 7"/>
          <p:cNvSpPr txBox="1">
            <a:spLocks noChangeArrowheads="1"/>
          </p:cNvSpPr>
          <p:nvPr/>
        </p:nvSpPr>
        <p:spPr bwMode="auto">
          <a:xfrm>
            <a:off x="1122363" y="1809750"/>
            <a:ext cx="488950" cy="457200"/>
          </a:xfrm>
          <a:prstGeom prst="rect">
            <a:avLst/>
          </a:prstGeom>
          <a:solidFill>
            <a:srgbClr val="FFFFFF"/>
          </a:solidFill>
          <a:ln w="9525">
            <a:noFill/>
            <a:miter lim="800000"/>
            <a:headEnd/>
            <a:tailEnd/>
          </a:ln>
          <a:effectLst/>
        </p:spPr>
        <p:txBody>
          <a:bodyPr wrap="none">
            <a:spAutoFit/>
          </a:bodyPr>
          <a:lstStyle/>
          <a:p>
            <a:pPr eaLnBrk="1" hangingPunct="1"/>
            <a:r>
              <a:rPr lang="en-GB">
                <a:solidFill>
                  <a:srgbClr val="2E2F5E"/>
                </a:solidFill>
              </a:rPr>
              <a:t>24</a:t>
            </a:r>
          </a:p>
        </p:txBody>
      </p:sp>
      <p:sp>
        <p:nvSpPr>
          <p:cNvPr id="147464" name="Text Box 8"/>
          <p:cNvSpPr txBox="1">
            <a:spLocks noChangeArrowheads="1"/>
          </p:cNvSpPr>
          <p:nvPr/>
        </p:nvSpPr>
        <p:spPr bwMode="auto">
          <a:xfrm>
            <a:off x="1122363" y="2781300"/>
            <a:ext cx="488950" cy="457200"/>
          </a:xfrm>
          <a:prstGeom prst="rect">
            <a:avLst/>
          </a:prstGeom>
          <a:solidFill>
            <a:srgbClr val="FFFFFF"/>
          </a:solidFill>
          <a:ln w="9525">
            <a:noFill/>
            <a:miter lim="800000"/>
            <a:headEnd/>
            <a:tailEnd/>
          </a:ln>
          <a:effectLst/>
        </p:spPr>
        <p:txBody>
          <a:bodyPr wrap="none">
            <a:spAutoFit/>
          </a:bodyPr>
          <a:lstStyle/>
          <a:p>
            <a:pPr eaLnBrk="1" hangingPunct="1"/>
            <a:r>
              <a:rPr lang="en-GB">
                <a:solidFill>
                  <a:srgbClr val="2E2F5E"/>
                </a:solidFill>
              </a:rPr>
              <a:t>26</a:t>
            </a:r>
          </a:p>
        </p:txBody>
      </p:sp>
      <p:sp>
        <p:nvSpPr>
          <p:cNvPr id="147465" name="Text Box 9"/>
          <p:cNvSpPr txBox="1">
            <a:spLocks noChangeArrowheads="1"/>
          </p:cNvSpPr>
          <p:nvPr/>
        </p:nvSpPr>
        <p:spPr bwMode="auto">
          <a:xfrm>
            <a:off x="1122363" y="3789363"/>
            <a:ext cx="488950" cy="457200"/>
          </a:xfrm>
          <a:prstGeom prst="rect">
            <a:avLst/>
          </a:prstGeom>
          <a:solidFill>
            <a:srgbClr val="FFFFFF"/>
          </a:solidFill>
          <a:ln w="9525">
            <a:noFill/>
            <a:miter lim="800000"/>
            <a:headEnd/>
            <a:tailEnd/>
          </a:ln>
          <a:effectLst/>
        </p:spPr>
        <p:txBody>
          <a:bodyPr wrap="none">
            <a:spAutoFit/>
          </a:bodyPr>
          <a:lstStyle/>
          <a:p>
            <a:pPr eaLnBrk="1" hangingPunct="1"/>
            <a:r>
              <a:rPr lang="en-GB">
                <a:solidFill>
                  <a:srgbClr val="2E2F5E"/>
                </a:solidFill>
              </a:rPr>
              <a:t>28</a:t>
            </a:r>
          </a:p>
        </p:txBody>
      </p:sp>
      <p:sp>
        <p:nvSpPr>
          <p:cNvPr id="147466" name="Text Box 10"/>
          <p:cNvSpPr txBox="1">
            <a:spLocks noChangeArrowheads="1"/>
          </p:cNvSpPr>
          <p:nvPr/>
        </p:nvSpPr>
        <p:spPr bwMode="auto">
          <a:xfrm>
            <a:off x="1122363" y="4724400"/>
            <a:ext cx="488950" cy="457200"/>
          </a:xfrm>
          <a:prstGeom prst="rect">
            <a:avLst/>
          </a:prstGeom>
          <a:solidFill>
            <a:srgbClr val="FFFFFF"/>
          </a:solidFill>
          <a:ln w="9525">
            <a:noFill/>
            <a:miter lim="800000"/>
            <a:headEnd/>
            <a:tailEnd/>
          </a:ln>
          <a:effectLst/>
        </p:spPr>
        <p:txBody>
          <a:bodyPr wrap="none">
            <a:spAutoFit/>
          </a:bodyPr>
          <a:lstStyle/>
          <a:p>
            <a:pPr eaLnBrk="1" hangingPunct="1"/>
            <a:r>
              <a:rPr lang="en-GB">
                <a:solidFill>
                  <a:srgbClr val="2E2F5E"/>
                </a:solidFill>
              </a:rPr>
              <a:t>30</a:t>
            </a:r>
          </a:p>
        </p:txBody>
      </p:sp>
      <p:sp>
        <p:nvSpPr>
          <p:cNvPr id="147467" name="Text Box 11"/>
          <p:cNvSpPr txBox="1">
            <a:spLocks noChangeArrowheads="1"/>
          </p:cNvSpPr>
          <p:nvPr/>
        </p:nvSpPr>
        <p:spPr bwMode="auto">
          <a:xfrm>
            <a:off x="1122363" y="908050"/>
            <a:ext cx="488950" cy="457200"/>
          </a:xfrm>
          <a:prstGeom prst="rect">
            <a:avLst/>
          </a:prstGeom>
          <a:solidFill>
            <a:srgbClr val="FFFFFF"/>
          </a:solidFill>
          <a:ln w="9525">
            <a:noFill/>
            <a:miter lim="800000"/>
            <a:headEnd/>
            <a:tailEnd/>
          </a:ln>
          <a:effectLst/>
        </p:spPr>
        <p:txBody>
          <a:bodyPr wrap="none">
            <a:spAutoFit/>
          </a:bodyPr>
          <a:lstStyle/>
          <a:p>
            <a:pPr eaLnBrk="1" hangingPunct="1"/>
            <a:r>
              <a:rPr lang="en-GB">
                <a:solidFill>
                  <a:srgbClr val="2E2F5E"/>
                </a:solidFill>
              </a:rPr>
              <a:t>22</a:t>
            </a:r>
          </a:p>
        </p:txBody>
      </p:sp>
      <p:sp>
        <p:nvSpPr>
          <p:cNvPr id="147468" name="Text Box 12"/>
          <p:cNvSpPr txBox="1">
            <a:spLocks noChangeArrowheads="1"/>
          </p:cNvSpPr>
          <p:nvPr/>
        </p:nvSpPr>
        <p:spPr bwMode="auto">
          <a:xfrm>
            <a:off x="1122363" y="5734050"/>
            <a:ext cx="488950" cy="457200"/>
          </a:xfrm>
          <a:prstGeom prst="rect">
            <a:avLst/>
          </a:prstGeom>
          <a:solidFill>
            <a:srgbClr val="FFFFFF"/>
          </a:solidFill>
          <a:ln w="9525">
            <a:noFill/>
            <a:miter lim="800000"/>
            <a:headEnd/>
            <a:tailEnd/>
          </a:ln>
          <a:effectLst/>
        </p:spPr>
        <p:txBody>
          <a:bodyPr wrap="none">
            <a:spAutoFit/>
          </a:bodyPr>
          <a:lstStyle/>
          <a:p>
            <a:pPr eaLnBrk="1" hangingPunct="1"/>
            <a:r>
              <a:rPr lang="en-GB">
                <a:solidFill>
                  <a:srgbClr val="2E2F5E"/>
                </a:solidFill>
              </a:rPr>
              <a:t>32</a:t>
            </a:r>
          </a:p>
        </p:txBody>
      </p:sp>
      <p:sp>
        <p:nvSpPr>
          <p:cNvPr id="147469" name="Rectangle 13"/>
          <p:cNvSpPr>
            <a:spLocks noChangeArrowheads="1"/>
          </p:cNvSpPr>
          <p:nvPr/>
        </p:nvSpPr>
        <p:spPr bwMode="auto">
          <a:xfrm>
            <a:off x="1619250" y="2565400"/>
            <a:ext cx="6999288" cy="3635375"/>
          </a:xfrm>
          <a:prstGeom prst="rect">
            <a:avLst/>
          </a:prstGeom>
          <a:solidFill>
            <a:srgbClr val="000080">
              <a:alpha val="80000"/>
            </a:srgbClr>
          </a:solidFill>
          <a:ln w="9525">
            <a:solidFill>
              <a:schemeClr val="tx1"/>
            </a:solidFill>
            <a:miter lim="800000"/>
            <a:headEnd/>
            <a:tailEnd/>
          </a:ln>
          <a:effectLst/>
        </p:spPr>
        <p:txBody>
          <a:bodyPr wrap="none" anchor="ctr"/>
          <a:lstStyle/>
          <a:p>
            <a:endParaRPr lang="en-GB"/>
          </a:p>
        </p:txBody>
      </p:sp>
      <p:sp>
        <p:nvSpPr>
          <p:cNvPr id="147470" name="Text Box 14"/>
          <p:cNvSpPr txBox="1">
            <a:spLocks noChangeArrowheads="1"/>
          </p:cNvSpPr>
          <p:nvPr/>
        </p:nvSpPr>
        <p:spPr bwMode="auto">
          <a:xfrm>
            <a:off x="684213" y="4292600"/>
            <a:ext cx="871537" cy="457200"/>
          </a:xfrm>
          <a:prstGeom prst="rect">
            <a:avLst/>
          </a:prstGeom>
          <a:noFill/>
          <a:ln w="9525">
            <a:noFill/>
            <a:miter lim="800000"/>
            <a:headEnd/>
            <a:tailEnd/>
          </a:ln>
          <a:effectLst/>
        </p:spPr>
        <p:txBody>
          <a:bodyPr wrap="none">
            <a:spAutoFit/>
          </a:bodyPr>
          <a:lstStyle/>
          <a:p>
            <a:pPr eaLnBrk="1" hangingPunct="1"/>
            <a:r>
              <a:rPr lang="en-GB"/>
              <a:t>z=0.5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wipe(left)">
                                      <p:cBhvr>
                                        <p:cTn id="7" dur="500"/>
                                        <p:tgtEl>
                                          <p:spTgt spid="1474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147460"/>
                                        </p:tgtEl>
                                      </p:cBhvr>
                                    </p:animEffect>
                                    <p:set>
                                      <p:cBhvr>
                                        <p:cTn id="12" dur="1" fill="hold">
                                          <p:stCondLst>
                                            <p:cond delay="499"/>
                                          </p:stCondLst>
                                        </p:cTn>
                                        <p:tgtEl>
                                          <p:spTgt spid="14746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746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147463"/>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147464"/>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500"/>
                                  </p:stCondLst>
                                  <p:childTnLst>
                                    <p:set>
                                      <p:cBhvr>
                                        <p:cTn id="25" dur="1" fill="hold">
                                          <p:stCondLst>
                                            <p:cond delay="0"/>
                                          </p:stCondLst>
                                        </p:cTn>
                                        <p:tgtEl>
                                          <p:spTgt spid="147470"/>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500"/>
                                  </p:stCondLst>
                                  <p:childTnLst>
                                    <p:set>
                                      <p:cBhvr>
                                        <p:cTn id="28" dur="1" fill="hold">
                                          <p:stCondLst>
                                            <p:cond delay="0"/>
                                          </p:stCondLst>
                                        </p:cTn>
                                        <p:tgtEl>
                                          <p:spTgt spid="147465"/>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500"/>
                                  </p:stCondLst>
                                  <p:childTnLst>
                                    <p:set>
                                      <p:cBhvr>
                                        <p:cTn id="31" dur="1" fill="hold">
                                          <p:stCondLst>
                                            <p:cond delay="0"/>
                                          </p:stCondLst>
                                        </p:cTn>
                                        <p:tgtEl>
                                          <p:spTgt spid="147466"/>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500"/>
                                  </p:stCondLst>
                                  <p:childTnLst>
                                    <p:set>
                                      <p:cBhvr>
                                        <p:cTn id="34" dur="1" fill="hold">
                                          <p:stCondLst>
                                            <p:cond delay="0"/>
                                          </p:stCondLst>
                                        </p:cTn>
                                        <p:tgtEl>
                                          <p:spTgt spid="147468"/>
                                        </p:tgtEl>
                                        <p:attrNameLst>
                                          <p:attrName>style.visibility</p:attrName>
                                        </p:attrNameLst>
                                      </p:cBhvr>
                                      <p:to>
                                        <p:strVal val="visible"/>
                                      </p:to>
                                    </p:set>
                                  </p:childTnLst>
                                </p:cTn>
                              </p:par>
                            </p:childTnLst>
                          </p:cTn>
                        </p:par>
                        <p:par>
                          <p:cTn id="35" fill="hold">
                            <p:stCondLst>
                              <p:cond delay="3000"/>
                            </p:stCondLst>
                            <p:childTnLst>
                              <p:par>
                                <p:cTn id="36" presetID="22" presetClass="entr" presetSubtype="1" fill="hold" grpId="0" nodeType="afterEffect">
                                  <p:stCondLst>
                                    <p:cond delay="500"/>
                                  </p:stCondLst>
                                  <p:childTnLst>
                                    <p:set>
                                      <p:cBhvr>
                                        <p:cTn id="37" dur="1" fill="hold">
                                          <p:stCondLst>
                                            <p:cond delay="0"/>
                                          </p:stCondLst>
                                        </p:cTn>
                                        <p:tgtEl>
                                          <p:spTgt spid="147469"/>
                                        </p:tgtEl>
                                        <p:attrNameLst>
                                          <p:attrName>style.visibility</p:attrName>
                                        </p:attrNameLst>
                                      </p:cBhvr>
                                      <p:to>
                                        <p:strVal val="visible"/>
                                      </p:to>
                                    </p:set>
                                    <p:animEffect transition="in" filter="wipe(up)">
                                      <p:cBhvr>
                                        <p:cTn id="38" dur="1000"/>
                                        <p:tgtEl>
                                          <p:spTgt spid="147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3" grpId="0" animBg="1"/>
      <p:bldP spid="147464" grpId="0" animBg="1"/>
      <p:bldP spid="147465" grpId="0" animBg="1"/>
      <p:bldP spid="147466" grpId="0" animBg="1"/>
      <p:bldP spid="147467" grpId="0" animBg="1"/>
      <p:bldP spid="147468" grpId="0" animBg="1"/>
      <p:bldP spid="147469" grpId="0" animBg="1"/>
      <p:bldP spid="14747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de-DE"/>
              <a:t>Supernova Klassifizierung</a:t>
            </a:r>
          </a:p>
        </p:txBody>
      </p:sp>
      <p:sp>
        <p:nvSpPr>
          <p:cNvPr id="102403" name="Rectangle 3"/>
          <p:cNvSpPr>
            <a:spLocks noGrp="1" noChangeArrowheads="1"/>
          </p:cNvSpPr>
          <p:nvPr>
            <p:ph type="body" idx="4294967295"/>
          </p:nvPr>
        </p:nvSpPr>
        <p:spPr>
          <a:xfrm>
            <a:off x="611188" y="1700213"/>
            <a:ext cx="7772400" cy="4114800"/>
          </a:xfrm>
        </p:spPr>
        <p:txBody>
          <a:bodyPr/>
          <a:lstStyle/>
          <a:p>
            <a:pPr>
              <a:buFontTx/>
              <a:buNone/>
            </a:pPr>
            <a:r>
              <a:rPr lang="de-DE" dirty="0"/>
              <a:t>Aufgrund der optischen </a:t>
            </a:r>
            <a:r>
              <a:rPr lang="de-DE" dirty="0" smtClean="0"/>
              <a:t>spektroskopischen </a:t>
            </a:r>
            <a:r>
              <a:rPr lang="de-DE" dirty="0"/>
              <a:t>Erscheinung</a:t>
            </a:r>
          </a:p>
        </p:txBody>
      </p:sp>
      <p:grpSp>
        <p:nvGrpSpPr>
          <p:cNvPr id="102412" name="Group 12"/>
          <p:cNvGrpSpPr>
            <a:grpSpLocks/>
          </p:cNvGrpSpPr>
          <p:nvPr/>
        </p:nvGrpSpPr>
        <p:grpSpPr bwMode="auto">
          <a:xfrm>
            <a:off x="2124075" y="2706688"/>
            <a:ext cx="3330575" cy="1154112"/>
            <a:chOff x="1338" y="1661"/>
            <a:chExt cx="2098" cy="727"/>
          </a:xfrm>
        </p:grpSpPr>
        <p:sp>
          <p:nvSpPr>
            <p:cNvPr id="102405" name="Text Box 5"/>
            <p:cNvSpPr txBox="1">
              <a:spLocks noChangeArrowheads="1"/>
            </p:cNvSpPr>
            <p:nvPr/>
          </p:nvSpPr>
          <p:spPr bwMode="auto">
            <a:xfrm>
              <a:off x="1502" y="1752"/>
              <a:ext cx="1775" cy="523"/>
            </a:xfrm>
            <a:prstGeom prst="rect">
              <a:avLst/>
            </a:prstGeom>
            <a:noFill/>
            <a:ln w="9525">
              <a:noFill/>
              <a:miter lim="800000"/>
              <a:headEnd/>
              <a:tailEnd/>
            </a:ln>
            <a:effectLst/>
          </p:spPr>
          <p:txBody>
            <a:bodyPr wrap="none">
              <a:spAutoFit/>
            </a:bodyPr>
            <a:lstStyle/>
            <a:p>
              <a:r>
                <a:rPr lang="de-DE" dirty="0">
                  <a:solidFill>
                    <a:srgbClr val="C00000"/>
                  </a:solidFill>
                </a:rPr>
                <a:t>Kernkollaps </a:t>
              </a:r>
            </a:p>
            <a:p>
              <a:r>
                <a:rPr lang="de-DE" dirty="0">
                  <a:solidFill>
                    <a:srgbClr val="C00000"/>
                  </a:solidFill>
                </a:rPr>
                <a:t>in massiven Sternen</a:t>
              </a:r>
            </a:p>
          </p:txBody>
        </p:sp>
        <p:sp>
          <p:nvSpPr>
            <p:cNvPr id="102406" name="Oval 6"/>
            <p:cNvSpPr>
              <a:spLocks noChangeArrowheads="1"/>
            </p:cNvSpPr>
            <p:nvPr/>
          </p:nvSpPr>
          <p:spPr bwMode="auto">
            <a:xfrm>
              <a:off x="1338" y="1661"/>
              <a:ext cx="2098" cy="727"/>
            </a:xfrm>
            <a:prstGeom prst="ellipse">
              <a:avLst/>
            </a:prstGeom>
            <a:noFill/>
            <a:ln w="38100">
              <a:solidFill>
                <a:srgbClr val="CC0000"/>
              </a:solidFill>
              <a:round/>
              <a:headEnd/>
              <a:tailEnd/>
            </a:ln>
            <a:effectLst/>
          </p:spPr>
          <p:txBody>
            <a:bodyPr wrap="none" anchor="ctr"/>
            <a:lstStyle/>
            <a:p>
              <a:endParaRPr lang="en-GB"/>
            </a:p>
          </p:txBody>
        </p:sp>
      </p:grpSp>
      <p:sp>
        <p:nvSpPr>
          <p:cNvPr id="102407" name="Text Box 7"/>
          <p:cNvSpPr txBox="1">
            <a:spLocks noChangeArrowheads="1"/>
          </p:cNvSpPr>
          <p:nvPr/>
        </p:nvSpPr>
        <p:spPr bwMode="auto">
          <a:xfrm>
            <a:off x="1619250" y="3933825"/>
            <a:ext cx="3022600" cy="1187450"/>
          </a:xfrm>
          <a:prstGeom prst="rect">
            <a:avLst/>
          </a:prstGeom>
          <a:noFill/>
          <a:ln w="9525">
            <a:noFill/>
            <a:miter lim="800000"/>
            <a:headEnd/>
            <a:tailEnd/>
          </a:ln>
          <a:effectLst/>
        </p:spPr>
        <p:txBody>
          <a:bodyPr wrap="none">
            <a:spAutoFit/>
          </a:bodyPr>
          <a:lstStyle/>
          <a:p>
            <a:r>
              <a:rPr lang="en-GB">
                <a:solidFill>
                  <a:srgbClr val="CC0000"/>
                </a:solidFill>
              </a:rPr>
              <a:t>SN II (Wasserstoff H)</a:t>
            </a:r>
          </a:p>
          <a:p>
            <a:r>
              <a:rPr lang="en-GB">
                <a:solidFill>
                  <a:srgbClr val="CC0000"/>
                </a:solidFill>
              </a:rPr>
              <a:t>SN Ib/c (kein H/He)</a:t>
            </a:r>
          </a:p>
          <a:p>
            <a:r>
              <a:rPr lang="en-GB">
                <a:solidFill>
                  <a:srgbClr val="CC0000"/>
                </a:solidFill>
              </a:rPr>
              <a:t>Hypernovae/GRBs</a:t>
            </a:r>
          </a:p>
        </p:txBody>
      </p:sp>
      <p:grpSp>
        <p:nvGrpSpPr>
          <p:cNvPr id="102408" name="Group 8"/>
          <p:cNvGrpSpPr>
            <a:grpSpLocks/>
          </p:cNvGrpSpPr>
          <p:nvPr/>
        </p:nvGrpSpPr>
        <p:grpSpPr bwMode="auto">
          <a:xfrm>
            <a:off x="5478488" y="4421202"/>
            <a:ext cx="2808288" cy="1079500"/>
            <a:chOff x="3061" y="2840"/>
            <a:chExt cx="1639" cy="680"/>
          </a:xfrm>
        </p:grpSpPr>
        <p:sp>
          <p:nvSpPr>
            <p:cNvPr id="102409" name="Text Box 9"/>
            <p:cNvSpPr txBox="1">
              <a:spLocks noChangeArrowheads="1"/>
            </p:cNvSpPr>
            <p:nvPr/>
          </p:nvSpPr>
          <p:spPr bwMode="auto">
            <a:xfrm>
              <a:off x="3198" y="2931"/>
              <a:ext cx="1502" cy="518"/>
            </a:xfrm>
            <a:prstGeom prst="rect">
              <a:avLst/>
            </a:prstGeom>
            <a:noFill/>
            <a:ln w="9525">
              <a:noFill/>
              <a:miter lim="800000"/>
              <a:headEnd/>
              <a:tailEnd/>
            </a:ln>
            <a:effectLst/>
          </p:spPr>
          <p:txBody>
            <a:bodyPr>
              <a:spAutoFit/>
            </a:bodyPr>
            <a:lstStyle/>
            <a:p>
              <a:r>
                <a:rPr lang="en-GB" dirty="0" err="1"/>
                <a:t>Thermonukleare</a:t>
              </a:r>
              <a:endParaRPr lang="en-GB" dirty="0"/>
            </a:p>
            <a:p>
              <a:r>
                <a:rPr lang="en-GB" dirty="0" err="1"/>
                <a:t>Explosionen</a:t>
              </a:r>
              <a:endParaRPr lang="en-GB" dirty="0"/>
            </a:p>
          </p:txBody>
        </p:sp>
        <p:sp>
          <p:nvSpPr>
            <p:cNvPr id="102410" name="Oval 10"/>
            <p:cNvSpPr>
              <a:spLocks noChangeArrowheads="1"/>
            </p:cNvSpPr>
            <p:nvPr/>
          </p:nvSpPr>
          <p:spPr bwMode="auto">
            <a:xfrm>
              <a:off x="3061" y="2840"/>
              <a:ext cx="1542" cy="680"/>
            </a:xfrm>
            <a:prstGeom prst="ellipse">
              <a:avLst/>
            </a:prstGeom>
            <a:noFill/>
            <a:ln w="38100">
              <a:solidFill>
                <a:schemeClr val="accent2"/>
              </a:solidFill>
              <a:round/>
              <a:headEnd/>
              <a:tailEnd/>
            </a:ln>
            <a:effectLst/>
          </p:spPr>
          <p:txBody>
            <a:bodyPr wrap="none" anchor="ctr"/>
            <a:lstStyle/>
            <a:p>
              <a:endParaRPr lang="en-GB"/>
            </a:p>
          </p:txBody>
        </p:sp>
      </p:grpSp>
      <p:sp>
        <p:nvSpPr>
          <p:cNvPr id="102411" name="Text Box 11"/>
          <p:cNvSpPr txBox="1">
            <a:spLocks noChangeArrowheads="1"/>
          </p:cNvSpPr>
          <p:nvPr/>
        </p:nvSpPr>
        <p:spPr bwMode="auto">
          <a:xfrm>
            <a:off x="6300788" y="3929066"/>
            <a:ext cx="2073275" cy="457200"/>
          </a:xfrm>
          <a:prstGeom prst="rect">
            <a:avLst/>
          </a:prstGeom>
          <a:noFill/>
          <a:ln w="9525">
            <a:noFill/>
            <a:miter lim="800000"/>
            <a:headEnd/>
            <a:tailEnd/>
          </a:ln>
          <a:effectLst/>
        </p:spPr>
        <p:txBody>
          <a:bodyPr wrap="none">
            <a:spAutoFit/>
          </a:bodyPr>
          <a:lstStyle/>
          <a:p>
            <a:r>
              <a:rPr lang="en-GB" dirty="0">
                <a:solidFill>
                  <a:schemeClr val="accent2"/>
                </a:solidFill>
              </a:rPr>
              <a:t>SN </a:t>
            </a:r>
            <a:r>
              <a:rPr lang="en-GB" dirty="0" err="1">
                <a:solidFill>
                  <a:schemeClr val="accent2"/>
                </a:solidFill>
              </a:rPr>
              <a:t>Ia</a:t>
            </a:r>
            <a:r>
              <a:rPr lang="en-GB" dirty="0">
                <a:solidFill>
                  <a:schemeClr val="accent2"/>
                </a:solidFill>
              </a:rPr>
              <a:t> (</a:t>
            </a:r>
            <a:r>
              <a:rPr lang="en-GB" dirty="0" err="1">
                <a:solidFill>
                  <a:schemeClr val="accent2"/>
                </a:solidFill>
              </a:rPr>
              <a:t>kein</a:t>
            </a:r>
            <a:r>
              <a:rPr lang="en-GB" dirty="0">
                <a:solidFill>
                  <a:schemeClr val="accent2"/>
                </a:solidFill>
              </a:rPr>
              <a:t> 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12"/>
                                        </p:tgtEl>
                                        <p:attrNameLst>
                                          <p:attrName>style.visibility</p:attrName>
                                        </p:attrNameLst>
                                      </p:cBhvr>
                                      <p:to>
                                        <p:strVal val="visible"/>
                                      </p:to>
                                    </p:set>
                                    <p:animEffect transition="in" filter="wipe(up)">
                                      <p:cBhvr>
                                        <p:cTn id="7" dur="500"/>
                                        <p:tgtEl>
                                          <p:spTgt spid="1024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8"/>
                                        </p:tgtEl>
                                        <p:attrNameLst>
                                          <p:attrName>style.visibility</p:attrName>
                                        </p:attrNameLst>
                                      </p:cBhvr>
                                      <p:to>
                                        <p:strVal val="visible"/>
                                      </p:to>
                                    </p:set>
                                    <p:animEffect transition="in" filter="wipe(up)">
                                      <p:cBhvr>
                                        <p:cTn id="12" dur="500"/>
                                        <p:tgtEl>
                                          <p:spTgt spid="10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sn_max"/>
          <p:cNvPicPr>
            <a:picLocks noChangeAspect="1" noChangeArrowheads="1"/>
          </p:cNvPicPr>
          <p:nvPr/>
        </p:nvPicPr>
        <p:blipFill>
          <a:blip r:embed="rId3" cstate="print"/>
          <a:srcRect l="9732" t="18646" r="11073" b="7245"/>
          <a:stretch>
            <a:fillRect/>
          </a:stretch>
        </p:blipFill>
        <p:spPr bwMode="auto">
          <a:xfrm>
            <a:off x="0" y="0"/>
            <a:ext cx="5187950" cy="6858000"/>
          </a:xfrm>
          <a:prstGeom prst="rect">
            <a:avLst/>
          </a:prstGeom>
          <a:noFill/>
        </p:spPr>
      </p:pic>
      <p:pic>
        <p:nvPicPr>
          <p:cNvPr id="105475" name="Picture 3" descr="sn_2weeks"/>
          <p:cNvPicPr>
            <a:picLocks noChangeAspect="1" noChangeArrowheads="1"/>
          </p:cNvPicPr>
          <p:nvPr/>
        </p:nvPicPr>
        <p:blipFill>
          <a:blip r:embed="rId4" cstate="print"/>
          <a:srcRect l="9732" t="18646" r="11073" b="7245"/>
          <a:stretch>
            <a:fillRect/>
          </a:stretch>
        </p:blipFill>
        <p:spPr bwMode="auto">
          <a:xfrm>
            <a:off x="0" y="0"/>
            <a:ext cx="5187950" cy="6858000"/>
          </a:xfrm>
          <a:prstGeom prst="rect">
            <a:avLst/>
          </a:prstGeom>
          <a:noFill/>
        </p:spPr>
      </p:pic>
      <p:pic>
        <p:nvPicPr>
          <p:cNvPr id="105476" name="Picture 4" descr="sn_7weeks"/>
          <p:cNvPicPr>
            <a:picLocks noChangeAspect="1" noChangeArrowheads="1"/>
          </p:cNvPicPr>
          <p:nvPr/>
        </p:nvPicPr>
        <p:blipFill>
          <a:blip r:embed="rId5" cstate="print"/>
          <a:srcRect l="9732" t="18646" r="11073" b="7245"/>
          <a:stretch>
            <a:fillRect/>
          </a:stretch>
        </p:blipFill>
        <p:spPr bwMode="auto">
          <a:xfrm>
            <a:off x="0" y="0"/>
            <a:ext cx="5187950" cy="6858000"/>
          </a:xfrm>
          <a:prstGeom prst="rect">
            <a:avLst/>
          </a:prstGeom>
          <a:noFill/>
        </p:spPr>
      </p:pic>
      <p:sp>
        <p:nvSpPr>
          <p:cNvPr id="105477" name="Text Box 5"/>
          <p:cNvSpPr txBox="1">
            <a:spLocks noChangeArrowheads="1"/>
          </p:cNvSpPr>
          <p:nvPr/>
        </p:nvSpPr>
        <p:spPr bwMode="auto">
          <a:xfrm>
            <a:off x="7432675" y="1958975"/>
            <a:ext cx="1201738" cy="519113"/>
          </a:xfrm>
          <a:prstGeom prst="rect">
            <a:avLst/>
          </a:prstGeom>
          <a:noFill/>
          <a:ln w="9525">
            <a:noFill/>
            <a:miter lim="800000"/>
            <a:headEnd/>
            <a:tailEnd/>
          </a:ln>
          <a:effectLst/>
        </p:spPr>
        <p:txBody>
          <a:bodyPr wrap="none">
            <a:spAutoFit/>
          </a:bodyPr>
          <a:lstStyle/>
          <a:p>
            <a:r>
              <a:rPr lang="en-GB" sz="2800">
                <a:solidFill>
                  <a:schemeClr val="accent2"/>
                </a:solidFill>
              </a:rPr>
              <a:t>Typ Ia</a:t>
            </a:r>
          </a:p>
        </p:txBody>
      </p:sp>
      <p:grpSp>
        <p:nvGrpSpPr>
          <p:cNvPr id="105478" name="Group 6"/>
          <p:cNvGrpSpPr>
            <a:grpSpLocks/>
          </p:cNvGrpSpPr>
          <p:nvPr/>
        </p:nvGrpSpPr>
        <p:grpSpPr bwMode="auto">
          <a:xfrm>
            <a:off x="26988" y="1531938"/>
            <a:ext cx="8074025" cy="5326062"/>
            <a:chOff x="0" y="965"/>
            <a:chExt cx="5086" cy="3355"/>
          </a:xfrm>
        </p:grpSpPr>
        <p:grpSp>
          <p:nvGrpSpPr>
            <p:cNvPr id="105479" name="Group 7"/>
            <p:cNvGrpSpPr>
              <a:grpSpLocks/>
            </p:cNvGrpSpPr>
            <p:nvPr/>
          </p:nvGrpSpPr>
          <p:grpSpPr bwMode="auto">
            <a:xfrm>
              <a:off x="0" y="965"/>
              <a:ext cx="5086" cy="3355"/>
              <a:chOff x="0" y="965"/>
              <a:chExt cx="5086" cy="3355"/>
            </a:xfrm>
          </p:grpSpPr>
          <p:pic>
            <p:nvPicPr>
              <p:cNvPr id="105480" name="Picture 8" descr="Ia_spec_Blondin"/>
              <p:cNvPicPr>
                <a:picLocks noChangeAspect="1" noChangeArrowheads="1"/>
              </p:cNvPicPr>
              <p:nvPr/>
            </p:nvPicPr>
            <p:blipFill>
              <a:blip r:embed="rId6" cstate="print"/>
              <a:srcRect l="18613" t="21593" r="10693" b="37779"/>
              <a:stretch>
                <a:fillRect/>
              </a:stretch>
            </p:blipFill>
            <p:spPr bwMode="auto">
              <a:xfrm>
                <a:off x="0" y="965"/>
                <a:ext cx="4513" cy="3355"/>
              </a:xfrm>
              <a:prstGeom prst="rect">
                <a:avLst/>
              </a:prstGeom>
              <a:noFill/>
              <a:ln/>
              <a:effectLst/>
            </p:spPr>
          </p:pic>
          <p:sp>
            <p:nvSpPr>
              <p:cNvPr id="105481" name="Text Box 9"/>
              <p:cNvSpPr txBox="1">
                <a:spLocks noChangeArrowheads="1"/>
              </p:cNvSpPr>
              <p:nvPr/>
            </p:nvSpPr>
            <p:spPr bwMode="auto">
              <a:xfrm>
                <a:off x="4319" y="3896"/>
                <a:ext cx="767" cy="288"/>
              </a:xfrm>
              <a:prstGeom prst="rect">
                <a:avLst/>
              </a:prstGeom>
              <a:solidFill>
                <a:srgbClr val="1C1C1C"/>
              </a:solidFill>
              <a:ln w="9525">
                <a:solidFill>
                  <a:srgbClr val="292929"/>
                </a:solidFill>
                <a:miter lim="800000"/>
                <a:headEnd/>
                <a:tailEnd/>
              </a:ln>
              <a:effectLst/>
            </p:spPr>
            <p:txBody>
              <a:bodyPr wrap="none">
                <a:spAutoFit/>
              </a:bodyPr>
              <a:lstStyle/>
              <a:p>
                <a:r>
                  <a:rPr lang="en-GB" dirty="0" err="1">
                    <a:solidFill>
                      <a:schemeClr val="accent6">
                        <a:lumMod val="40000"/>
                        <a:lumOff val="60000"/>
                      </a:schemeClr>
                    </a:solidFill>
                  </a:rPr>
                  <a:t>Blondin</a:t>
                </a:r>
                <a:endParaRPr lang="en-GB" dirty="0">
                  <a:solidFill>
                    <a:schemeClr val="accent6">
                      <a:lumMod val="40000"/>
                      <a:lumOff val="60000"/>
                    </a:schemeClr>
                  </a:solidFill>
                </a:endParaRPr>
              </a:p>
            </p:txBody>
          </p:sp>
        </p:grpSp>
        <p:sp>
          <p:nvSpPr>
            <p:cNvPr id="105482" name="Text Box 10"/>
            <p:cNvSpPr txBox="1">
              <a:spLocks noChangeArrowheads="1"/>
            </p:cNvSpPr>
            <p:nvPr/>
          </p:nvSpPr>
          <p:spPr bwMode="auto">
            <a:xfrm>
              <a:off x="906" y="1117"/>
              <a:ext cx="1000" cy="404"/>
            </a:xfrm>
            <a:prstGeom prst="rect">
              <a:avLst/>
            </a:prstGeom>
            <a:noFill/>
            <a:ln w="9525">
              <a:noFill/>
              <a:miter lim="800000"/>
              <a:headEnd/>
              <a:tailEnd/>
            </a:ln>
            <a:effectLst/>
          </p:spPr>
          <p:txBody>
            <a:bodyPr wrap="none">
              <a:spAutoFit/>
            </a:bodyPr>
            <a:lstStyle/>
            <a:p>
              <a:pPr algn="r"/>
              <a:r>
                <a:rPr lang="en-GB" sz="1800">
                  <a:solidFill>
                    <a:srgbClr val="CC0000"/>
                  </a:solidFill>
                </a:rPr>
                <a:t>bei maximaler</a:t>
              </a:r>
            </a:p>
            <a:p>
              <a:pPr algn="r"/>
              <a:r>
                <a:rPr lang="en-GB" sz="1800">
                  <a:solidFill>
                    <a:srgbClr val="CC0000"/>
                  </a:solidFill>
                </a:rPr>
                <a:t>Helligkeit</a:t>
              </a:r>
            </a:p>
          </p:txBody>
        </p:sp>
        <p:sp>
          <p:nvSpPr>
            <p:cNvPr id="105483" name="Text Box 11"/>
            <p:cNvSpPr txBox="1">
              <a:spLocks noChangeArrowheads="1"/>
            </p:cNvSpPr>
            <p:nvPr/>
          </p:nvSpPr>
          <p:spPr bwMode="auto">
            <a:xfrm>
              <a:off x="2290" y="1117"/>
              <a:ext cx="1348" cy="231"/>
            </a:xfrm>
            <a:prstGeom prst="rect">
              <a:avLst/>
            </a:prstGeom>
            <a:noFill/>
            <a:ln w="9525">
              <a:noFill/>
              <a:miter lim="800000"/>
              <a:headEnd/>
              <a:tailEnd/>
            </a:ln>
            <a:effectLst/>
          </p:spPr>
          <p:txBody>
            <a:bodyPr wrap="none">
              <a:spAutoFit/>
            </a:bodyPr>
            <a:lstStyle/>
            <a:p>
              <a:r>
                <a:rPr lang="en-GB" sz="1800">
                  <a:solidFill>
                    <a:srgbClr val="CC0000"/>
                  </a:solidFill>
                </a:rPr>
                <a:t>zwei Wochen sp</a:t>
              </a:r>
              <a:r>
                <a:rPr lang="en-US" sz="1800">
                  <a:solidFill>
                    <a:srgbClr val="CC0000"/>
                  </a:solidFill>
                  <a:cs typeface="Times New Roman" pitchFamily="18" charset="0"/>
                </a:rPr>
                <a:t>äter</a:t>
              </a:r>
            </a:p>
          </p:txBody>
        </p:sp>
      </p:grpSp>
      <p:sp>
        <p:nvSpPr>
          <p:cNvPr id="105484" name="Rectangle 12"/>
          <p:cNvSpPr>
            <a:spLocks noGrp="1" noChangeArrowheads="1"/>
          </p:cNvSpPr>
          <p:nvPr>
            <p:ph type="title"/>
          </p:nvPr>
        </p:nvSpPr>
        <p:spPr>
          <a:xfrm>
            <a:off x="976313" y="260350"/>
            <a:ext cx="7772400" cy="1143000"/>
          </a:xfrm>
        </p:spPr>
        <p:txBody>
          <a:bodyPr/>
          <a:lstStyle/>
          <a:p>
            <a:pPr algn="r"/>
            <a:r>
              <a:rPr lang="en-GB"/>
              <a:t>Supernova</a:t>
            </a:r>
            <a:br>
              <a:rPr lang="en-GB"/>
            </a:br>
            <a:r>
              <a:rPr lang="en-GB"/>
              <a:t>Spektroskopie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box(out)">
                                      <p:cBhvr>
                                        <p:cTn id="7" dur="500"/>
                                        <p:tgtEl>
                                          <p:spTgt spid="10547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5476"/>
                                        </p:tgtEl>
                                        <p:attrNameLst>
                                          <p:attrName>style.visibility</p:attrName>
                                        </p:attrNameLst>
                                      </p:cBhvr>
                                      <p:to>
                                        <p:strVal val="visible"/>
                                      </p:to>
                                    </p:set>
                                    <p:animEffect transition="in" filter="box(out)">
                                      <p:cBhvr>
                                        <p:cTn id="12" dur="500"/>
                                        <p:tgtEl>
                                          <p:spTgt spid="1054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05478"/>
                                        </p:tgtEl>
                                        <p:attrNameLst>
                                          <p:attrName>style.visibility</p:attrName>
                                        </p:attrNameLst>
                                      </p:cBhvr>
                                      <p:to>
                                        <p:strVal val="visible"/>
                                      </p:to>
                                    </p:set>
                                    <p:animEffect transition="in" filter="box(out)">
                                      <p:cBhvr>
                                        <p:cTn id="17" dur="5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early"/>
          <p:cNvPicPr>
            <a:picLocks noGrp="1" noChangeAspect="1" noChangeArrowheads="1"/>
          </p:cNvPicPr>
          <p:nvPr>
            <p:ph sz="half" idx="2"/>
          </p:nvPr>
        </p:nvPicPr>
        <p:blipFill>
          <a:blip r:embed="rId3" cstate="print"/>
          <a:srcRect/>
          <a:stretch>
            <a:fillRect/>
          </a:stretch>
        </p:blipFill>
        <p:spPr>
          <a:xfrm>
            <a:off x="0" y="0"/>
            <a:ext cx="5481638" cy="6858000"/>
          </a:xfrm>
          <a:noFill/>
          <a:ln/>
        </p:spPr>
      </p:pic>
      <p:sp>
        <p:nvSpPr>
          <p:cNvPr id="107523" name="Rectangle 3"/>
          <p:cNvSpPr>
            <a:spLocks noGrp="1" noChangeArrowheads="1"/>
          </p:cNvSpPr>
          <p:nvPr>
            <p:ph type="title"/>
          </p:nvPr>
        </p:nvSpPr>
        <p:spPr>
          <a:xfrm>
            <a:off x="5400675" y="188913"/>
            <a:ext cx="3635375" cy="1655762"/>
          </a:xfrm>
        </p:spPr>
        <p:txBody>
          <a:bodyPr/>
          <a:lstStyle/>
          <a:p>
            <a:pPr algn="r"/>
            <a:r>
              <a:rPr lang="en-GB"/>
              <a:t>Supernova Spektroskopie</a:t>
            </a:r>
          </a:p>
        </p:txBody>
      </p:sp>
      <p:pic>
        <p:nvPicPr>
          <p:cNvPr id="107524" name="Picture 4" descr="typeii"/>
          <p:cNvPicPr>
            <a:picLocks noGrp="1" noChangeAspect="1" noChangeArrowheads="1"/>
          </p:cNvPicPr>
          <p:nvPr>
            <p:ph sz="half" idx="1"/>
          </p:nvPr>
        </p:nvPicPr>
        <p:blipFill>
          <a:blip r:embed="rId4" cstate="print"/>
          <a:srcRect/>
          <a:stretch>
            <a:fillRect/>
          </a:stretch>
        </p:blipFill>
        <p:spPr>
          <a:xfrm>
            <a:off x="0" y="0"/>
            <a:ext cx="5292725" cy="6858000"/>
          </a:xfrm>
          <a:noFill/>
          <a:ln/>
        </p:spPr>
      </p:pic>
      <p:sp>
        <p:nvSpPr>
          <p:cNvPr id="107525" name="Text Box 5"/>
          <p:cNvSpPr txBox="1">
            <a:spLocks noChangeArrowheads="1"/>
          </p:cNvSpPr>
          <p:nvPr/>
        </p:nvSpPr>
        <p:spPr bwMode="auto">
          <a:xfrm>
            <a:off x="7235825" y="2420938"/>
            <a:ext cx="1162050" cy="519112"/>
          </a:xfrm>
          <a:prstGeom prst="rect">
            <a:avLst/>
          </a:prstGeom>
          <a:noFill/>
          <a:ln w="9525">
            <a:noFill/>
            <a:miter lim="800000"/>
            <a:headEnd/>
            <a:tailEnd/>
          </a:ln>
          <a:effectLst/>
        </p:spPr>
        <p:txBody>
          <a:bodyPr wrap="none">
            <a:spAutoFit/>
          </a:bodyPr>
          <a:lstStyle/>
          <a:p>
            <a:r>
              <a:rPr lang="en-GB" sz="2800">
                <a:solidFill>
                  <a:srgbClr val="CC0000"/>
                </a:solidFill>
              </a:rPr>
              <a:t>Typ 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box(out)">
                                      <p:cBhvr>
                                        <p:cTn id="7" dur="5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752975" y="188913"/>
            <a:ext cx="4140200" cy="1539875"/>
          </a:xfrm>
        </p:spPr>
        <p:txBody>
          <a:bodyPr/>
          <a:lstStyle/>
          <a:p>
            <a:pPr algn="r"/>
            <a:r>
              <a:rPr lang="en-GB"/>
              <a:t>Supernova Klassifizierung</a:t>
            </a:r>
          </a:p>
        </p:txBody>
      </p:sp>
      <p:pic>
        <p:nvPicPr>
          <p:cNvPr id="109571" name="Picture 3" descr="classification_spec"/>
          <p:cNvPicPr>
            <a:picLocks noGrp="1" noChangeAspect="1" noChangeArrowheads="1"/>
          </p:cNvPicPr>
          <p:nvPr>
            <p:ph idx="1"/>
          </p:nvPr>
        </p:nvPicPr>
        <p:blipFill>
          <a:blip r:embed="rId3" cstate="print"/>
          <a:srcRect/>
          <a:stretch>
            <a:fillRect/>
          </a:stretch>
        </p:blipFill>
        <p:spPr>
          <a:xfrm>
            <a:off x="0" y="0"/>
            <a:ext cx="5083175" cy="6858000"/>
          </a:xfrm>
          <a:noFill/>
          <a:ln/>
        </p:spPr>
      </p:pic>
      <p:sp>
        <p:nvSpPr>
          <p:cNvPr id="109572" name="Text Box 4"/>
          <p:cNvSpPr txBox="1">
            <a:spLocks noChangeArrowheads="1"/>
          </p:cNvSpPr>
          <p:nvPr/>
        </p:nvSpPr>
        <p:spPr bwMode="auto">
          <a:xfrm>
            <a:off x="4911725" y="6042025"/>
            <a:ext cx="2274888" cy="457200"/>
          </a:xfrm>
          <a:prstGeom prst="rect">
            <a:avLst/>
          </a:prstGeom>
          <a:solidFill>
            <a:srgbClr val="1C1C1C"/>
          </a:solidFill>
          <a:ln w="9525">
            <a:solidFill>
              <a:srgbClr val="292929"/>
            </a:solidFill>
            <a:miter lim="800000"/>
            <a:headEnd/>
            <a:tailEnd/>
          </a:ln>
          <a:effectLst/>
        </p:spPr>
        <p:txBody>
          <a:bodyPr wrap="none">
            <a:spAutoFit/>
          </a:bodyPr>
          <a:lstStyle/>
          <a:p>
            <a:r>
              <a:rPr lang="en-GB" dirty="0" err="1">
                <a:solidFill>
                  <a:schemeClr val="accent6">
                    <a:lumMod val="40000"/>
                    <a:lumOff val="60000"/>
                  </a:schemeClr>
                </a:solidFill>
              </a:rPr>
              <a:t>Filippenko</a:t>
            </a:r>
            <a:r>
              <a:rPr lang="en-GB" dirty="0">
                <a:solidFill>
                  <a:schemeClr val="accent6">
                    <a:lumMod val="40000"/>
                    <a:lumOff val="60000"/>
                  </a:schemeClr>
                </a:solidFill>
              </a:rPr>
              <a:t> 1997</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90" name="Group 2"/>
          <p:cNvGrpSpPr>
            <a:grpSpLocks/>
          </p:cNvGrpSpPr>
          <p:nvPr/>
        </p:nvGrpSpPr>
        <p:grpSpPr bwMode="auto">
          <a:xfrm>
            <a:off x="4491038" y="0"/>
            <a:ext cx="4652962" cy="6858000"/>
            <a:chOff x="2829" y="0"/>
            <a:chExt cx="2931" cy="4320"/>
          </a:xfrm>
        </p:grpSpPr>
        <p:pic>
          <p:nvPicPr>
            <p:cNvPr id="140291" name="Picture 3" descr="Krisciunas_fig8"/>
            <p:cNvPicPr>
              <a:picLocks noChangeAspect="1" noChangeArrowheads="1"/>
            </p:cNvPicPr>
            <p:nvPr/>
          </p:nvPicPr>
          <p:blipFill>
            <a:blip r:embed="rId3" cstate="print"/>
            <a:srcRect l="17320" t="13132" r="16013" b="18687"/>
            <a:stretch>
              <a:fillRect/>
            </a:stretch>
          </p:blipFill>
          <p:spPr bwMode="auto">
            <a:xfrm>
              <a:off x="2829" y="0"/>
              <a:ext cx="2931" cy="4320"/>
            </a:xfrm>
            <a:prstGeom prst="rect">
              <a:avLst/>
            </a:prstGeom>
            <a:noFill/>
          </p:spPr>
        </p:pic>
        <p:sp>
          <p:nvSpPr>
            <p:cNvPr id="140292" name="Text Box 4"/>
            <p:cNvSpPr txBox="1">
              <a:spLocks noChangeArrowheads="1"/>
            </p:cNvSpPr>
            <p:nvPr/>
          </p:nvSpPr>
          <p:spPr bwMode="auto">
            <a:xfrm>
              <a:off x="3936" y="432"/>
              <a:ext cx="1687" cy="250"/>
            </a:xfrm>
            <a:prstGeom prst="rect">
              <a:avLst/>
            </a:prstGeom>
            <a:solidFill>
              <a:schemeClr val="folHlink"/>
            </a:solidFill>
            <a:ln w="9525">
              <a:noFill/>
              <a:miter lim="800000"/>
              <a:headEnd/>
              <a:tailEnd/>
            </a:ln>
            <a:effectLst/>
          </p:spPr>
          <p:txBody>
            <a:bodyPr>
              <a:spAutoFit/>
            </a:bodyPr>
            <a:lstStyle/>
            <a:p>
              <a:r>
                <a:rPr lang="en-US" sz="2000"/>
                <a:t>Krisciunas et al. (2003)</a:t>
              </a:r>
            </a:p>
          </p:txBody>
        </p:sp>
      </p:grpSp>
      <p:sp>
        <p:nvSpPr>
          <p:cNvPr id="140293" name="Rectangle 5"/>
          <p:cNvSpPr>
            <a:spLocks noGrp="1" noChangeArrowheads="1"/>
          </p:cNvSpPr>
          <p:nvPr>
            <p:ph type="title"/>
          </p:nvPr>
        </p:nvSpPr>
        <p:spPr>
          <a:xfrm>
            <a:off x="0" y="304800"/>
            <a:ext cx="7772400" cy="914400"/>
          </a:xfrm>
        </p:spPr>
        <p:txBody>
          <a:bodyPr/>
          <a:lstStyle/>
          <a:p>
            <a:pPr algn="l"/>
            <a:r>
              <a:rPr lang="en-US"/>
              <a:t>Nahe SNe Ia</a:t>
            </a:r>
          </a:p>
        </p:txBody>
      </p:sp>
      <p:sp>
        <p:nvSpPr>
          <p:cNvPr id="140294" name="Rectangle 6"/>
          <p:cNvSpPr>
            <a:spLocks noGrp="1" noChangeArrowheads="1"/>
          </p:cNvSpPr>
          <p:nvPr>
            <p:ph type="body" idx="1"/>
          </p:nvPr>
        </p:nvSpPr>
        <p:spPr>
          <a:xfrm>
            <a:off x="152400" y="1295400"/>
            <a:ext cx="4635500" cy="3286125"/>
          </a:xfrm>
        </p:spPr>
        <p:txBody>
          <a:bodyPr/>
          <a:lstStyle/>
          <a:p>
            <a:pPr marL="0" indent="0">
              <a:lnSpc>
                <a:spcPct val="80000"/>
              </a:lnSpc>
              <a:buFontTx/>
              <a:buNone/>
            </a:pPr>
            <a:r>
              <a:rPr lang="en-US"/>
              <a:t>einige wenige Objekte sind ausgezeichnet beobachtet</a:t>
            </a:r>
          </a:p>
          <a:p>
            <a:pPr marL="371475" lvl="1" indent="-192088">
              <a:lnSpc>
                <a:spcPct val="80000"/>
              </a:lnSpc>
            </a:pPr>
            <a:r>
              <a:rPr lang="en-US"/>
              <a:t>detaillierte Vergleich mit Modellen m</a:t>
            </a:r>
            <a:r>
              <a:rPr lang="en-US">
                <a:cs typeface="Times New Roman" pitchFamily="18" charset="0"/>
              </a:rPr>
              <a:t>öglich</a:t>
            </a:r>
          </a:p>
        </p:txBody>
      </p:sp>
      <p:grpSp>
        <p:nvGrpSpPr>
          <p:cNvPr id="140295" name="Group 7"/>
          <p:cNvGrpSpPr>
            <a:grpSpLocks/>
          </p:cNvGrpSpPr>
          <p:nvPr/>
        </p:nvGrpSpPr>
        <p:grpSpPr bwMode="auto">
          <a:xfrm>
            <a:off x="287338" y="0"/>
            <a:ext cx="8856662" cy="6816725"/>
            <a:chOff x="181" y="0"/>
            <a:chExt cx="5579" cy="4294"/>
          </a:xfrm>
        </p:grpSpPr>
        <p:pic>
          <p:nvPicPr>
            <p:cNvPr id="140296" name="Picture 8" descr="03du_lc1"/>
            <p:cNvPicPr>
              <a:picLocks noChangeAspect="1" noChangeArrowheads="1"/>
            </p:cNvPicPr>
            <p:nvPr/>
          </p:nvPicPr>
          <p:blipFill>
            <a:blip r:embed="rId4" cstate="print"/>
            <a:srcRect/>
            <a:stretch>
              <a:fillRect/>
            </a:stretch>
          </p:blipFill>
          <p:spPr bwMode="auto">
            <a:xfrm>
              <a:off x="1466" y="0"/>
              <a:ext cx="4294" cy="4294"/>
            </a:xfrm>
            <a:prstGeom prst="rect">
              <a:avLst/>
            </a:prstGeom>
            <a:noFill/>
          </p:spPr>
        </p:pic>
        <p:sp>
          <p:nvSpPr>
            <p:cNvPr id="140297" name="Text Box 9"/>
            <p:cNvSpPr txBox="1">
              <a:spLocks noChangeArrowheads="1"/>
            </p:cNvSpPr>
            <p:nvPr/>
          </p:nvSpPr>
          <p:spPr bwMode="auto">
            <a:xfrm>
              <a:off x="181" y="3339"/>
              <a:ext cx="1610" cy="672"/>
            </a:xfrm>
            <a:prstGeom prst="rect">
              <a:avLst/>
            </a:prstGeom>
            <a:solidFill>
              <a:schemeClr val="folHlink"/>
            </a:solidFill>
            <a:ln w="9525">
              <a:noFill/>
              <a:miter lim="800000"/>
              <a:headEnd/>
              <a:tailEnd/>
            </a:ln>
            <a:effectLst/>
          </p:spPr>
          <p:txBody>
            <a:bodyPr>
              <a:spAutoFit/>
            </a:bodyPr>
            <a:lstStyle/>
            <a:p>
              <a:r>
                <a:rPr lang="en-GB"/>
                <a:t>SN 2003du</a:t>
              </a:r>
            </a:p>
            <a:p>
              <a:r>
                <a:rPr lang="en-GB" sz="2000"/>
                <a:t>European Supernova Collaboration</a:t>
              </a:r>
            </a:p>
          </p:txBody>
        </p:sp>
      </p:grpSp>
      <p:pic>
        <p:nvPicPr>
          <p:cNvPr id="140298" name="Picture 10" descr="03du_spectra"/>
          <p:cNvPicPr>
            <a:picLocks noChangeAspect="1" noChangeArrowheads="1"/>
          </p:cNvPicPr>
          <p:nvPr/>
        </p:nvPicPr>
        <p:blipFill>
          <a:blip r:embed="rId5" cstate="print"/>
          <a:srcRect/>
          <a:stretch>
            <a:fillRect/>
          </a:stretch>
        </p:blipFill>
        <p:spPr bwMode="auto">
          <a:xfrm>
            <a:off x="2843213" y="0"/>
            <a:ext cx="5178425" cy="6858000"/>
          </a:xfrm>
          <a:prstGeom prst="rect">
            <a:avLst/>
          </a:prstGeom>
          <a:noFill/>
        </p:spPr>
      </p:pic>
      <p:pic>
        <p:nvPicPr>
          <p:cNvPr id="140299" name="Picture 11" descr="sn1amovie"/>
          <p:cNvPicPr>
            <a:picLocks noChangeAspect="1" noChangeArrowheads="1" noCrop="1"/>
          </p:cNvPicPr>
          <p:nvPr/>
        </p:nvPicPr>
        <p:blipFill>
          <a:blip r:embed="rId6" cstate="print"/>
          <a:srcRect/>
          <a:stretch>
            <a:fillRect/>
          </a:stretch>
        </p:blipFill>
        <p:spPr bwMode="auto">
          <a:xfrm>
            <a:off x="2466975" y="0"/>
            <a:ext cx="6677025" cy="4772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0295"/>
                                        </p:tgtEl>
                                        <p:attrNameLst>
                                          <p:attrName>style.visibility</p:attrName>
                                        </p:attrNameLst>
                                      </p:cBhvr>
                                      <p:to>
                                        <p:strVal val="visible"/>
                                      </p:to>
                                    </p:set>
                                    <p:animEffect transition="in" filter="box(out)">
                                      <p:cBhvr>
                                        <p:cTn id="7" dur="500"/>
                                        <p:tgtEl>
                                          <p:spTgt spid="1402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40298"/>
                                        </p:tgtEl>
                                        <p:attrNameLst>
                                          <p:attrName>style.visibility</p:attrName>
                                        </p:attrNameLst>
                                      </p:cBhvr>
                                      <p:to>
                                        <p:strVal val="visible"/>
                                      </p:to>
                                    </p:set>
                                    <p:animEffect transition="in" filter="box(out)">
                                      <p:cBhvr>
                                        <p:cTn id="12" dur="500"/>
                                        <p:tgtEl>
                                          <p:spTgt spid="14029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0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87A_aat"/>
          <p:cNvPicPr>
            <a:picLocks noChangeAspect="1" noChangeArrowheads="1"/>
          </p:cNvPicPr>
          <p:nvPr/>
        </p:nvPicPr>
        <p:blipFill>
          <a:blip r:embed="rId2" cstate="print"/>
          <a:srcRect t="5902"/>
          <a:stretch>
            <a:fillRect/>
          </a:stretch>
        </p:blipFill>
        <p:spPr bwMode="auto">
          <a:xfrm>
            <a:off x="0" y="188913"/>
            <a:ext cx="9144000" cy="6453187"/>
          </a:xfrm>
          <a:prstGeom prst="rect">
            <a:avLst/>
          </a:prstGeom>
          <a:noFill/>
          <a:ln w="9525">
            <a:noFill/>
            <a:miter lim="800000"/>
            <a:headEnd/>
            <a:tailEnd/>
          </a:ln>
        </p:spPr>
      </p:pic>
      <p:sp>
        <p:nvSpPr>
          <p:cNvPr id="27651" name="Rectangle 3"/>
          <p:cNvSpPr>
            <a:spLocks noGrp="1" noChangeArrowheads="1"/>
          </p:cNvSpPr>
          <p:nvPr>
            <p:ph type="title"/>
          </p:nvPr>
        </p:nvSpPr>
        <p:spPr/>
        <p:txBody>
          <a:bodyPr/>
          <a:lstStyle/>
          <a:p>
            <a:r>
              <a:rPr lang="en-GB" sz="8800" smtClean="0">
                <a:solidFill>
                  <a:srgbClr val="FFFF00"/>
                </a:solidFill>
              </a:rPr>
              <a:t>Supernova!</a:t>
            </a:r>
          </a:p>
        </p:txBody>
      </p:sp>
      <p:sp>
        <p:nvSpPr>
          <p:cNvPr id="328709" name="Text Box 5"/>
          <p:cNvSpPr txBox="1">
            <a:spLocks noChangeArrowheads="1"/>
          </p:cNvSpPr>
          <p:nvPr/>
        </p:nvSpPr>
        <p:spPr bwMode="auto">
          <a:xfrm>
            <a:off x="-34925" y="6211888"/>
            <a:ext cx="3926909" cy="461665"/>
          </a:xfrm>
          <a:prstGeom prst="rect">
            <a:avLst/>
          </a:prstGeom>
          <a:noFill/>
          <a:ln w="9525">
            <a:noFill/>
            <a:miter lim="800000"/>
            <a:headEnd/>
            <a:tailEnd/>
          </a:ln>
          <a:effectLst/>
        </p:spPr>
        <p:txBody>
          <a:bodyPr wrap="none">
            <a:spAutoFit/>
          </a:bodyPr>
          <a:lstStyle/>
          <a:p>
            <a:pPr>
              <a:defRPr/>
            </a:pPr>
            <a:r>
              <a:rPr lang="en-GB" b="0" dirty="0">
                <a:solidFill>
                  <a:schemeClr val="bg1"/>
                </a:solidFill>
              </a:rPr>
              <a:t>© Anglo-Australian Telescope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de-DE" dirty="0"/>
              <a:t>Supernova </a:t>
            </a:r>
            <a:r>
              <a:rPr lang="de-DE" dirty="0" smtClean="0"/>
              <a:t>Typen</a:t>
            </a:r>
            <a:endParaRPr lang="de-DE" dirty="0"/>
          </a:p>
        </p:txBody>
      </p:sp>
      <p:sp>
        <p:nvSpPr>
          <p:cNvPr id="110595" name="Rectangle 3"/>
          <p:cNvSpPr>
            <a:spLocks noGrp="1" noChangeArrowheads="1"/>
          </p:cNvSpPr>
          <p:nvPr>
            <p:ph type="body" sz="half" idx="1"/>
          </p:nvPr>
        </p:nvSpPr>
        <p:spPr>
          <a:xfrm>
            <a:off x="250825" y="1981200"/>
            <a:ext cx="4321175" cy="4114800"/>
          </a:xfrm>
        </p:spPr>
        <p:txBody>
          <a:bodyPr/>
          <a:lstStyle/>
          <a:p>
            <a:pPr marL="0" indent="0">
              <a:lnSpc>
                <a:spcPct val="90000"/>
              </a:lnSpc>
              <a:buFontTx/>
              <a:buNone/>
            </a:pPr>
            <a:r>
              <a:rPr lang="de-DE" dirty="0"/>
              <a:t>Thermonukleare </a:t>
            </a:r>
            <a:r>
              <a:rPr lang="de-DE" dirty="0" err="1"/>
              <a:t>SNe</a:t>
            </a:r>
            <a:endParaRPr lang="de-DE" dirty="0"/>
          </a:p>
          <a:p>
            <a:pPr lvl="1">
              <a:lnSpc>
                <a:spcPct val="90000"/>
              </a:lnSpc>
            </a:pPr>
            <a:r>
              <a:rPr lang="de-DE" dirty="0"/>
              <a:t>Vorg</a:t>
            </a:r>
            <a:r>
              <a:rPr lang="de-DE" dirty="0">
                <a:cs typeface="Times New Roman" pitchFamily="18" charset="0"/>
              </a:rPr>
              <a:t>ängersterne haben </a:t>
            </a:r>
            <a:r>
              <a:rPr lang="de-DE" dirty="0">
                <a:solidFill>
                  <a:srgbClr val="FF0000"/>
                </a:solidFill>
                <a:cs typeface="Times New Roman" pitchFamily="18" charset="0"/>
              </a:rPr>
              <a:t>kleine</a:t>
            </a:r>
            <a:r>
              <a:rPr lang="de-DE" dirty="0">
                <a:cs typeface="Times New Roman" pitchFamily="18" charset="0"/>
              </a:rPr>
              <a:t> Massen</a:t>
            </a:r>
            <a:r>
              <a:rPr lang="de-DE" dirty="0"/>
              <a:t> (&lt;8M</a:t>
            </a:r>
            <a:r>
              <a:rPr lang="de-DE" baseline="-25000" dirty="0">
                <a:sym typeface="Wingdings" pitchFamily="2" charset="2"/>
              </a:rPr>
              <a:t></a:t>
            </a:r>
            <a:r>
              <a:rPr lang="de-DE" dirty="0">
                <a:sym typeface="Wingdings" pitchFamily="2" charset="2"/>
              </a:rPr>
              <a:t>)</a:t>
            </a:r>
          </a:p>
          <a:p>
            <a:pPr lvl="1">
              <a:lnSpc>
                <a:spcPct val="90000"/>
              </a:lnSpc>
            </a:pPr>
            <a:r>
              <a:rPr lang="de-DE" dirty="0">
                <a:sym typeface="Wingdings" pitchFamily="2" charset="2"/>
              </a:rPr>
              <a:t>weit entwickelte Sterne (Wei</a:t>
            </a:r>
            <a:r>
              <a:rPr lang="en-US" dirty="0" err="1">
                <a:cs typeface="Times New Roman" pitchFamily="18" charset="0"/>
                <a:sym typeface="Wingdings" pitchFamily="2" charset="2"/>
              </a:rPr>
              <a:t>ss</a:t>
            </a:r>
            <a:r>
              <a:rPr lang="de-DE" dirty="0">
                <a:sym typeface="Wingdings" pitchFamily="2" charset="2"/>
              </a:rPr>
              <a:t>e Zwerge)</a:t>
            </a:r>
          </a:p>
          <a:p>
            <a:pPr lvl="1">
              <a:lnSpc>
                <a:spcPct val="90000"/>
              </a:lnSpc>
            </a:pPr>
            <a:r>
              <a:rPr lang="de-DE" dirty="0">
                <a:sym typeface="Wingdings" pitchFamily="2" charset="2"/>
              </a:rPr>
              <a:t>Explosives C und O Brennen</a:t>
            </a:r>
          </a:p>
          <a:p>
            <a:pPr lvl="1">
              <a:lnSpc>
                <a:spcPct val="90000"/>
              </a:lnSpc>
            </a:pPr>
            <a:r>
              <a:rPr lang="de-DE" dirty="0">
                <a:sym typeface="Wingdings" pitchFamily="2" charset="2"/>
              </a:rPr>
              <a:t>Doppelsternsysteme</a:t>
            </a:r>
          </a:p>
          <a:p>
            <a:pPr lvl="1">
              <a:lnSpc>
                <a:spcPct val="90000"/>
              </a:lnSpc>
            </a:pPr>
            <a:endParaRPr lang="de-DE" dirty="0">
              <a:sym typeface="Wingdings" pitchFamily="2" charset="2"/>
            </a:endParaRPr>
          </a:p>
          <a:p>
            <a:pPr lvl="1">
              <a:lnSpc>
                <a:spcPct val="90000"/>
              </a:lnSpc>
            </a:pPr>
            <a:r>
              <a:rPr lang="de-DE" dirty="0">
                <a:sym typeface="Wingdings" pitchFamily="2" charset="2"/>
              </a:rPr>
              <a:t>Vollst</a:t>
            </a:r>
            <a:r>
              <a:rPr lang="de-DE" dirty="0">
                <a:cs typeface="Times New Roman" pitchFamily="18" charset="0"/>
                <a:sym typeface="Wingdings" pitchFamily="2" charset="2"/>
              </a:rPr>
              <a:t>ändige Zerstörung</a:t>
            </a:r>
          </a:p>
        </p:txBody>
      </p:sp>
      <p:sp>
        <p:nvSpPr>
          <p:cNvPr id="110596" name="Rectangle 4"/>
          <p:cNvSpPr>
            <a:spLocks noGrp="1" noChangeArrowheads="1"/>
          </p:cNvSpPr>
          <p:nvPr>
            <p:ph type="body" sz="half" idx="2"/>
          </p:nvPr>
        </p:nvSpPr>
        <p:spPr>
          <a:xfrm>
            <a:off x="4356100" y="1981200"/>
            <a:ext cx="4787900" cy="4114800"/>
          </a:xfrm>
        </p:spPr>
        <p:txBody>
          <a:bodyPr/>
          <a:lstStyle/>
          <a:p>
            <a:pPr marL="0" indent="0">
              <a:lnSpc>
                <a:spcPct val="90000"/>
              </a:lnSpc>
              <a:buFontTx/>
              <a:buNone/>
            </a:pPr>
            <a:r>
              <a:rPr lang="de-DE" dirty="0">
                <a:solidFill>
                  <a:srgbClr val="FF0000"/>
                </a:solidFill>
              </a:rPr>
              <a:t>Kernkollaps </a:t>
            </a:r>
            <a:r>
              <a:rPr lang="de-DE" dirty="0" err="1">
                <a:solidFill>
                  <a:srgbClr val="FF0000"/>
                </a:solidFill>
              </a:rPr>
              <a:t>SNe</a:t>
            </a:r>
            <a:endParaRPr lang="de-DE" dirty="0">
              <a:solidFill>
                <a:srgbClr val="FF0000"/>
              </a:solidFill>
            </a:endParaRPr>
          </a:p>
          <a:p>
            <a:pPr lvl="1">
              <a:lnSpc>
                <a:spcPct val="90000"/>
              </a:lnSpc>
            </a:pPr>
            <a:r>
              <a:rPr lang="de-DE" dirty="0">
                <a:solidFill>
                  <a:srgbClr val="FF0000"/>
                </a:solidFill>
              </a:rPr>
              <a:t>Vorg</a:t>
            </a:r>
            <a:r>
              <a:rPr lang="de-DE" dirty="0">
                <a:solidFill>
                  <a:srgbClr val="FF0000"/>
                </a:solidFill>
                <a:cs typeface="Times New Roman" pitchFamily="18" charset="0"/>
              </a:rPr>
              <a:t>ängersterne haben </a:t>
            </a:r>
            <a:r>
              <a:rPr lang="de-DE" dirty="0" err="1" smtClean="0">
                <a:cs typeface="Times New Roman" pitchFamily="18" charset="0"/>
              </a:rPr>
              <a:t>gro</a:t>
            </a:r>
            <a:r>
              <a:rPr lang="en-US" dirty="0" err="1" smtClean="0">
                <a:cs typeface="Times New Roman" pitchFamily="18" charset="0"/>
                <a:sym typeface="Wingdings" pitchFamily="2" charset="2"/>
              </a:rPr>
              <a:t>ss</a:t>
            </a:r>
            <a:r>
              <a:rPr lang="de-DE" dirty="0" smtClean="0">
                <a:cs typeface="Times New Roman" pitchFamily="18" charset="0"/>
              </a:rPr>
              <a:t>e</a:t>
            </a:r>
            <a:r>
              <a:rPr lang="de-DE" dirty="0" smtClean="0">
                <a:solidFill>
                  <a:srgbClr val="FF0000"/>
                </a:solidFill>
                <a:cs typeface="Times New Roman" pitchFamily="18" charset="0"/>
              </a:rPr>
              <a:t> </a:t>
            </a:r>
            <a:r>
              <a:rPr lang="de-DE" dirty="0">
                <a:solidFill>
                  <a:srgbClr val="FF0000"/>
                </a:solidFill>
                <a:cs typeface="Times New Roman" pitchFamily="18" charset="0"/>
              </a:rPr>
              <a:t>Massen</a:t>
            </a:r>
            <a:r>
              <a:rPr lang="de-DE" dirty="0">
                <a:solidFill>
                  <a:srgbClr val="FF0000"/>
                </a:solidFill>
              </a:rPr>
              <a:t> (&gt;8M</a:t>
            </a:r>
            <a:r>
              <a:rPr lang="de-DE" baseline="-25000" dirty="0">
                <a:solidFill>
                  <a:srgbClr val="FF0000"/>
                </a:solidFill>
                <a:sym typeface="Wingdings" pitchFamily="2" charset="2"/>
              </a:rPr>
              <a:t></a:t>
            </a:r>
            <a:r>
              <a:rPr lang="de-DE" dirty="0">
                <a:solidFill>
                  <a:srgbClr val="FF0000"/>
                </a:solidFill>
                <a:sym typeface="Wingdings" pitchFamily="2" charset="2"/>
              </a:rPr>
              <a:t>)</a:t>
            </a:r>
          </a:p>
          <a:p>
            <a:pPr lvl="1">
              <a:lnSpc>
                <a:spcPct val="90000"/>
              </a:lnSpc>
            </a:pPr>
            <a:r>
              <a:rPr lang="de-DE" dirty="0" err="1">
                <a:solidFill>
                  <a:srgbClr val="FF0000"/>
                </a:solidFill>
                <a:sym typeface="Wingdings" pitchFamily="2" charset="2"/>
              </a:rPr>
              <a:t>gro</a:t>
            </a:r>
            <a:r>
              <a:rPr lang="en-US" dirty="0">
                <a:solidFill>
                  <a:srgbClr val="FF0000"/>
                </a:solidFill>
                <a:cs typeface="Times New Roman" pitchFamily="18" charset="0"/>
                <a:sym typeface="Wingdings" pitchFamily="2" charset="2"/>
              </a:rPr>
              <a:t>ß</a:t>
            </a:r>
            <a:r>
              <a:rPr lang="de-DE" dirty="0">
                <a:solidFill>
                  <a:srgbClr val="FF0000"/>
                </a:solidFill>
                <a:sym typeface="Wingdings" pitchFamily="2" charset="2"/>
              </a:rPr>
              <a:t>e Sternh</a:t>
            </a:r>
            <a:r>
              <a:rPr lang="de-DE" dirty="0">
                <a:solidFill>
                  <a:srgbClr val="FF0000"/>
                </a:solidFill>
                <a:cs typeface="Times New Roman" pitchFamily="18" charset="0"/>
                <a:sym typeface="Wingdings" pitchFamily="2" charset="2"/>
              </a:rPr>
              <a:t>ülle </a:t>
            </a:r>
            <a:r>
              <a:rPr lang="de-DE" dirty="0">
                <a:solidFill>
                  <a:srgbClr val="FF0000"/>
                </a:solidFill>
                <a:sym typeface="Wingdings" pitchFamily="2" charset="2"/>
              </a:rPr>
              <a:t> (Kernfusion noch im Gange)</a:t>
            </a:r>
          </a:p>
          <a:p>
            <a:pPr lvl="1">
              <a:lnSpc>
                <a:spcPct val="90000"/>
              </a:lnSpc>
            </a:pPr>
            <a:r>
              <a:rPr lang="de-DE" dirty="0">
                <a:solidFill>
                  <a:srgbClr val="FF0000"/>
                </a:solidFill>
                <a:sym typeface="Wingdings" pitchFamily="2" charset="2"/>
              </a:rPr>
              <a:t>Brennen wegen der hohen Dichte und Kompression</a:t>
            </a:r>
          </a:p>
          <a:p>
            <a:pPr lvl="1">
              <a:lnSpc>
                <a:spcPct val="90000"/>
              </a:lnSpc>
            </a:pPr>
            <a:r>
              <a:rPr lang="de-DE" dirty="0">
                <a:solidFill>
                  <a:srgbClr val="FF0000"/>
                </a:solidFill>
                <a:sym typeface="Wingdings" pitchFamily="2" charset="2"/>
              </a:rPr>
              <a:t>Einzelsterne (Doppelsterne f</a:t>
            </a:r>
            <a:r>
              <a:rPr lang="de-DE" dirty="0">
                <a:solidFill>
                  <a:srgbClr val="FF0000"/>
                </a:solidFill>
                <a:cs typeface="Times New Roman" pitchFamily="18" charset="0"/>
                <a:sym typeface="Wingdings" pitchFamily="2" charset="2"/>
              </a:rPr>
              <a:t>ür</a:t>
            </a:r>
            <a:r>
              <a:rPr lang="de-DE" dirty="0">
                <a:solidFill>
                  <a:srgbClr val="FF0000"/>
                </a:solidFill>
                <a:sym typeface="Wingdings" pitchFamily="2" charset="2"/>
              </a:rPr>
              <a:t> </a:t>
            </a:r>
            <a:r>
              <a:rPr lang="de-DE" dirty="0" err="1">
                <a:solidFill>
                  <a:srgbClr val="FF0000"/>
                </a:solidFill>
                <a:sym typeface="Wingdings" pitchFamily="2" charset="2"/>
              </a:rPr>
              <a:t>SNe</a:t>
            </a:r>
            <a:r>
              <a:rPr lang="de-DE" dirty="0">
                <a:solidFill>
                  <a:srgbClr val="FF0000"/>
                </a:solidFill>
                <a:sym typeface="Wingdings" pitchFamily="2" charset="2"/>
              </a:rPr>
              <a:t> </a:t>
            </a:r>
            <a:r>
              <a:rPr lang="de-DE" dirty="0" err="1">
                <a:solidFill>
                  <a:srgbClr val="FF0000"/>
                </a:solidFill>
                <a:sym typeface="Wingdings" pitchFamily="2" charset="2"/>
              </a:rPr>
              <a:t>Ib</a:t>
            </a:r>
            <a:r>
              <a:rPr lang="de-DE" dirty="0">
                <a:solidFill>
                  <a:srgbClr val="FF0000"/>
                </a:solidFill>
                <a:sym typeface="Wingdings" pitchFamily="2" charset="2"/>
              </a:rPr>
              <a:t>/c)</a:t>
            </a:r>
          </a:p>
          <a:p>
            <a:pPr lvl="1">
              <a:lnSpc>
                <a:spcPct val="90000"/>
              </a:lnSpc>
            </a:pPr>
            <a:r>
              <a:rPr lang="de-DE" dirty="0">
                <a:solidFill>
                  <a:srgbClr val="FF0000"/>
                </a:solidFill>
                <a:sym typeface="Wingdings" pitchFamily="2" charset="2"/>
              </a:rPr>
              <a:t>Neutronenstern als </a:t>
            </a:r>
            <a:r>
              <a:rPr lang="de-DE" dirty="0">
                <a:solidFill>
                  <a:srgbClr val="FF0000"/>
                </a:solidFill>
                <a:cs typeface="Times New Roman" pitchFamily="18" charset="0"/>
                <a:sym typeface="Wingdings" pitchFamily="2" charset="2"/>
              </a:rPr>
              <a:t>Überrest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noFill/>
        </p:spPr>
        <p:txBody>
          <a:bodyPr/>
          <a:lstStyle/>
          <a:p>
            <a:r>
              <a:rPr lang="de-DE"/>
              <a:t>Energie Quellen</a:t>
            </a:r>
          </a:p>
        </p:txBody>
      </p:sp>
      <p:sp>
        <p:nvSpPr>
          <p:cNvPr id="111619" name="Rectangle 3"/>
          <p:cNvSpPr>
            <a:spLocks noGrp="1" noChangeArrowheads="1"/>
          </p:cNvSpPr>
          <p:nvPr>
            <p:ph type="body" idx="1"/>
          </p:nvPr>
        </p:nvSpPr>
        <p:spPr>
          <a:xfrm>
            <a:off x="685800" y="1484313"/>
            <a:ext cx="7772400" cy="5029200"/>
          </a:xfrm>
          <a:noFill/>
        </p:spPr>
        <p:txBody>
          <a:bodyPr/>
          <a:lstStyle/>
          <a:p>
            <a:r>
              <a:rPr lang="en-GB"/>
              <a:t>Gravitation </a:t>
            </a:r>
            <a:r>
              <a:rPr lang="en-US">
                <a:cs typeface="Times New Roman" pitchFamily="18" charset="0"/>
              </a:rPr>
              <a:t>→</a:t>
            </a:r>
            <a:r>
              <a:rPr lang="en-GB">
                <a:solidFill>
                  <a:srgbClr val="CC0000"/>
                </a:solidFill>
              </a:rPr>
              <a:t>Typ II Supernovae</a:t>
            </a:r>
          </a:p>
          <a:p>
            <a:pPr lvl="1"/>
            <a:r>
              <a:rPr lang="de-DE">
                <a:solidFill>
                  <a:srgbClr val="FF0000"/>
                </a:solidFill>
              </a:rPr>
              <a:t>Kollaps einer Sonnenmasse oder mehr in einen Neutronenstern</a:t>
            </a:r>
            <a:r>
              <a:rPr lang="en-GB"/>
              <a:t> </a:t>
            </a:r>
          </a:p>
          <a:p>
            <a:pPr lvl="2"/>
            <a:endParaRPr lang="en-GB"/>
          </a:p>
          <a:p>
            <a:endParaRPr lang="en-GB"/>
          </a:p>
        </p:txBody>
      </p:sp>
      <p:grpSp>
        <p:nvGrpSpPr>
          <p:cNvPr id="111620" name="Group 4"/>
          <p:cNvGrpSpPr>
            <a:grpSpLocks/>
          </p:cNvGrpSpPr>
          <p:nvPr/>
        </p:nvGrpSpPr>
        <p:grpSpPr bwMode="auto">
          <a:xfrm>
            <a:off x="714353" y="2708275"/>
            <a:ext cx="8032772" cy="4149725"/>
            <a:chOff x="133" y="1526"/>
            <a:chExt cx="5059" cy="2794"/>
          </a:xfrm>
        </p:grpSpPr>
        <p:pic>
          <p:nvPicPr>
            <p:cNvPr id="111621" name="Picture 5" descr="supernova"/>
            <p:cNvPicPr>
              <a:picLocks noChangeAspect="1" noChangeArrowheads="1"/>
            </p:cNvPicPr>
            <p:nvPr/>
          </p:nvPicPr>
          <p:blipFill>
            <a:blip r:embed="rId3" cstate="print"/>
            <a:srcRect/>
            <a:stretch>
              <a:fillRect/>
            </a:stretch>
          </p:blipFill>
          <p:spPr bwMode="auto">
            <a:xfrm>
              <a:off x="2200" y="1526"/>
              <a:ext cx="2992" cy="2794"/>
            </a:xfrm>
            <a:prstGeom prst="rect">
              <a:avLst/>
            </a:prstGeom>
            <a:noFill/>
          </p:spPr>
        </p:pic>
        <p:sp>
          <p:nvSpPr>
            <p:cNvPr id="111622" name="Text Box 6"/>
            <p:cNvSpPr txBox="1">
              <a:spLocks noChangeArrowheads="1"/>
            </p:cNvSpPr>
            <p:nvPr/>
          </p:nvSpPr>
          <p:spPr bwMode="auto">
            <a:xfrm>
              <a:off x="133" y="3249"/>
              <a:ext cx="2082" cy="560"/>
            </a:xfrm>
            <a:prstGeom prst="rect">
              <a:avLst/>
            </a:prstGeom>
            <a:noFill/>
            <a:ln w="9525">
              <a:noFill/>
              <a:miter lim="800000"/>
              <a:headEnd/>
              <a:tailEnd/>
            </a:ln>
            <a:effectLst/>
          </p:spPr>
          <p:txBody>
            <a:bodyPr wrap="none">
              <a:spAutoFit/>
            </a:bodyPr>
            <a:lstStyle/>
            <a:p>
              <a:r>
                <a:rPr lang="de-DE" dirty="0" err="1">
                  <a:solidFill>
                    <a:schemeClr val="accent6">
                      <a:lumMod val="40000"/>
                      <a:lumOff val="60000"/>
                    </a:schemeClr>
                  </a:solidFill>
                </a:rPr>
                <a:t>Gamows</a:t>
              </a:r>
              <a:r>
                <a:rPr lang="de-DE" dirty="0">
                  <a:solidFill>
                    <a:schemeClr val="accent6">
                      <a:lumMod val="40000"/>
                      <a:lumOff val="60000"/>
                    </a:schemeClr>
                  </a:solidFill>
                </a:rPr>
                <a:t> Bild einer </a:t>
              </a:r>
            </a:p>
            <a:p>
              <a:r>
                <a:rPr lang="de-DE" dirty="0">
                  <a:solidFill>
                    <a:schemeClr val="accent6">
                      <a:lumMod val="40000"/>
                      <a:lumOff val="60000"/>
                    </a:schemeClr>
                  </a:solidFill>
                </a:rPr>
                <a:t>Kernkollaps Supernova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box(out)">
                                      <p:cBhvr>
                                        <p:cTn id="7"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50825" y="333375"/>
            <a:ext cx="8569325" cy="1143000"/>
          </a:xfrm>
        </p:spPr>
        <p:txBody>
          <a:bodyPr/>
          <a:lstStyle/>
          <a:p>
            <a:pPr>
              <a:lnSpc>
                <a:spcPct val="80000"/>
              </a:lnSpc>
            </a:pPr>
            <a:r>
              <a:rPr lang="de-DE" dirty="0">
                <a:solidFill>
                  <a:srgbClr val="C00000"/>
                </a:solidFill>
              </a:rPr>
              <a:t>Struktur eines </a:t>
            </a:r>
            <a:r>
              <a:rPr lang="de-DE" dirty="0" err="1">
                <a:solidFill>
                  <a:srgbClr val="C00000"/>
                </a:solidFill>
              </a:rPr>
              <a:t>Vorg</a:t>
            </a:r>
            <a:r>
              <a:rPr lang="en-US" dirty="0" err="1">
                <a:solidFill>
                  <a:srgbClr val="C00000"/>
                </a:solidFill>
                <a:cs typeface="Times New Roman" pitchFamily="18" charset="0"/>
              </a:rPr>
              <a:t>ängersternes</a:t>
            </a:r>
            <a:r>
              <a:rPr lang="en-US" dirty="0">
                <a:solidFill>
                  <a:srgbClr val="C00000"/>
                </a:solidFill>
                <a:cs typeface="Times New Roman" pitchFamily="18" charset="0"/>
              </a:rPr>
              <a:t> von </a:t>
            </a:r>
            <a:r>
              <a:rPr lang="en-US" dirty="0" err="1">
                <a:solidFill>
                  <a:srgbClr val="C00000"/>
                </a:solidFill>
                <a:cs typeface="Times New Roman" pitchFamily="18" charset="0"/>
              </a:rPr>
              <a:t>Kernkollaps</a:t>
            </a:r>
            <a:r>
              <a:rPr lang="en-US" dirty="0">
                <a:solidFill>
                  <a:srgbClr val="C00000"/>
                </a:solidFill>
                <a:cs typeface="Times New Roman" pitchFamily="18" charset="0"/>
              </a:rPr>
              <a:t> Supernovae</a:t>
            </a:r>
          </a:p>
        </p:txBody>
      </p:sp>
      <p:sp>
        <p:nvSpPr>
          <p:cNvPr id="232451" name="Rectangle 3"/>
          <p:cNvSpPr>
            <a:spLocks noGrp="1" noChangeArrowheads="1"/>
          </p:cNvSpPr>
          <p:nvPr>
            <p:ph type="body" idx="1"/>
          </p:nvPr>
        </p:nvSpPr>
        <p:spPr/>
        <p:txBody>
          <a:bodyPr/>
          <a:lstStyle/>
          <a:p>
            <a:endParaRPr lang="en-US"/>
          </a:p>
        </p:txBody>
      </p:sp>
      <p:pic>
        <p:nvPicPr>
          <p:cNvPr id="232452" name="Picture 4" descr="starstructure_sm"/>
          <p:cNvPicPr>
            <a:picLocks noChangeAspect="1" noChangeArrowheads="1"/>
          </p:cNvPicPr>
          <p:nvPr/>
        </p:nvPicPr>
        <p:blipFill>
          <a:blip r:embed="rId2" cstate="print"/>
          <a:srcRect/>
          <a:stretch>
            <a:fillRect/>
          </a:stretch>
        </p:blipFill>
        <p:spPr bwMode="auto">
          <a:xfrm>
            <a:off x="2051050" y="1628775"/>
            <a:ext cx="4919663" cy="49403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0"/>
            <a:ext cx="7772400" cy="1143000"/>
          </a:xfrm>
        </p:spPr>
        <p:txBody>
          <a:bodyPr/>
          <a:lstStyle/>
          <a:p>
            <a:r>
              <a:rPr lang="de-DE" dirty="0">
                <a:solidFill>
                  <a:srgbClr val="C00000"/>
                </a:solidFill>
              </a:rPr>
              <a:t>Die Entwicklung eines Sternes</a:t>
            </a:r>
            <a:endParaRPr lang="en-GB" dirty="0">
              <a:solidFill>
                <a:srgbClr val="C00000"/>
              </a:solidFill>
            </a:endParaRPr>
          </a:p>
        </p:txBody>
      </p:sp>
      <p:pic>
        <p:nvPicPr>
          <p:cNvPr id="65539" name="Picture 3" descr="sunslife"/>
          <p:cNvPicPr>
            <a:picLocks noChangeAspect="1" noChangeArrowheads="1"/>
          </p:cNvPicPr>
          <p:nvPr/>
        </p:nvPicPr>
        <p:blipFill>
          <a:blip r:embed="rId3" cstate="print"/>
          <a:srcRect/>
          <a:stretch>
            <a:fillRect/>
          </a:stretch>
        </p:blipFill>
        <p:spPr bwMode="auto">
          <a:xfrm>
            <a:off x="1066800" y="1295400"/>
            <a:ext cx="7048500" cy="527208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684213" y="333375"/>
            <a:ext cx="7772400" cy="1143000"/>
          </a:xfrm>
        </p:spPr>
        <p:txBody>
          <a:bodyPr/>
          <a:lstStyle/>
          <a:p>
            <a:r>
              <a:rPr lang="de-DE" dirty="0"/>
              <a:t>Energie Quellen</a:t>
            </a:r>
          </a:p>
        </p:txBody>
      </p:sp>
      <p:sp>
        <p:nvSpPr>
          <p:cNvPr id="115715" name="Rectangle 3"/>
          <p:cNvSpPr>
            <a:spLocks noGrp="1" noChangeArrowheads="1"/>
          </p:cNvSpPr>
          <p:nvPr>
            <p:ph type="body" idx="1"/>
          </p:nvPr>
        </p:nvSpPr>
        <p:spPr>
          <a:xfrm>
            <a:off x="685800" y="1295400"/>
            <a:ext cx="7772400" cy="5029200"/>
          </a:xfrm>
        </p:spPr>
        <p:txBody>
          <a:bodyPr/>
          <a:lstStyle/>
          <a:p>
            <a:pPr>
              <a:lnSpc>
                <a:spcPct val="90000"/>
              </a:lnSpc>
            </a:pPr>
            <a:r>
              <a:rPr lang="de-DE"/>
              <a:t>Schocks</a:t>
            </a:r>
          </a:p>
          <a:p>
            <a:pPr lvl="1">
              <a:lnSpc>
                <a:spcPct val="90000"/>
              </a:lnSpc>
            </a:pPr>
            <a:r>
              <a:rPr lang="de-DE"/>
              <a:t>Ausbruch an der Sternoberfl</a:t>
            </a:r>
            <a:r>
              <a:rPr lang="de-DE">
                <a:cs typeface="Times New Roman" pitchFamily="18" charset="0"/>
              </a:rPr>
              <a:t>äche</a:t>
            </a:r>
          </a:p>
          <a:p>
            <a:pPr lvl="1">
              <a:lnSpc>
                <a:spcPct val="90000"/>
              </a:lnSpc>
            </a:pPr>
            <a:r>
              <a:rPr lang="de-DE"/>
              <a:t>Kinetische Energie</a:t>
            </a:r>
          </a:p>
          <a:p>
            <a:pPr>
              <a:lnSpc>
                <a:spcPct val="90000"/>
              </a:lnSpc>
            </a:pPr>
            <a:r>
              <a:rPr lang="de-DE"/>
              <a:t>K</a:t>
            </a:r>
            <a:r>
              <a:rPr lang="de-DE">
                <a:cs typeface="Times New Roman" pitchFamily="18" charset="0"/>
              </a:rPr>
              <a:t>ühlung</a:t>
            </a:r>
          </a:p>
          <a:p>
            <a:pPr lvl="1">
              <a:lnSpc>
                <a:spcPct val="90000"/>
              </a:lnSpc>
            </a:pPr>
            <a:r>
              <a:rPr lang="de-DE"/>
              <a:t>adiabatisch aufgrund der Expansion der Ejecta</a:t>
            </a:r>
          </a:p>
          <a:p>
            <a:pPr>
              <a:lnSpc>
                <a:spcPct val="90000"/>
              </a:lnSpc>
            </a:pPr>
            <a:r>
              <a:rPr lang="de-DE"/>
              <a:t>Radioaktivit</a:t>
            </a:r>
            <a:r>
              <a:rPr lang="de-DE">
                <a:cs typeface="Times New Roman" pitchFamily="18" charset="0"/>
              </a:rPr>
              <a:t>ät</a:t>
            </a:r>
          </a:p>
          <a:p>
            <a:pPr lvl="1">
              <a:lnSpc>
                <a:spcPct val="90000"/>
              </a:lnSpc>
            </a:pPr>
            <a:r>
              <a:rPr lang="de-DE"/>
              <a:t>Nukleosynthese</a:t>
            </a:r>
          </a:p>
          <a:p>
            <a:pPr>
              <a:lnSpc>
                <a:spcPct val="90000"/>
              </a:lnSpc>
            </a:pPr>
            <a:r>
              <a:rPr lang="de-DE"/>
              <a:t>Rekombination</a:t>
            </a:r>
          </a:p>
          <a:p>
            <a:pPr lvl="1">
              <a:lnSpc>
                <a:spcPct val="90000"/>
              </a:lnSpc>
            </a:pPr>
            <a:r>
              <a:rPr lang="de-DE"/>
              <a:t>Atome im vom Schock ionisierten Material rekombinieren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443663" y="260350"/>
            <a:ext cx="2373312" cy="1143000"/>
          </a:xfrm>
          <a:solidFill>
            <a:srgbClr val="1C1C1C"/>
          </a:solidFill>
          <a:ln>
            <a:solidFill>
              <a:srgbClr val="292929"/>
            </a:solidFill>
          </a:ln>
        </p:spPr>
        <p:txBody>
          <a:bodyPr/>
          <a:lstStyle/>
          <a:p>
            <a:r>
              <a:rPr lang="en-US" sz="4000" dirty="0">
                <a:solidFill>
                  <a:srgbClr val="C00000"/>
                </a:solidFill>
              </a:rPr>
              <a:t>SN 1987A</a:t>
            </a:r>
          </a:p>
        </p:txBody>
      </p:sp>
      <p:sp>
        <p:nvSpPr>
          <p:cNvPr id="120835" name="Rectangle 3"/>
          <p:cNvSpPr>
            <a:spLocks noGrp="1" noChangeArrowheads="1"/>
          </p:cNvSpPr>
          <p:nvPr>
            <p:ph type="body" sz="half" idx="1"/>
          </p:nvPr>
        </p:nvSpPr>
        <p:spPr/>
        <p:txBody>
          <a:bodyPr/>
          <a:lstStyle/>
          <a:p>
            <a:r>
              <a:rPr lang="en-US" sz="2800"/>
              <a:t>Core-collapse supernovae</a:t>
            </a:r>
          </a:p>
        </p:txBody>
      </p:sp>
      <p:pic>
        <p:nvPicPr>
          <p:cNvPr id="120836" name="Picture 4" descr="87A_BOOK"/>
          <p:cNvPicPr>
            <a:picLocks noChangeAspect="1" noChangeArrowheads="1"/>
          </p:cNvPicPr>
          <p:nvPr/>
        </p:nvPicPr>
        <p:blipFill>
          <a:blip r:embed="rId3" cstate="print"/>
          <a:srcRect b="2222"/>
          <a:stretch>
            <a:fillRect/>
          </a:stretch>
        </p:blipFill>
        <p:spPr bwMode="auto">
          <a:xfrm>
            <a:off x="0" y="0"/>
            <a:ext cx="6511925" cy="6858000"/>
          </a:xfrm>
          <a:prstGeom prst="rect">
            <a:avLst/>
          </a:prstGeom>
          <a:noFill/>
        </p:spPr>
      </p:pic>
      <p:sp>
        <p:nvSpPr>
          <p:cNvPr id="120837" name="Text Box 5"/>
          <p:cNvSpPr txBox="1">
            <a:spLocks noChangeArrowheads="1"/>
          </p:cNvSpPr>
          <p:nvPr/>
        </p:nvSpPr>
        <p:spPr bwMode="auto">
          <a:xfrm>
            <a:off x="6765925" y="6034088"/>
            <a:ext cx="1825625" cy="396875"/>
          </a:xfrm>
          <a:prstGeom prst="rect">
            <a:avLst/>
          </a:prstGeom>
          <a:solidFill>
            <a:srgbClr val="1C1C1C"/>
          </a:solidFill>
          <a:ln w="9525">
            <a:solidFill>
              <a:srgbClr val="292929"/>
            </a:solidFill>
            <a:miter lim="800000"/>
            <a:headEnd/>
            <a:tailEnd/>
          </a:ln>
          <a:effectLst/>
        </p:spPr>
        <p:txBody>
          <a:bodyPr wrap="none">
            <a:spAutoFit/>
          </a:bodyPr>
          <a:lstStyle/>
          <a:p>
            <a:r>
              <a:rPr lang="en-US" sz="2000" dirty="0" err="1">
                <a:solidFill>
                  <a:schemeClr val="accent6">
                    <a:lumMod val="40000"/>
                    <a:lumOff val="60000"/>
                  </a:schemeClr>
                </a:solidFill>
              </a:rPr>
              <a:t>Suntzeff</a:t>
            </a:r>
            <a:r>
              <a:rPr lang="en-US" sz="2000" dirty="0">
                <a:solidFill>
                  <a:schemeClr val="accent6">
                    <a:lumMod val="40000"/>
                    <a:lumOff val="60000"/>
                  </a:schemeClr>
                </a:solidFill>
              </a:rPr>
              <a:t> (2003)</a:t>
            </a:r>
            <a:endParaRPr lang="en-US" b="0" dirty="0">
              <a:solidFill>
                <a:schemeClr val="accent6">
                  <a:lumMod val="40000"/>
                  <a:lumOff val="60000"/>
                </a:schemeClr>
              </a:solidFill>
            </a:endParaRPr>
          </a:p>
        </p:txBody>
      </p:sp>
      <p:pic>
        <p:nvPicPr>
          <p:cNvPr id="120838" name="Picture 6" descr="87asmall"/>
          <p:cNvPicPr>
            <a:picLocks noGrp="1" noChangeAspect="1" noChangeArrowheads="1"/>
          </p:cNvPicPr>
          <p:nvPr>
            <p:ph sz="quarter" idx="2"/>
          </p:nvPr>
        </p:nvPicPr>
        <p:blipFill>
          <a:blip r:embed="rId4" cstate="print"/>
          <a:srcRect/>
          <a:stretch>
            <a:fillRect/>
          </a:stretch>
        </p:blipFill>
        <p:spPr>
          <a:xfrm>
            <a:off x="5508625" y="2220913"/>
            <a:ext cx="2130425" cy="1981200"/>
          </a:xfrm>
          <a:noFill/>
          <a:ln/>
        </p:spPr>
      </p:pic>
      <p:pic>
        <p:nvPicPr>
          <p:cNvPr id="120839" name="Picture 7" descr="87A_spots2"/>
          <p:cNvPicPr>
            <a:picLocks noGrp="1" noChangeAspect="1" noChangeArrowheads="1"/>
          </p:cNvPicPr>
          <p:nvPr>
            <p:ph sz="quarter" idx="3"/>
          </p:nvPr>
        </p:nvPicPr>
        <p:blipFill>
          <a:blip r:embed="rId5" cstate="print"/>
          <a:srcRect/>
          <a:stretch>
            <a:fillRect/>
          </a:stretch>
        </p:blipFill>
        <p:spPr>
          <a:xfrm>
            <a:off x="5508625" y="2078038"/>
            <a:ext cx="2159000" cy="215900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0839"/>
                                        </p:tgtEl>
                                        <p:attrNameLst>
                                          <p:attrName>style.visibility</p:attrName>
                                        </p:attrNameLst>
                                      </p:cBhvr>
                                      <p:to>
                                        <p:strVal val="visible"/>
                                      </p:to>
                                    </p:set>
                                    <p:animEffect transition="in" filter="box(out)">
                                      <p:cBhvr>
                                        <p:cTn id="7" dur="500"/>
                                        <p:tgtEl>
                                          <p:spTgt spid="120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87A_BOOK_no_text"/>
          <p:cNvPicPr>
            <a:picLocks noChangeAspect="1" noChangeArrowheads="1"/>
          </p:cNvPicPr>
          <p:nvPr/>
        </p:nvPicPr>
        <p:blipFill>
          <a:blip r:embed="rId3" cstate="print"/>
          <a:srcRect/>
          <a:stretch>
            <a:fillRect/>
          </a:stretch>
        </p:blipFill>
        <p:spPr bwMode="auto">
          <a:xfrm>
            <a:off x="2411413" y="0"/>
            <a:ext cx="6457950" cy="6858000"/>
          </a:xfrm>
          <a:prstGeom prst="rect">
            <a:avLst/>
          </a:prstGeom>
          <a:solidFill>
            <a:schemeClr val="bg1"/>
          </a:solidFill>
        </p:spPr>
      </p:pic>
      <p:sp>
        <p:nvSpPr>
          <p:cNvPr id="145411" name="Text Box 3"/>
          <p:cNvSpPr txBox="1">
            <a:spLocks noChangeArrowheads="1"/>
          </p:cNvSpPr>
          <p:nvPr/>
        </p:nvSpPr>
        <p:spPr bwMode="auto">
          <a:xfrm>
            <a:off x="1816100" y="6042025"/>
            <a:ext cx="1268413" cy="457200"/>
          </a:xfrm>
          <a:prstGeom prst="rect">
            <a:avLst/>
          </a:prstGeom>
          <a:solidFill>
            <a:srgbClr val="1C1C1C"/>
          </a:solidFill>
          <a:ln w="9525">
            <a:solidFill>
              <a:srgbClr val="292929"/>
            </a:solidFill>
            <a:miter lim="800000"/>
            <a:headEnd/>
            <a:tailEnd/>
          </a:ln>
          <a:effectLst/>
        </p:spPr>
        <p:txBody>
          <a:bodyPr wrap="none">
            <a:spAutoFit/>
          </a:bodyPr>
          <a:lstStyle/>
          <a:p>
            <a:pPr eaLnBrk="1" hangingPunct="1"/>
            <a:r>
              <a:rPr lang="en-GB" dirty="0" err="1">
                <a:solidFill>
                  <a:schemeClr val="accent6">
                    <a:lumMod val="40000"/>
                    <a:lumOff val="60000"/>
                  </a:schemeClr>
                </a:solidFill>
              </a:rPr>
              <a:t>Suntzeff</a:t>
            </a:r>
            <a:endParaRPr lang="en-GB" dirty="0">
              <a:solidFill>
                <a:schemeClr val="accent6">
                  <a:lumMod val="40000"/>
                  <a:lumOff val="60000"/>
                </a:schemeClr>
              </a:solidFill>
            </a:endParaRPr>
          </a:p>
        </p:txBody>
      </p:sp>
      <p:sp>
        <p:nvSpPr>
          <p:cNvPr id="145412" name="Rectangle 4"/>
          <p:cNvSpPr>
            <a:spLocks noGrp="1" noChangeArrowheads="1"/>
          </p:cNvSpPr>
          <p:nvPr>
            <p:ph type="title"/>
          </p:nvPr>
        </p:nvSpPr>
        <p:spPr>
          <a:xfrm>
            <a:off x="0" y="0"/>
            <a:ext cx="3635375" cy="2160588"/>
          </a:xfrm>
        </p:spPr>
        <p:txBody>
          <a:bodyPr/>
          <a:lstStyle/>
          <a:p>
            <a:pPr algn="l"/>
            <a:r>
              <a:rPr lang="de-DE" sz="4000" dirty="0">
                <a:solidFill>
                  <a:srgbClr val="C00000"/>
                </a:solidFill>
              </a:rPr>
              <a:t>Supernova</a:t>
            </a:r>
            <a:br>
              <a:rPr lang="de-DE" sz="4000" dirty="0">
                <a:solidFill>
                  <a:srgbClr val="C00000"/>
                </a:solidFill>
              </a:rPr>
            </a:br>
            <a:r>
              <a:rPr lang="de-DE" sz="4000" dirty="0">
                <a:solidFill>
                  <a:srgbClr val="C00000"/>
                </a:solidFill>
              </a:rPr>
              <a:t>Beobachtungen</a:t>
            </a:r>
          </a:p>
        </p:txBody>
      </p:sp>
      <p:pic>
        <p:nvPicPr>
          <p:cNvPr id="145413" name="Picture 5" descr="2004-09-a-animated_gif"/>
          <p:cNvPicPr>
            <a:picLocks noChangeAspect="1" noChangeArrowheads="1" noCrop="1"/>
          </p:cNvPicPr>
          <p:nvPr/>
        </p:nvPicPr>
        <p:blipFill>
          <a:blip r:embed="rId4" cstate="print"/>
          <a:srcRect/>
          <a:stretch>
            <a:fillRect/>
          </a:stretch>
        </p:blipFill>
        <p:spPr bwMode="auto">
          <a:xfrm>
            <a:off x="4859338" y="333375"/>
            <a:ext cx="3629025" cy="2857500"/>
          </a:xfrm>
          <a:prstGeom prst="rect">
            <a:avLst/>
          </a:prstGeom>
          <a:noFill/>
        </p:spPr>
      </p:pic>
      <p:sp>
        <p:nvSpPr>
          <p:cNvPr id="145414" name="Text Box 6"/>
          <p:cNvSpPr txBox="1">
            <a:spLocks noChangeArrowheads="1"/>
          </p:cNvSpPr>
          <p:nvPr/>
        </p:nvSpPr>
        <p:spPr bwMode="auto">
          <a:xfrm>
            <a:off x="4787900" y="2852738"/>
            <a:ext cx="873125" cy="466725"/>
          </a:xfrm>
          <a:prstGeom prst="rect">
            <a:avLst/>
          </a:prstGeom>
          <a:solidFill>
            <a:schemeClr val="bg1"/>
          </a:solidFill>
          <a:ln w="9525">
            <a:solidFill>
              <a:schemeClr val="bg1"/>
            </a:solidFill>
            <a:miter lim="800000"/>
            <a:headEnd/>
            <a:tailEnd/>
          </a:ln>
          <a:effectLst/>
        </p:spPr>
        <p:txBody>
          <a:bodyPr wrap="none">
            <a:spAutoFit/>
          </a:bodyPr>
          <a:lstStyle/>
          <a:p>
            <a:pPr eaLnBrk="1" hangingPunct="1"/>
            <a:r>
              <a:rPr lang="en-GB">
                <a:solidFill>
                  <a:srgbClr val="2E2F5E"/>
                </a:solidFill>
              </a:rPr>
              <a:t>SINS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de-DE"/>
              <a:t>Energie Quellen</a:t>
            </a:r>
          </a:p>
        </p:txBody>
      </p:sp>
      <p:sp>
        <p:nvSpPr>
          <p:cNvPr id="113667" name="Rectangle 3"/>
          <p:cNvSpPr>
            <a:spLocks noGrp="1" noChangeArrowheads="1"/>
          </p:cNvSpPr>
          <p:nvPr>
            <p:ph type="body" sz="half" idx="1"/>
          </p:nvPr>
        </p:nvSpPr>
        <p:spPr>
          <a:xfrm>
            <a:off x="685800" y="1773238"/>
            <a:ext cx="7773988" cy="3192462"/>
          </a:xfrm>
        </p:spPr>
        <p:txBody>
          <a:bodyPr/>
          <a:lstStyle/>
          <a:p>
            <a:r>
              <a:rPr lang="de-DE" sz="3200"/>
              <a:t>Gravitation </a:t>
            </a:r>
            <a:r>
              <a:rPr lang="de-DE" sz="3200">
                <a:cs typeface="Times New Roman" pitchFamily="18" charset="0"/>
              </a:rPr>
              <a:t>→</a:t>
            </a:r>
            <a:r>
              <a:rPr lang="de-DE" sz="3200">
                <a:solidFill>
                  <a:srgbClr val="CC0000"/>
                </a:solidFill>
              </a:rPr>
              <a:t>Typ II Supernovae</a:t>
            </a:r>
          </a:p>
          <a:p>
            <a:pPr lvl="1"/>
            <a:r>
              <a:rPr lang="de-DE">
                <a:solidFill>
                  <a:srgbClr val="FF0000"/>
                </a:solidFill>
              </a:rPr>
              <a:t>Kollaps einer Sonnenmasse der mehr in einen Neutronenstern</a:t>
            </a:r>
          </a:p>
          <a:p>
            <a:pPr lvl="1">
              <a:buSzPct val="80000"/>
              <a:buFont typeface="Wingdings" pitchFamily="2" charset="2"/>
              <a:buChar char="è"/>
            </a:pPr>
            <a:r>
              <a:rPr lang="de-DE" sz="2800">
                <a:solidFill>
                  <a:srgbClr val="FF0000"/>
                </a:solidFill>
              </a:rPr>
              <a:t>Freisetzung von 10</a:t>
            </a:r>
            <a:r>
              <a:rPr lang="de-DE" sz="2800" baseline="30000">
                <a:solidFill>
                  <a:srgbClr val="FF0000"/>
                </a:solidFill>
              </a:rPr>
              <a:t>46</a:t>
            </a:r>
            <a:r>
              <a:rPr lang="de-DE" sz="2800">
                <a:solidFill>
                  <a:srgbClr val="FF0000"/>
                </a:solidFill>
              </a:rPr>
              <a:t> Joule</a:t>
            </a:r>
          </a:p>
          <a:p>
            <a:pPr lvl="2">
              <a:buFont typeface="Times New Roman" pitchFamily="18" charset="0"/>
              <a:buChar char="−"/>
            </a:pPr>
            <a:r>
              <a:rPr lang="de-DE">
                <a:solidFill>
                  <a:srgbClr val="FF0000"/>
                </a:solidFill>
                <a:cs typeface="Times New Roman" pitchFamily="18" charset="0"/>
              </a:rPr>
              <a:t>vor allem Elektron Neutrinos ν</a:t>
            </a:r>
            <a:r>
              <a:rPr lang="de-DE" baseline="-25000">
                <a:solidFill>
                  <a:srgbClr val="FF0000"/>
                </a:solidFill>
                <a:cs typeface="Times New Roman" pitchFamily="18" charset="0"/>
              </a:rPr>
              <a:t>e</a:t>
            </a:r>
            <a:endParaRPr lang="de-DE">
              <a:solidFill>
                <a:srgbClr val="FF0000"/>
              </a:solidFill>
              <a:cs typeface="Times New Roman" pitchFamily="18" charset="0"/>
            </a:endParaRPr>
          </a:p>
          <a:p>
            <a:pPr lvl="2">
              <a:buFont typeface="Times New Roman" pitchFamily="18" charset="0"/>
              <a:buChar char="−"/>
            </a:pPr>
            <a:r>
              <a:rPr lang="de-DE">
                <a:solidFill>
                  <a:srgbClr val="FF0000"/>
                </a:solidFill>
                <a:cs typeface="Times New Roman" pitchFamily="18" charset="0"/>
              </a:rPr>
              <a:t>10</a:t>
            </a:r>
            <a:r>
              <a:rPr lang="de-DE" baseline="30000">
                <a:solidFill>
                  <a:srgbClr val="FF0000"/>
                </a:solidFill>
                <a:cs typeface="Times New Roman" pitchFamily="18" charset="0"/>
              </a:rPr>
              <a:t>44</a:t>
            </a:r>
            <a:r>
              <a:rPr lang="de-DE">
                <a:solidFill>
                  <a:srgbClr val="FF0000"/>
                </a:solidFill>
                <a:cs typeface="Times New Roman" pitchFamily="18" charset="0"/>
              </a:rPr>
              <a:t> Joule in kinetischer Energy (Expansion der Ejecta)</a:t>
            </a:r>
          </a:p>
          <a:p>
            <a:pPr lvl="2">
              <a:buFont typeface="Times New Roman" pitchFamily="18" charset="0"/>
              <a:buChar char="−"/>
            </a:pPr>
            <a:r>
              <a:rPr lang="de-DE">
                <a:solidFill>
                  <a:srgbClr val="FF0000"/>
                </a:solidFill>
                <a:cs typeface="Times New Roman" pitchFamily="18" charset="0"/>
              </a:rPr>
              <a:t>10</a:t>
            </a:r>
            <a:r>
              <a:rPr lang="de-DE" baseline="30000">
                <a:solidFill>
                  <a:srgbClr val="FF0000"/>
                </a:solidFill>
                <a:cs typeface="Times New Roman" pitchFamily="18" charset="0"/>
              </a:rPr>
              <a:t>42</a:t>
            </a:r>
            <a:r>
              <a:rPr lang="de-DE">
                <a:solidFill>
                  <a:srgbClr val="FF0000"/>
                </a:solidFill>
                <a:cs typeface="Times New Roman" pitchFamily="18" charset="0"/>
              </a:rPr>
              <a:t> Joule in Strahlung</a:t>
            </a:r>
          </a:p>
          <a:p>
            <a:endParaRPr lang="de-DE">
              <a:solidFill>
                <a:srgbClr val="FF0000"/>
              </a:solidFill>
            </a:endParaRPr>
          </a:p>
        </p:txBody>
      </p:sp>
      <p:sp>
        <p:nvSpPr>
          <p:cNvPr id="113668" name="Rectangle 4"/>
          <p:cNvSpPr>
            <a:spLocks noChangeArrowheads="1"/>
          </p:cNvSpPr>
          <p:nvPr/>
        </p:nvSpPr>
        <p:spPr bwMode="auto">
          <a:xfrm>
            <a:off x="684213" y="4797425"/>
            <a:ext cx="7773987" cy="1727200"/>
          </a:xfrm>
          <a:prstGeom prst="rect">
            <a:avLst/>
          </a:prstGeom>
          <a:noFill/>
          <a:ln w="9525">
            <a:noFill/>
            <a:miter lim="800000"/>
            <a:headEnd/>
            <a:tailEnd/>
          </a:ln>
          <a:effectLst/>
        </p:spPr>
        <p:txBody>
          <a:bodyPr/>
          <a:lstStyle/>
          <a:p>
            <a:pPr marL="342900" indent="-342900">
              <a:spcBef>
                <a:spcPct val="20000"/>
              </a:spcBef>
              <a:buFontTx/>
              <a:buChar char="•"/>
            </a:pPr>
            <a:r>
              <a:rPr lang="de-DE" sz="3200" b="0" dirty="0">
                <a:solidFill>
                  <a:schemeClr val="accent6">
                    <a:lumMod val="60000"/>
                    <a:lumOff val="40000"/>
                  </a:schemeClr>
                </a:solidFill>
              </a:rPr>
              <a:t>Nukleare (Bindungs-) </a:t>
            </a:r>
            <a:r>
              <a:rPr lang="de-DE" sz="3200" b="0" dirty="0" err="1">
                <a:solidFill>
                  <a:schemeClr val="accent6">
                    <a:lumMod val="60000"/>
                    <a:lumOff val="40000"/>
                  </a:schemeClr>
                </a:solidFill>
              </a:rPr>
              <a:t>Energy</a:t>
            </a:r>
            <a:r>
              <a:rPr lang="de-DE" sz="3200" b="0" dirty="0">
                <a:solidFill>
                  <a:schemeClr val="accent6">
                    <a:lumMod val="60000"/>
                    <a:lumOff val="40000"/>
                  </a:schemeClr>
                </a:solidFill>
              </a:rPr>
              <a:t> → Typ </a:t>
            </a:r>
            <a:r>
              <a:rPr lang="de-DE" sz="3200" b="0" dirty="0" err="1">
                <a:solidFill>
                  <a:schemeClr val="accent6">
                    <a:lumMod val="60000"/>
                    <a:lumOff val="40000"/>
                  </a:schemeClr>
                </a:solidFill>
              </a:rPr>
              <a:t>Ia</a:t>
            </a:r>
            <a:endParaRPr lang="de-DE" sz="3200" b="0" dirty="0">
              <a:solidFill>
                <a:schemeClr val="accent6">
                  <a:lumMod val="60000"/>
                  <a:lumOff val="40000"/>
                </a:schemeClr>
              </a:solidFill>
            </a:endParaRPr>
          </a:p>
          <a:p>
            <a:pPr marL="742950" lvl="1" indent="-285750">
              <a:buFontTx/>
              <a:buChar char="–"/>
            </a:pPr>
            <a:r>
              <a:rPr lang="de-DE" sz="2800" b="0" dirty="0">
                <a:solidFill>
                  <a:schemeClr val="accent6">
                    <a:lumMod val="60000"/>
                    <a:lumOff val="40000"/>
                  </a:schemeClr>
                </a:solidFill>
              </a:rPr>
              <a:t>explosives </a:t>
            </a:r>
            <a:r>
              <a:rPr lang="de-DE" sz="2800" b="0" dirty="0" smtClean="0">
                <a:solidFill>
                  <a:schemeClr val="accent6">
                    <a:lumMod val="60000"/>
                    <a:lumOff val="40000"/>
                  </a:schemeClr>
                </a:solidFill>
              </a:rPr>
              <a:t>Kohlenstoff- und Sauerstoff-Brennen </a:t>
            </a:r>
            <a:r>
              <a:rPr lang="de-DE" sz="2800" b="0" dirty="0">
                <a:solidFill>
                  <a:schemeClr val="accent6">
                    <a:lumMod val="60000"/>
                    <a:lumOff val="40000"/>
                  </a:schemeClr>
                </a:solidFill>
              </a:rPr>
              <a:t>von etwa einer </a:t>
            </a:r>
            <a:r>
              <a:rPr lang="de-DE" sz="2800" b="0" dirty="0" err="1">
                <a:solidFill>
                  <a:schemeClr val="accent6">
                    <a:lumMod val="60000"/>
                    <a:lumOff val="40000"/>
                  </a:schemeClr>
                </a:solidFill>
              </a:rPr>
              <a:t>Sonnemasse</a:t>
            </a:r>
            <a:endParaRPr lang="de-DE" sz="2800" b="0" dirty="0">
              <a:solidFill>
                <a:schemeClr val="accent6">
                  <a:lumMod val="60000"/>
                  <a:lumOff val="40000"/>
                </a:schemeClr>
              </a:solidFill>
            </a:endParaRPr>
          </a:p>
          <a:p>
            <a:pPr marL="742950" lvl="1" indent="-285750">
              <a:buSzPct val="80000"/>
              <a:buFont typeface="Wingdings" pitchFamily="2" charset="2"/>
              <a:buChar char="è"/>
            </a:pPr>
            <a:r>
              <a:rPr lang="de-DE" sz="2800" b="0" dirty="0">
                <a:solidFill>
                  <a:schemeClr val="accent6">
                    <a:lumMod val="60000"/>
                    <a:lumOff val="40000"/>
                  </a:schemeClr>
                </a:solidFill>
              </a:rPr>
              <a:t>Freisetzung von 10</a:t>
            </a:r>
            <a:r>
              <a:rPr lang="de-DE" sz="2800" b="0" baseline="30000" dirty="0">
                <a:solidFill>
                  <a:schemeClr val="accent6">
                    <a:lumMod val="60000"/>
                    <a:lumOff val="40000"/>
                  </a:schemeClr>
                </a:solidFill>
              </a:rPr>
              <a:t>42</a:t>
            </a:r>
            <a:r>
              <a:rPr lang="de-DE" sz="2800" b="0" dirty="0">
                <a:solidFill>
                  <a:schemeClr val="accent6">
                    <a:lumMod val="60000"/>
                    <a:lumOff val="40000"/>
                  </a:schemeClr>
                </a:solidFill>
              </a:rPr>
              <a:t> Joule</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fade">
                                      <p:cBhvr>
                                        <p:cTn id="7" dur="1000"/>
                                        <p:tgtEl>
                                          <p:spTgt spid="113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830263" y="376238"/>
            <a:ext cx="7773987" cy="820737"/>
          </a:xfrm>
        </p:spPr>
        <p:txBody>
          <a:bodyPr/>
          <a:lstStyle/>
          <a:p>
            <a:pPr defTabSz="1008063"/>
            <a:r>
              <a:rPr lang="de-DE" dirty="0"/>
              <a:t>Thermonukleare Supernovae</a:t>
            </a:r>
          </a:p>
        </p:txBody>
      </p:sp>
      <p:sp>
        <p:nvSpPr>
          <p:cNvPr id="281603" name="Text Box 3"/>
          <p:cNvSpPr txBox="1">
            <a:spLocks noChangeArrowheads="1"/>
          </p:cNvSpPr>
          <p:nvPr/>
        </p:nvSpPr>
        <p:spPr bwMode="auto">
          <a:xfrm>
            <a:off x="5954713" y="2322513"/>
            <a:ext cx="3189287" cy="3738595"/>
          </a:xfrm>
          <a:prstGeom prst="rect">
            <a:avLst/>
          </a:prstGeom>
          <a:noFill/>
          <a:ln w="9525">
            <a:noFill/>
            <a:miter lim="800000"/>
            <a:headEnd/>
            <a:tailEnd/>
          </a:ln>
          <a:effectLst/>
        </p:spPr>
        <p:txBody>
          <a:bodyPr lIns="82936" tIns="41469" rIns="82936" bIns="41469">
            <a:spAutoFit/>
          </a:bodyPr>
          <a:lstStyle/>
          <a:p>
            <a:pPr defTabSz="828675">
              <a:spcBef>
                <a:spcPct val="50000"/>
              </a:spcBef>
              <a:buClr>
                <a:srgbClr val="FF0000"/>
              </a:buClr>
              <a:buFont typeface="Wingdings" pitchFamily="2" charset="2"/>
              <a:buNone/>
            </a:pPr>
            <a:r>
              <a:rPr lang="de-DE" sz="2500" b="0" dirty="0" err="1">
                <a:solidFill>
                  <a:schemeClr val="accent6">
                    <a:lumMod val="40000"/>
                    <a:lumOff val="60000"/>
                  </a:schemeClr>
                </a:solidFill>
              </a:rPr>
              <a:t>Weisser</a:t>
            </a:r>
            <a:r>
              <a:rPr lang="de-DE" sz="2500" b="0" dirty="0">
                <a:solidFill>
                  <a:schemeClr val="accent6">
                    <a:lumMod val="40000"/>
                    <a:lumOff val="60000"/>
                  </a:schemeClr>
                </a:solidFill>
              </a:rPr>
              <a:t> Zwerg in einem Doppelsternsystem</a:t>
            </a:r>
          </a:p>
          <a:p>
            <a:pPr defTabSz="828675">
              <a:spcBef>
                <a:spcPct val="50000"/>
              </a:spcBef>
              <a:buClr>
                <a:srgbClr val="FF0000"/>
              </a:buClr>
              <a:buFont typeface="Wingdings" pitchFamily="2" charset="2"/>
              <a:buNone/>
            </a:pPr>
            <a:r>
              <a:rPr lang="de-DE" sz="2500" b="0" dirty="0">
                <a:solidFill>
                  <a:schemeClr val="accent6">
                    <a:lumMod val="40000"/>
                    <a:lumOff val="60000"/>
                  </a:schemeClr>
                </a:solidFill>
              </a:rPr>
              <a:t>Durch den Massentransfer w</a:t>
            </a:r>
            <a:r>
              <a:rPr lang="de-DE" sz="2500" b="0" dirty="0">
                <a:solidFill>
                  <a:schemeClr val="accent6">
                    <a:lumMod val="40000"/>
                    <a:lumOff val="60000"/>
                  </a:schemeClr>
                </a:solidFill>
                <a:cs typeface="Times New Roman" pitchFamily="18" charset="0"/>
              </a:rPr>
              <a:t>ächst der </a:t>
            </a:r>
            <a:r>
              <a:rPr lang="de-DE" sz="2500" b="0" dirty="0" err="1">
                <a:solidFill>
                  <a:schemeClr val="accent6">
                    <a:lumMod val="40000"/>
                    <a:lumOff val="60000"/>
                  </a:schemeClr>
                </a:solidFill>
                <a:cs typeface="Times New Roman" pitchFamily="18" charset="0"/>
              </a:rPr>
              <a:t>Weisse</a:t>
            </a:r>
            <a:r>
              <a:rPr lang="de-DE" sz="2500" b="0" dirty="0">
                <a:solidFill>
                  <a:schemeClr val="accent6">
                    <a:lumMod val="40000"/>
                    <a:lumOff val="60000"/>
                  </a:schemeClr>
                </a:solidFill>
                <a:cs typeface="Times New Roman" pitchFamily="18" charset="0"/>
              </a:rPr>
              <a:t> Zwerg zu einer kritischen Masse (</a:t>
            </a:r>
            <a:r>
              <a:rPr lang="de-DE" sz="2500" b="0" dirty="0">
                <a:solidFill>
                  <a:schemeClr val="accent6">
                    <a:lumMod val="40000"/>
                    <a:lumOff val="60000"/>
                  </a:schemeClr>
                </a:solidFill>
              </a:rPr>
              <a:t>Chandrasekhar Masse, </a:t>
            </a:r>
            <a:r>
              <a:rPr lang="de-DE" sz="2500" b="0" dirty="0" err="1">
                <a:solidFill>
                  <a:schemeClr val="accent6">
                    <a:lumMod val="40000"/>
                    <a:lumOff val="60000"/>
                  </a:schemeClr>
                </a:solidFill>
              </a:rPr>
              <a:t>M</a:t>
            </a:r>
            <a:r>
              <a:rPr lang="de-DE" sz="2500" b="0" baseline="-25000" dirty="0" err="1">
                <a:solidFill>
                  <a:schemeClr val="accent6">
                    <a:lumMod val="40000"/>
                    <a:lumOff val="60000"/>
                  </a:schemeClr>
                </a:solidFill>
              </a:rPr>
              <a:t>Chand</a:t>
            </a:r>
            <a:r>
              <a:rPr lang="de-DE" sz="2500" b="0" dirty="0">
                <a:solidFill>
                  <a:schemeClr val="accent6">
                    <a:lumMod val="40000"/>
                    <a:lumOff val="60000"/>
                  </a:schemeClr>
                </a:solidFill>
              </a:rPr>
              <a:t>=1.4 M</a:t>
            </a:r>
            <a:r>
              <a:rPr lang="de-DE" sz="2500" b="0" baseline="-25000" dirty="0">
                <a:solidFill>
                  <a:schemeClr val="accent6">
                    <a:lumMod val="40000"/>
                    <a:lumOff val="60000"/>
                  </a:schemeClr>
                </a:solidFill>
                <a:sym typeface="Wingdings" pitchFamily="2" charset="2"/>
              </a:rPr>
              <a:t></a:t>
            </a:r>
            <a:r>
              <a:rPr lang="de-DE" sz="2500" b="0" dirty="0">
                <a:solidFill>
                  <a:schemeClr val="accent6">
                    <a:lumMod val="40000"/>
                    <a:lumOff val="60000"/>
                  </a:schemeClr>
                </a:solidFill>
                <a:sym typeface="Wingdings" pitchFamily="2" charset="2"/>
              </a:rPr>
              <a:t>)</a:t>
            </a:r>
            <a:endParaRPr lang="de-DE" sz="2500" b="0" dirty="0">
              <a:solidFill>
                <a:schemeClr val="accent6">
                  <a:lumMod val="40000"/>
                  <a:lumOff val="60000"/>
                </a:schemeClr>
              </a:solidFill>
            </a:endParaRPr>
          </a:p>
        </p:txBody>
      </p:sp>
      <p:sp>
        <p:nvSpPr>
          <p:cNvPr id="281604" name="Text Box 4"/>
          <p:cNvSpPr txBox="1">
            <a:spLocks noChangeArrowheads="1"/>
          </p:cNvSpPr>
          <p:nvPr/>
        </p:nvSpPr>
        <p:spPr bwMode="auto">
          <a:xfrm>
            <a:off x="5083175" y="1249363"/>
            <a:ext cx="3476625" cy="519112"/>
          </a:xfrm>
          <a:prstGeom prst="rect">
            <a:avLst/>
          </a:prstGeom>
          <a:noFill/>
          <a:ln w="9525" algn="ctr">
            <a:noFill/>
            <a:miter lim="800000"/>
            <a:headEnd/>
            <a:tailEnd/>
          </a:ln>
          <a:effectLst/>
        </p:spPr>
        <p:txBody>
          <a:bodyPr wrap="none">
            <a:spAutoFit/>
          </a:bodyPr>
          <a:lstStyle/>
          <a:p>
            <a:pPr>
              <a:spcBef>
                <a:spcPct val="20000"/>
              </a:spcBef>
            </a:pPr>
            <a:r>
              <a:rPr lang="de-DE" sz="2800" dirty="0">
                <a:solidFill>
                  <a:schemeClr val="accent6">
                    <a:lumMod val="40000"/>
                    <a:lumOff val="60000"/>
                  </a:schemeClr>
                </a:solidFill>
              </a:rPr>
              <a:t>Das “Standartmodel”</a:t>
            </a:r>
          </a:p>
        </p:txBody>
      </p:sp>
      <p:grpSp>
        <p:nvGrpSpPr>
          <p:cNvPr id="2" name="Group 5"/>
          <p:cNvGrpSpPr>
            <a:grpSpLocks/>
          </p:cNvGrpSpPr>
          <p:nvPr/>
        </p:nvGrpSpPr>
        <p:grpSpPr bwMode="auto">
          <a:xfrm>
            <a:off x="395288" y="2336800"/>
            <a:ext cx="5400675" cy="4411663"/>
            <a:chOff x="249" y="1472"/>
            <a:chExt cx="3402" cy="2779"/>
          </a:xfrm>
        </p:grpSpPr>
        <p:pic>
          <p:nvPicPr>
            <p:cNvPr id="281606" name="Tycho_SN_Mov2_NASA.mpeg">
              <a:hlinkClick r:id="" action="ppaction://media"/>
            </p:cNvPr>
            <p:cNvPicPr>
              <a:picLocks noRot="1" noChangeAspect="1" noChangeArrowheads="1"/>
            </p:cNvPicPr>
            <p:nvPr>
              <a:videoFile r:link="rId1"/>
            </p:nvPr>
          </p:nvPicPr>
          <p:blipFill>
            <a:blip r:embed="rId3" cstate="print"/>
            <a:srcRect/>
            <a:stretch>
              <a:fillRect/>
            </a:stretch>
          </p:blipFill>
          <p:spPr bwMode="auto">
            <a:xfrm>
              <a:off x="249" y="1472"/>
              <a:ext cx="3402" cy="2552"/>
            </a:xfrm>
            <a:prstGeom prst="rect">
              <a:avLst/>
            </a:prstGeom>
            <a:noFill/>
          </p:spPr>
        </p:pic>
        <p:sp>
          <p:nvSpPr>
            <p:cNvPr id="281607" name="Text Box 7"/>
            <p:cNvSpPr txBox="1">
              <a:spLocks noChangeArrowheads="1"/>
            </p:cNvSpPr>
            <p:nvPr/>
          </p:nvSpPr>
          <p:spPr bwMode="auto">
            <a:xfrm>
              <a:off x="282" y="4020"/>
              <a:ext cx="550" cy="231"/>
            </a:xfrm>
            <a:prstGeom prst="rect">
              <a:avLst/>
            </a:prstGeom>
            <a:noFill/>
            <a:ln w="9525" algn="ctr">
              <a:noFill/>
              <a:miter lim="800000"/>
              <a:headEnd/>
              <a:tailEnd/>
            </a:ln>
            <a:effectLst/>
          </p:spPr>
          <p:txBody>
            <a:bodyPr wrap="none">
              <a:spAutoFit/>
            </a:bodyPr>
            <a:lstStyle/>
            <a:p>
              <a:pPr>
                <a:spcBef>
                  <a:spcPct val="20000"/>
                </a:spcBef>
              </a:pPr>
              <a:r>
                <a:rPr lang="en-GB" sz="1800">
                  <a:solidFill>
                    <a:schemeClr val="bg1"/>
                  </a:solidFill>
                  <a:latin typeface="Arial Unicode MS" pitchFamily="34" charset="-128"/>
                </a:rPr>
                <a:t>© ESA</a:t>
              </a: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23850" y="979488"/>
            <a:ext cx="8423275" cy="5834062"/>
            <a:chOff x="454" y="450"/>
            <a:chExt cx="5306" cy="3675"/>
          </a:xfrm>
        </p:grpSpPr>
        <p:sp>
          <p:nvSpPr>
            <p:cNvPr id="283651" name="Text Box 3"/>
            <p:cNvSpPr txBox="1">
              <a:spLocks noChangeArrowheads="1"/>
            </p:cNvSpPr>
            <p:nvPr/>
          </p:nvSpPr>
          <p:spPr bwMode="auto">
            <a:xfrm>
              <a:off x="4651" y="3668"/>
              <a:ext cx="535" cy="231"/>
            </a:xfrm>
            <a:prstGeom prst="rect">
              <a:avLst/>
            </a:prstGeom>
            <a:noFill/>
            <a:ln w="9525">
              <a:noFill/>
              <a:miter lim="800000"/>
              <a:headEnd/>
              <a:tailEnd/>
            </a:ln>
            <a:effectLst/>
          </p:spPr>
          <p:txBody>
            <a:bodyPr wrap="none">
              <a:spAutoFit/>
            </a:bodyPr>
            <a:lstStyle/>
            <a:p>
              <a:pPr eaLnBrk="1" hangingPunct="1"/>
              <a:r>
                <a:rPr lang="de-DE" sz="1800" b="0">
                  <a:solidFill>
                    <a:schemeClr val="bg1"/>
                  </a:solidFill>
                  <a:latin typeface="Tahoma" pitchFamily="34" charset="0"/>
                </a:rPr>
                <a:t>t=0.0s</a:t>
              </a:r>
            </a:p>
          </p:txBody>
        </p:sp>
        <p:grpSp>
          <p:nvGrpSpPr>
            <p:cNvPr id="3" name="Group 4"/>
            <p:cNvGrpSpPr>
              <a:grpSpLocks/>
            </p:cNvGrpSpPr>
            <p:nvPr/>
          </p:nvGrpSpPr>
          <p:grpSpPr bwMode="auto">
            <a:xfrm>
              <a:off x="454" y="450"/>
              <a:ext cx="5306" cy="3675"/>
              <a:chOff x="454" y="450"/>
              <a:chExt cx="5306" cy="3675"/>
            </a:xfrm>
          </p:grpSpPr>
          <p:pic>
            <p:nvPicPr>
              <p:cNvPr id="283653" name="Picture 5" descr="image000"/>
              <p:cNvPicPr>
                <a:picLocks noChangeAspect="1" noChangeArrowheads="1"/>
              </p:cNvPicPr>
              <p:nvPr/>
            </p:nvPicPr>
            <p:blipFill>
              <a:blip r:embed="rId2" cstate="print"/>
              <a:srcRect/>
              <a:stretch>
                <a:fillRect/>
              </a:stretch>
            </p:blipFill>
            <p:spPr bwMode="auto">
              <a:xfrm>
                <a:off x="454" y="618"/>
                <a:ext cx="3419" cy="3507"/>
              </a:xfrm>
              <a:prstGeom prst="rect">
                <a:avLst/>
              </a:prstGeom>
              <a:noFill/>
            </p:spPr>
          </p:pic>
          <p:pic>
            <p:nvPicPr>
              <p:cNvPr id="283654" name="Picture 6" descr="image000_flame_cut"/>
              <p:cNvPicPr>
                <a:picLocks noChangeAspect="1" noChangeArrowheads="1"/>
              </p:cNvPicPr>
              <p:nvPr/>
            </p:nvPicPr>
            <p:blipFill>
              <a:blip r:embed="rId3" cstate="print"/>
              <a:srcRect/>
              <a:stretch>
                <a:fillRect/>
              </a:stretch>
            </p:blipFill>
            <p:spPr bwMode="auto">
              <a:xfrm>
                <a:off x="3283" y="450"/>
                <a:ext cx="2477" cy="2491"/>
              </a:xfrm>
              <a:prstGeom prst="rect">
                <a:avLst/>
              </a:prstGeom>
              <a:noFill/>
            </p:spPr>
          </p:pic>
          <p:sp>
            <p:nvSpPr>
              <p:cNvPr id="283655" name="Line 7"/>
              <p:cNvSpPr>
                <a:spLocks noChangeShapeType="1"/>
              </p:cNvSpPr>
              <p:nvPr/>
            </p:nvSpPr>
            <p:spPr bwMode="auto">
              <a:xfrm flipV="1">
                <a:off x="2006" y="914"/>
                <a:ext cx="1358" cy="1332"/>
              </a:xfrm>
              <a:prstGeom prst="line">
                <a:avLst/>
              </a:prstGeom>
              <a:noFill/>
              <a:ln w="9525">
                <a:solidFill>
                  <a:srgbClr val="FF9900"/>
                </a:solidFill>
                <a:prstDash val="dash"/>
                <a:round/>
                <a:headEnd/>
                <a:tailEnd/>
              </a:ln>
              <a:effectLst/>
            </p:spPr>
            <p:txBody>
              <a:bodyPr/>
              <a:lstStyle/>
              <a:p>
                <a:endParaRPr lang="en-GB"/>
              </a:p>
            </p:txBody>
          </p:sp>
          <p:sp>
            <p:nvSpPr>
              <p:cNvPr id="283656" name="Line 8"/>
              <p:cNvSpPr>
                <a:spLocks noChangeShapeType="1"/>
              </p:cNvSpPr>
              <p:nvPr/>
            </p:nvSpPr>
            <p:spPr bwMode="auto">
              <a:xfrm>
                <a:off x="2147" y="2517"/>
                <a:ext cx="2395" cy="349"/>
              </a:xfrm>
              <a:prstGeom prst="line">
                <a:avLst/>
              </a:prstGeom>
              <a:noFill/>
              <a:ln w="9525">
                <a:solidFill>
                  <a:srgbClr val="FF9900"/>
                </a:solidFill>
                <a:prstDash val="dash"/>
                <a:round/>
                <a:headEnd/>
                <a:tailEnd/>
              </a:ln>
              <a:effectLst/>
            </p:spPr>
            <p:txBody>
              <a:bodyPr/>
              <a:lstStyle/>
              <a:p>
                <a:endParaRPr lang="en-GB"/>
              </a:p>
            </p:txBody>
          </p:sp>
        </p:grpSp>
      </p:grpSp>
      <p:sp>
        <p:nvSpPr>
          <p:cNvPr id="283657" name="Rectangle 9"/>
          <p:cNvSpPr>
            <a:spLocks noGrp="1" noChangeArrowheads="1"/>
          </p:cNvSpPr>
          <p:nvPr>
            <p:ph type="title"/>
          </p:nvPr>
        </p:nvSpPr>
        <p:spPr>
          <a:xfrm>
            <a:off x="685800" y="44450"/>
            <a:ext cx="7772400" cy="1143000"/>
          </a:xfrm>
        </p:spPr>
        <p:txBody>
          <a:bodyPr/>
          <a:lstStyle/>
          <a:p>
            <a:r>
              <a:rPr lang="de-DE" dirty="0" smtClean="0">
                <a:solidFill>
                  <a:schemeClr val="bg1"/>
                </a:solidFill>
              </a:rPr>
              <a:t>Simulationen am Limit</a:t>
            </a:r>
            <a:endParaRPr lang="de-DE" dirty="0">
              <a:solidFill>
                <a:schemeClr val="bg1"/>
              </a:solidFill>
            </a:endParaRPr>
          </a:p>
        </p:txBody>
      </p:sp>
      <p:grpSp>
        <p:nvGrpSpPr>
          <p:cNvPr id="4" name="Group 22"/>
          <p:cNvGrpSpPr>
            <a:grpSpLocks/>
          </p:cNvGrpSpPr>
          <p:nvPr/>
        </p:nvGrpSpPr>
        <p:grpSpPr bwMode="auto">
          <a:xfrm>
            <a:off x="323850" y="977900"/>
            <a:ext cx="8421688" cy="5816600"/>
            <a:chOff x="206" y="618"/>
            <a:chExt cx="5305" cy="3664"/>
          </a:xfrm>
        </p:grpSpPr>
        <p:grpSp>
          <p:nvGrpSpPr>
            <p:cNvPr id="5" name="Group 11"/>
            <p:cNvGrpSpPr>
              <a:grpSpLocks/>
            </p:cNvGrpSpPr>
            <p:nvPr/>
          </p:nvGrpSpPr>
          <p:grpSpPr bwMode="auto">
            <a:xfrm>
              <a:off x="206" y="766"/>
              <a:ext cx="4733" cy="3516"/>
              <a:chOff x="453" y="598"/>
              <a:chExt cx="4733" cy="3516"/>
            </a:xfrm>
          </p:grpSpPr>
          <p:sp>
            <p:nvSpPr>
              <p:cNvPr id="283660" name="Text Box 12"/>
              <p:cNvSpPr txBox="1">
                <a:spLocks noChangeArrowheads="1"/>
              </p:cNvSpPr>
              <p:nvPr/>
            </p:nvSpPr>
            <p:spPr bwMode="auto">
              <a:xfrm>
                <a:off x="4651" y="3668"/>
                <a:ext cx="535" cy="231"/>
              </a:xfrm>
              <a:prstGeom prst="rect">
                <a:avLst/>
              </a:prstGeom>
              <a:solidFill>
                <a:srgbClr val="000000"/>
              </a:solidFill>
              <a:ln w="9525">
                <a:noFill/>
                <a:miter lim="800000"/>
                <a:headEnd/>
                <a:tailEnd/>
              </a:ln>
              <a:effectLst/>
            </p:spPr>
            <p:txBody>
              <a:bodyPr wrap="none">
                <a:spAutoFit/>
              </a:bodyPr>
              <a:lstStyle/>
              <a:p>
                <a:pPr eaLnBrk="1" hangingPunct="1"/>
                <a:r>
                  <a:rPr lang="de-DE" sz="1800" b="0">
                    <a:solidFill>
                      <a:schemeClr val="bg1"/>
                    </a:solidFill>
                    <a:latin typeface="Tahoma" pitchFamily="34" charset="0"/>
                  </a:rPr>
                  <a:t>t=0.6s</a:t>
                </a:r>
              </a:p>
            </p:txBody>
          </p:sp>
          <p:pic>
            <p:nvPicPr>
              <p:cNvPr id="283661" name="Picture 13" descr="image012"/>
              <p:cNvPicPr>
                <a:picLocks noChangeAspect="1" noChangeArrowheads="1"/>
              </p:cNvPicPr>
              <p:nvPr/>
            </p:nvPicPr>
            <p:blipFill>
              <a:blip r:embed="rId4" cstate="print"/>
              <a:srcRect/>
              <a:stretch>
                <a:fillRect/>
              </a:stretch>
            </p:blipFill>
            <p:spPr bwMode="auto">
              <a:xfrm>
                <a:off x="453" y="598"/>
                <a:ext cx="3428" cy="3516"/>
              </a:xfrm>
              <a:prstGeom prst="rect">
                <a:avLst/>
              </a:prstGeom>
              <a:noFill/>
            </p:spPr>
          </p:pic>
        </p:grpSp>
        <p:sp>
          <p:nvSpPr>
            <p:cNvPr id="283662" name="Rectangle 14"/>
            <p:cNvSpPr>
              <a:spLocks noChangeArrowheads="1"/>
            </p:cNvSpPr>
            <p:nvPr/>
          </p:nvSpPr>
          <p:spPr bwMode="auto">
            <a:xfrm>
              <a:off x="3515" y="618"/>
              <a:ext cx="1996" cy="2676"/>
            </a:xfrm>
            <a:prstGeom prst="rect">
              <a:avLst/>
            </a:prstGeom>
            <a:solidFill>
              <a:srgbClr val="000000"/>
            </a:solidFill>
            <a:ln w="9525">
              <a:noFill/>
              <a:miter lim="800000"/>
              <a:headEnd/>
              <a:tailEnd/>
            </a:ln>
            <a:effectLst/>
          </p:spPr>
          <p:txBody>
            <a:bodyPr wrap="none" anchor="ctr"/>
            <a:lstStyle/>
            <a:p>
              <a:endParaRPr lang="en-GB"/>
            </a:p>
          </p:txBody>
        </p:sp>
      </p:grpSp>
      <p:grpSp>
        <p:nvGrpSpPr>
          <p:cNvPr id="6" name="Group 15"/>
          <p:cNvGrpSpPr>
            <a:grpSpLocks/>
          </p:cNvGrpSpPr>
          <p:nvPr/>
        </p:nvGrpSpPr>
        <p:grpSpPr bwMode="auto">
          <a:xfrm>
            <a:off x="323850" y="1216025"/>
            <a:ext cx="7513638" cy="5581650"/>
            <a:chOff x="453" y="598"/>
            <a:chExt cx="4733" cy="3516"/>
          </a:xfrm>
        </p:grpSpPr>
        <p:sp>
          <p:nvSpPr>
            <p:cNvPr id="283664" name="Text Box 16"/>
            <p:cNvSpPr txBox="1">
              <a:spLocks noChangeArrowheads="1"/>
            </p:cNvSpPr>
            <p:nvPr/>
          </p:nvSpPr>
          <p:spPr bwMode="auto">
            <a:xfrm>
              <a:off x="4651" y="3669"/>
              <a:ext cx="535" cy="231"/>
            </a:xfrm>
            <a:prstGeom prst="rect">
              <a:avLst/>
            </a:prstGeom>
            <a:solidFill>
              <a:srgbClr val="000000"/>
            </a:solidFill>
            <a:ln w="9525">
              <a:noFill/>
              <a:miter lim="800000"/>
              <a:headEnd/>
              <a:tailEnd/>
            </a:ln>
            <a:effectLst/>
          </p:spPr>
          <p:txBody>
            <a:bodyPr wrap="none">
              <a:spAutoFit/>
            </a:bodyPr>
            <a:lstStyle/>
            <a:p>
              <a:pPr eaLnBrk="1" hangingPunct="1"/>
              <a:r>
                <a:rPr lang="de-DE" sz="1800" b="0">
                  <a:solidFill>
                    <a:schemeClr val="bg1"/>
                  </a:solidFill>
                  <a:latin typeface="Tahoma" pitchFamily="34" charset="0"/>
                </a:rPr>
                <a:t>t=3.0s</a:t>
              </a:r>
            </a:p>
          </p:txBody>
        </p:sp>
        <p:pic>
          <p:nvPicPr>
            <p:cNvPr id="283665" name="Picture 17" descr="image050"/>
            <p:cNvPicPr>
              <a:picLocks noChangeAspect="1" noChangeArrowheads="1"/>
            </p:cNvPicPr>
            <p:nvPr/>
          </p:nvPicPr>
          <p:blipFill>
            <a:blip r:embed="rId5" cstate="print"/>
            <a:srcRect/>
            <a:stretch>
              <a:fillRect/>
            </a:stretch>
          </p:blipFill>
          <p:spPr bwMode="auto">
            <a:xfrm>
              <a:off x="453" y="598"/>
              <a:ext cx="3428" cy="3516"/>
            </a:xfrm>
            <a:prstGeom prst="rect">
              <a:avLst/>
            </a:prstGeom>
            <a:noFill/>
          </p:spPr>
        </p:pic>
      </p:grpSp>
      <p:grpSp>
        <p:nvGrpSpPr>
          <p:cNvPr id="7" name="Group 18"/>
          <p:cNvGrpSpPr>
            <a:grpSpLocks/>
          </p:cNvGrpSpPr>
          <p:nvPr/>
        </p:nvGrpSpPr>
        <p:grpSpPr bwMode="auto">
          <a:xfrm>
            <a:off x="323850" y="1216025"/>
            <a:ext cx="7639050" cy="5581650"/>
            <a:chOff x="453" y="598"/>
            <a:chExt cx="4812" cy="3516"/>
          </a:xfrm>
        </p:grpSpPr>
        <p:pic>
          <p:nvPicPr>
            <p:cNvPr id="283667" name="Picture 19" descr="image095"/>
            <p:cNvPicPr>
              <a:picLocks noChangeAspect="1" noChangeArrowheads="1"/>
            </p:cNvPicPr>
            <p:nvPr/>
          </p:nvPicPr>
          <p:blipFill>
            <a:blip r:embed="rId6" cstate="print"/>
            <a:srcRect/>
            <a:stretch>
              <a:fillRect/>
            </a:stretch>
          </p:blipFill>
          <p:spPr bwMode="auto">
            <a:xfrm>
              <a:off x="453" y="598"/>
              <a:ext cx="3428" cy="3516"/>
            </a:xfrm>
            <a:prstGeom prst="rect">
              <a:avLst/>
            </a:prstGeom>
            <a:noFill/>
          </p:spPr>
        </p:pic>
        <p:sp>
          <p:nvSpPr>
            <p:cNvPr id="283668" name="Text Box 20"/>
            <p:cNvSpPr txBox="1">
              <a:spLocks noChangeArrowheads="1"/>
            </p:cNvSpPr>
            <p:nvPr/>
          </p:nvSpPr>
          <p:spPr bwMode="auto">
            <a:xfrm>
              <a:off x="4651" y="3667"/>
              <a:ext cx="614" cy="231"/>
            </a:xfrm>
            <a:prstGeom prst="rect">
              <a:avLst/>
            </a:prstGeom>
            <a:solidFill>
              <a:srgbClr val="000000"/>
            </a:solidFill>
            <a:ln w="9525">
              <a:noFill/>
              <a:miter lim="800000"/>
              <a:headEnd/>
              <a:tailEnd/>
            </a:ln>
            <a:effectLst/>
          </p:spPr>
          <p:txBody>
            <a:bodyPr wrap="none">
              <a:spAutoFit/>
            </a:bodyPr>
            <a:lstStyle/>
            <a:p>
              <a:pPr eaLnBrk="1" hangingPunct="1"/>
              <a:r>
                <a:rPr lang="de-DE" sz="1800" b="0">
                  <a:solidFill>
                    <a:schemeClr val="bg1"/>
                  </a:solidFill>
                  <a:latin typeface="Tahoma" pitchFamily="34" charset="0"/>
                </a:rPr>
                <a:t>t=10.0s</a:t>
              </a:r>
            </a:p>
          </p:txBody>
        </p:sp>
      </p:grpSp>
      <p:sp>
        <p:nvSpPr>
          <p:cNvPr id="283669" name="Text Box 21"/>
          <p:cNvSpPr txBox="1">
            <a:spLocks noChangeArrowheads="1"/>
          </p:cNvSpPr>
          <p:nvPr/>
        </p:nvSpPr>
        <p:spPr bwMode="auto">
          <a:xfrm>
            <a:off x="6659563" y="981075"/>
            <a:ext cx="2224087" cy="396875"/>
          </a:xfrm>
          <a:prstGeom prst="rect">
            <a:avLst/>
          </a:prstGeom>
          <a:noFill/>
          <a:ln w="9525">
            <a:noFill/>
            <a:miter lim="800000"/>
            <a:headEnd/>
            <a:tailEnd/>
          </a:ln>
          <a:effectLst/>
        </p:spPr>
        <p:txBody>
          <a:bodyPr wrap="none">
            <a:spAutoFit/>
          </a:bodyPr>
          <a:lstStyle/>
          <a:p>
            <a:r>
              <a:rPr lang="en-GB" sz="2000">
                <a:solidFill>
                  <a:srgbClr val="DDDDDD"/>
                </a:solidFill>
              </a:rPr>
              <a:t>Courtesy F. R</a:t>
            </a:r>
            <a:r>
              <a:rPr lang="en-US" sz="2000">
                <a:solidFill>
                  <a:srgbClr val="DDDDDD"/>
                </a:solidFill>
                <a:cs typeface="Times New Roman" pitchFamily="18" charset="0"/>
              </a:rPr>
              <a:t>öpke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GB"/>
              <a:t>Supernovae</a:t>
            </a:r>
          </a:p>
        </p:txBody>
      </p:sp>
      <p:sp>
        <p:nvSpPr>
          <p:cNvPr id="9" name="Footer Placeholder 4"/>
          <p:cNvSpPr>
            <a:spLocks noGrp="1"/>
          </p:cNvSpPr>
          <p:nvPr>
            <p:ph type="ftr" sz="quarter" idx="11"/>
          </p:nvPr>
        </p:nvSpPr>
        <p:spPr/>
        <p:txBody>
          <a:bodyPr/>
          <a:lstStyle/>
          <a:p>
            <a:r>
              <a:rPr lang="en-GB"/>
              <a:t>Bruno Leibundgut</a:t>
            </a:r>
          </a:p>
        </p:txBody>
      </p:sp>
      <p:grpSp>
        <p:nvGrpSpPr>
          <p:cNvPr id="2" name="Group 2"/>
          <p:cNvGrpSpPr>
            <a:grpSpLocks/>
          </p:cNvGrpSpPr>
          <p:nvPr/>
        </p:nvGrpSpPr>
        <p:grpSpPr bwMode="auto">
          <a:xfrm>
            <a:off x="71438" y="-26988"/>
            <a:ext cx="8964612" cy="7173913"/>
            <a:chOff x="45" y="-17"/>
            <a:chExt cx="5647" cy="4519"/>
          </a:xfrm>
        </p:grpSpPr>
        <p:pic>
          <p:nvPicPr>
            <p:cNvPr id="450563" name="Picture 3" descr="SDSS2_SNgalery"/>
            <p:cNvPicPr>
              <a:picLocks noChangeAspect="1" noChangeArrowheads="1"/>
            </p:cNvPicPr>
            <p:nvPr/>
          </p:nvPicPr>
          <p:blipFill>
            <a:blip r:embed="rId2" cstate="print"/>
            <a:srcRect l="6212" t="39827"/>
            <a:stretch>
              <a:fillRect/>
            </a:stretch>
          </p:blipFill>
          <p:spPr bwMode="auto">
            <a:xfrm>
              <a:off x="45" y="-17"/>
              <a:ext cx="5647" cy="4519"/>
            </a:xfrm>
            <a:prstGeom prst="rect">
              <a:avLst/>
            </a:prstGeom>
            <a:noFill/>
          </p:spPr>
        </p:pic>
        <p:sp>
          <p:nvSpPr>
            <p:cNvPr id="450564" name="Text Box 4"/>
            <p:cNvSpPr txBox="1">
              <a:spLocks noChangeArrowheads="1"/>
            </p:cNvSpPr>
            <p:nvPr/>
          </p:nvSpPr>
          <p:spPr bwMode="auto">
            <a:xfrm>
              <a:off x="146" y="4018"/>
              <a:ext cx="783" cy="250"/>
            </a:xfrm>
            <a:prstGeom prst="rect">
              <a:avLst/>
            </a:prstGeom>
            <a:noFill/>
            <a:ln w="9525">
              <a:noFill/>
              <a:miter lim="800000"/>
              <a:headEnd/>
              <a:tailEnd/>
            </a:ln>
            <a:effectLst/>
          </p:spPr>
          <p:txBody>
            <a:bodyPr wrap="none">
              <a:spAutoFit/>
            </a:bodyPr>
            <a:lstStyle/>
            <a:p>
              <a:pPr algn="l"/>
              <a:r>
                <a:rPr lang="en-GB" sz="2000">
                  <a:solidFill>
                    <a:schemeClr val="bg1"/>
                  </a:solidFill>
                </a:rPr>
                <a:t>© SDSSII</a:t>
              </a:r>
            </a:p>
          </p:txBody>
        </p:sp>
      </p:grpSp>
      <p:sp>
        <p:nvSpPr>
          <p:cNvPr id="450565" name="Rectangle 5"/>
          <p:cNvSpPr>
            <a:spLocks noGrp="1" noChangeArrowheads="1"/>
          </p:cNvSpPr>
          <p:nvPr>
            <p:ph type="title"/>
          </p:nvPr>
        </p:nvSpPr>
        <p:spPr/>
        <p:txBody>
          <a:bodyPr/>
          <a:lstStyle/>
          <a:p>
            <a:endParaRPr lang="en-US"/>
          </a:p>
        </p:txBody>
      </p:sp>
      <p:sp>
        <p:nvSpPr>
          <p:cNvPr id="450566" name="Rectangle 6"/>
          <p:cNvSpPr>
            <a:spLocks noGrp="1" noChangeArrowheads="1"/>
          </p:cNvSpPr>
          <p:nvPr>
            <p:ph type="body" idx="1"/>
          </p:nvPr>
        </p:nvSpPr>
        <p:spPr/>
        <p:txBody>
          <a:bodyPr/>
          <a:lstStyle/>
          <a:p>
            <a:endParaRPr lang="en-US"/>
          </a:p>
        </p:txBody>
      </p:sp>
      <p:sp>
        <p:nvSpPr>
          <p:cNvPr id="450567" name="Rectangle 7"/>
          <p:cNvSpPr>
            <a:spLocks noChangeArrowheads="1"/>
          </p:cNvSpPr>
          <p:nvPr/>
        </p:nvSpPr>
        <p:spPr bwMode="auto">
          <a:xfrm>
            <a:off x="3219450" y="638175"/>
            <a:ext cx="2647950" cy="641350"/>
          </a:xfrm>
          <a:prstGeom prst="rect">
            <a:avLst/>
          </a:prstGeom>
          <a:noFill/>
          <a:ln w="9525">
            <a:noFill/>
            <a:miter lim="800000"/>
            <a:headEnd/>
            <a:tailEnd/>
          </a:ln>
          <a:effectLst/>
        </p:spPr>
        <p:txBody>
          <a:bodyPr wrap="none">
            <a:spAutoFit/>
          </a:bodyPr>
          <a:lstStyle/>
          <a:p>
            <a:pPr algn="l"/>
            <a:r>
              <a:rPr lang="en-GB" sz="3600">
                <a:solidFill>
                  <a:srgbClr val="FFFF00"/>
                </a:solidFill>
              </a:rPr>
              <a:t>Supernovae!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body" idx="1"/>
          </p:nvPr>
        </p:nvSpPr>
        <p:spPr>
          <a:xfrm>
            <a:off x="5638800" y="1600200"/>
            <a:ext cx="3505200" cy="4419600"/>
          </a:xfrm>
        </p:spPr>
        <p:txBody>
          <a:bodyPr/>
          <a:lstStyle/>
          <a:p>
            <a:pPr marL="0" indent="0">
              <a:buFontTx/>
              <a:buNone/>
            </a:pPr>
            <a:r>
              <a:rPr lang="en-GB"/>
              <a:t>Ni Isotope und anderer Elemente</a:t>
            </a:r>
          </a:p>
          <a:p>
            <a:pPr marL="457200" lvl="1" indent="0">
              <a:buFontTx/>
              <a:buNone/>
            </a:pPr>
            <a:r>
              <a:rPr lang="en-GB"/>
              <a:t>Umwandlung von </a:t>
            </a:r>
            <a:r>
              <a:rPr lang="en-GB">
                <a:sym typeface="Symbol" pitchFamily="18" charset="2"/>
              </a:rPr>
              <a:t>-Strahlen und Positronen in W</a:t>
            </a:r>
            <a:r>
              <a:rPr lang="en-US">
                <a:cs typeface="Times New Roman" pitchFamily="18" charset="0"/>
                <a:sym typeface="Symbol" pitchFamily="18" charset="2"/>
              </a:rPr>
              <a:t>ärme u</a:t>
            </a:r>
            <a:r>
              <a:rPr lang="en-GB">
                <a:sym typeface="Symbol" pitchFamily="18" charset="2"/>
              </a:rPr>
              <a:t>nd optische Photonen</a:t>
            </a:r>
            <a:endParaRPr lang="en-GB"/>
          </a:p>
          <a:p>
            <a:pPr marL="0" indent="0"/>
            <a:endParaRPr lang="en-GB"/>
          </a:p>
          <a:p>
            <a:pPr marL="0" indent="0"/>
            <a:endParaRPr lang="en-GB"/>
          </a:p>
        </p:txBody>
      </p:sp>
      <p:pic>
        <p:nvPicPr>
          <p:cNvPr id="118787" name="Picture 3" descr="Diehl_fig11_Ni56"/>
          <p:cNvPicPr>
            <a:picLocks noChangeAspect="1" noChangeArrowheads="1"/>
          </p:cNvPicPr>
          <p:nvPr/>
        </p:nvPicPr>
        <p:blipFill>
          <a:blip r:embed="rId3" cstate="print"/>
          <a:srcRect/>
          <a:stretch>
            <a:fillRect/>
          </a:stretch>
        </p:blipFill>
        <p:spPr bwMode="auto">
          <a:xfrm>
            <a:off x="0" y="0"/>
            <a:ext cx="5618163" cy="6858000"/>
          </a:xfrm>
          <a:prstGeom prst="rect">
            <a:avLst/>
          </a:prstGeom>
          <a:noFill/>
        </p:spPr>
      </p:pic>
      <p:sp>
        <p:nvSpPr>
          <p:cNvPr id="118788" name="Text Box 4"/>
          <p:cNvSpPr txBox="1">
            <a:spLocks noChangeArrowheads="1"/>
          </p:cNvSpPr>
          <p:nvPr/>
        </p:nvSpPr>
        <p:spPr bwMode="auto">
          <a:xfrm>
            <a:off x="0" y="6096000"/>
            <a:ext cx="2911475" cy="396875"/>
          </a:xfrm>
          <a:prstGeom prst="rect">
            <a:avLst/>
          </a:prstGeom>
          <a:solidFill>
            <a:schemeClr val="folHlink"/>
          </a:solidFill>
          <a:ln w="9525">
            <a:noFill/>
            <a:miter lim="800000"/>
            <a:headEnd/>
            <a:tailEnd/>
          </a:ln>
          <a:effectLst/>
        </p:spPr>
        <p:txBody>
          <a:bodyPr wrap="none">
            <a:spAutoFit/>
          </a:bodyPr>
          <a:lstStyle/>
          <a:p>
            <a:r>
              <a:rPr lang="en-GB" sz="2000"/>
              <a:t>Diehl and Timmes (1998)</a:t>
            </a:r>
            <a:endParaRPr lang="en-GB"/>
          </a:p>
        </p:txBody>
      </p:sp>
      <p:sp>
        <p:nvSpPr>
          <p:cNvPr id="118789" name="Rectangle 5"/>
          <p:cNvSpPr>
            <a:spLocks noGrp="1" noChangeArrowheads="1"/>
          </p:cNvSpPr>
          <p:nvPr>
            <p:ph type="title"/>
          </p:nvPr>
        </p:nvSpPr>
        <p:spPr>
          <a:xfrm>
            <a:off x="5000628" y="228600"/>
            <a:ext cx="3686172" cy="1143000"/>
          </a:xfrm>
          <a:solidFill>
            <a:srgbClr val="1C1C1C"/>
          </a:solidFill>
          <a:ln>
            <a:solidFill>
              <a:srgbClr val="292929"/>
            </a:solidFill>
          </a:ln>
        </p:spPr>
        <p:txBody>
          <a:bodyPr/>
          <a:lstStyle/>
          <a:p>
            <a:pPr algn="r"/>
            <a:r>
              <a:rPr lang="en-GB" dirty="0" err="1"/>
              <a:t>Radioaktivit</a:t>
            </a:r>
            <a:r>
              <a:rPr lang="en-US" dirty="0" err="1">
                <a:cs typeface="Times New Roman" pitchFamily="18" charset="0"/>
              </a:rPr>
              <a:t>ät</a:t>
            </a:r>
            <a:endParaRPr lang="en-US" dirty="0">
              <a:cs typeface="Times New Roman" pitchFamily="18" charset="0"/>
            </a:endParaRPr>
          </a:p>
        </p:txBody>
      </p:sp>
      <p:grpSp>
        <p:nvGrpSpPr>
          <p:cNvPr id="118790" name="Group 6"/>
          <p:cNvGrpSpPr>
            <a:grpSpLocks/>
          </p:cNvGrpSpPr>
          <p:nvPr/>
        </p:nvGrpSpPr>
        <p:grpSpPr bwMode="auto">
          <a:xfrm>
            <a:off x="0" y="1371600"/>
            <a:ext cx="5562600" cy="5486400"/>
            <a:chOff x="2097" y="624"/>
            <a:chExt cx="3655" cy="3696"/>
          </a:xfrm>
        </p:grpSpPr>
        <p:pic>
          <p:nvPicPr>
            <p:cNvPr id="118791" name="Picture 7" descr="contardo_radio"/>
            <p:cNvPicPr>
              <a:picLocks noChangeAspect="1" noChangeArrowheads="1"/>
            </p:cNvPicPr>
            <p:nvPr/>
          </p:nvPicPr>
          <p:blipFill>
            <a:blip r:embed="rId4" cstate="print"/>
            <a:srcRect/>
            <a:stretch>
              <a:fillRect/>
            </a:stretch>
          </p:blipFill>
          <p:spPr bwMode="auto">
            <a:xfrm>
              <a:off x="2097" y="624"/>
              <a:ext cx="3655" cy="3696"/>
            </a:xfrm>
            <a:prstGeom prst="rect">
              <a:avLst/>
            </a:prstGeom>
            <a:noFill/>
          </p:spPr>
        </p:pic>
        <p:sp>
          <p:nvSpPr>
            <p:cNvPr id="118792" name="Text Box 8"/>
            <p:cNvSpPr txBox="1">
              <a:spLocks noChangeArrowheads="1"/>
            </p:cNvSpPr>
            <p:nvPr/>
          </p:nvSpPr>
          <p:spPr bwMode="auto">
            <a:xfrm>
              <a:off x="2630" y="3466"/>
              <a:ext cx="1293" cy="267"/>
            </a:xfrm>
            <a:prstGeom prst="rect">
              <a:avLst/>
            </a:prstGeom>
            <a:solidFill>
              <a:schemeClr val="folHlink"/>
            </a:solidFill>
            <a:ln w="9525">
              <a:noFill/>
              <a:miter lim="800000"/>
              <a:headEnd/>
              <a:tailEnd/>
            </a:ln>
            <a:effectLst/>
          </p:spPr>
          <p:txBody>
            <a:bodyPr wrap="none">
              <a:spAutoFit/>
            </a:bodyPr>
            <a:lstStyle/>
            <a:p>
              <a:r>
                <a:rPr lang="en-GB" sz="2000"/>
                <a:t>Contardo (2001)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18790"/>
                                        </p:tgtEl>
                                        <p:attrNameLst>
                                          <p:attrName>style.visibility</p:attrName>
                                        </p:attrNameLst>
                                      </p:cBhvr>
                                      <p:to>
                                        <p:strVal val="visible"/>
                                      </p:to>
                                    </p:set>
                                    <p:animEffect transition="in" filter="checkerboard(down)">
                                      <p:cBhvr>
                                        <p:cTn id="7" dur="500"/>
                                        <p:tgtEl>
                                          <p:spTgt spid="11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1531938"/>
            <a:ext cx="9144000" cy="5326062"/>
            <a:chOff x="0" y="965"/>
            <a:chExt cx="5760" cy="3355"/>
          </a:xfrm>
        </p:grpSpPr>
        <p:pic>
          <p:nvPicPr>
            <p:cNvPr id="125955" name="Picture 3" descr="2003dh_image"/>
            <p:cNvPicPr>
              <a:picLocks noChangeAspect="1" noChangeArrowheads="1"/>
            </p:cNvPicPr>
            <p:nvPr/>
          </p:nvPicPr>
          <p:blipFill>
            <a:blip r:embed="rId3" cstate="print"/>
            <a:srcRect b="14397"/>
            <a:stretch>
              <a:fillRect/>
            </a:stretch>
          </p:blipFill>
          <p:spPr bwMode="auto">
            <a:xfrm>
              <a:off x="0" y="965"/>
              <a:ext cx="5760" cy="3355"/>
            </a:xfrm>
            <a:prstGeom prst="rect">
              <a:avLst/>
            </a:prstGeom>
            <a:noFill/>
          </p:spPr>
        </p:pic>
        <p:sp>
          <p:nvSpPr>
            <p:cNvPr id="125956" name="Text Box 4"/>
            <p:cNvSpPr txBox="1">
              <a:spLocks noChangeArrowheads="1"/>
            </p:cNvSpPr>
            <p:nvPr/>
          </p:nvSpPr>
          <p:spPr bwMode="auto">
            <a:xfrm>
              <a:off x="2064" y="1026"/>
              <a:ext cx="784" cy="231"/>
            </a:xfrm>
            <a:prstGeom prst="rect">
              <a:avLst/>
            </a:prstGeom>
            <a:noFill/>
            <a:ln w="9525">
              <a:noFill/>
              <a:miter lim="800000"/>
              <a:headEnd/>
              <a:tailEnd/>
            </a:ln>
            <a:effectLst/>
          </p:spPr>
          <p:txBody>
            <a:bodyPr wrap="none">
              <a:spAutoFit/>
            </a:bodyPr>
            <a:lstStyle/>
            <a:p>
              <a:r>
                <a:rPr lang="en-GB" sz="1800">
                  <a:solidFill>
                    <a:srgbClr val="CC0000"/>
                  </a:solidFill>
                </a:rPr>
                <a:t>SN 2003dh</a:t>
              </a:r>
            </a:p>
          </p:txBody>
        </p:sp>
      </p:grpSp>
      <p:pic>
        <p:nvPicPr>
          <p:cNvPr id="125957" name="Picture 5" descr="2003dh_spec"/>
          <p:cNvPicPr>
            <a:picLocks noChangeAspect="1" noChangeArrowheads="1"/>
          </p:cNvPicPr>
          <p:nvPr/>
        </p:nvPicPr>
        <p:blipFill>
          <a:blip r:embed="rId4" cstate="print"/>
          <a:srcRect b="11157"/>
          <a:stretch>
            <a:fillRect/>
          </a:stretch>
        </p:blipFill>
        <p:spPr bwMode="auto">
          <a:xfrm>
            <a:off x="0" y="765175"/>
            <a:ext cx="5387975" cy="6092825"/>
          </a:xfrm>
          <a:prstGeom prst="rect">
            <a:avLst/>
          </a:prstGeom>
          <a:noFill/>
        </p:spPr>
      </p:pic>
      <p:sp>
        <p:nvSpPr>
          <p:cNvPr id="125958" name="Rectangle 6"/>
          <p:cNvSpPr>
            <a:spLocks noGrp="1" noChangeArrowheads="1"/>
          </p:cNvSpPr>
          <p:nvPr>
            <p:ph type="title"/>
          </p:nvPr>
        </p:nvSpPr>
        <p:spPr>
          <a:xfrm>
            <a:off x="1263650" y="188913"/>
            <a:ext cx="7772400" cy="1143000"/>
          </a:xfrm>
        </p:spPr>
        <p:txBody>
          <a:bodyPr/>
          <a:lstStyle/>
          <a:p>
            <a:pPr algn="r">
              <a:lnSpc>
                <a:spcPct val="80000"/>
              </a:lnSpc>
            </a:pPr>
            <a:r>
              <a:rPr lang="en-GB"/>
              <a:t>Gamma-Strahlen Ausbr</a:t>
            </a:r>
            <a:r>
              <a:rPr lang="en-US">
                <a:cs typeface="Times New Roman" pitchFamily="18" charset="0"/>
              </a:rPr>
              <a:t>üche</a:t>
            </a:r>
            <a:r>
              <a:rPr lang="en-GB"/>
              <a:t> und Supernovae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5957"/>
                                        </p:tgtEl>
                                        <p:attrNameLst>
                                          <p:attrName>style.visibility</p:attrName>
                                        </p:attrNameLst>
                                      </p:cBhvr>
                                      <p:to>
                                        <p:strVal val="visible"/>
                                      </p:to>
                                    </p:set>
                                    <p:animEffect transition="in" filter="wipe(up)">
                                      <p:cBhvr>
                                        <p:cTn id="7" dur="500"/>
                                        <p:tgtEl>
                                          <p:spTgt spid="125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de-DE"/>
              <a:t>Supernova Unbekannte</a:t>
            </a:r>
          </a:p>
        </p:txBody>
      </p:sp>
      <p:sp>
        <p:nvSpPr>
          <p:cNvPr id="133123" name="Rectangle 3"/>
          <p:cNvSpPr>
            <a:spLocks noGrp="1" noChangeArrowheads="1"/>
          </p:cNvSpPr>
          <p:nvPr>
            <p:ph type="body" idx="1"/>
          </p:nvPr>
        </p:nvSpPr>
        <p:spPr>
          <a:xfrm>
            <a:off x="685800" y="1628775"/>
            <a:ext cx="7772400" cy="4876800"/>
          </a:xfrm>
        </p:spPr>
        <p:txBody>
          <a:bodyPr/>
          <a:lstStyle/>
          <a:p>
            <a:pPr>
              <a:lnSpc>
                <a:spcPct val="90000"/>
              </a:lnSpc>
            </a:pPr>
            <a:r>
              <a:rPr lang="de-DE" sz="2800"/>
              <a:t>Die Explosionen sind noch nicht vollst</a:t>
            </a:r>
            <a:r>
              <a:rPr lang="de-DE" sz="2800">
                <a:cs typeface="Times New Roman" pitchFamily="18" charset="0"/>
              </a:rPr>
              <a:t>ändig verstanden</a:t>
            </a:r>
            <a:endParaRPr lang="de-DE" sz="2800"/>
          </a:p>
          <a:p>
            <a:pPr lvl="1">
              <a:lnSpc>
                <a:spcPct val="90000"/>
              </a:lnSpc>
            </a:pPr>
            <a:r>
              <a:rPr lang="de-DE" sz="2400">
                <a:solidFill>
                  <a:srgbClr val="FF0000"/>
                </a:solidFill>
              </a:rPr>
              <a:t>Umkehrung der Implosion bei den Kernkollaps Supernovae</a:t>
            </a:r>
            <a:r>
              <a:rPr lang="de-DE" sz="2400">
                <a:solidFill>
                  <a:srgbClr val="FF0000"/>
                </a:solidFill>
                <a:cs typeface="Times New Roman" pitchFamily="18" charset="0"/>
              </a:rPr>
              <a:t> </a:t>
            </a:r>
            <a:endParaRPr lang="de-DE" sz="2400">
              <a:solidFill>
                <a:srgbClr val="FF0000"/>
              </a:solidFill>
            </a:endParaRPr>
          </a:p>
          <a:p>
            <a:pPr lvl="2">
              <a:lnSpc>
                <a:spcPct val="90000"/>
              </a:lnSpc>
            </a:pPr>
            <a:r>
              <a:rPr lang="de-DE" sz="2000">
                <a:solidFill>
                  <a:srgbClr val="FF0000"/>
                </a:solidFill>
              </a:rPr>
              <a:t>Rolle der Neutrinos</a:t>
            </a:r>
          </a:p>
          <a:p>
            <a:pPr lvl="1">
              <a:lnSpc>
                <a:spcPct val="90000"/>
              </a:lnSpc>
            </a:pPr>
            <a:r>
              <a:rPr lang="de-DE" sz="2400"/>
              <a:t>genaue Verbrennung in den thermonuklearen Supernovae und der Strahlungstransport</a:t>
            </a:r>
          </a:p>
          <a:p>
            <a:pPr>
              <a:lnSpc>
                <a:spcPct val="90000"/>
              </a:lnSpc>
            </a:pPr>
            <a:r>
              <a:rPr lang="de-DE" sz="2800"/>
              <a:t>Vorg</a:t>
            </a:r>
            <a:r>
              <a:rPr lang="de-DE" sz="2800">
                <a:cs typeface="Times New Roman" pitchFamily="18" charset="0"/>
              </a:rPr>
              <a:t>ängersterne der thermonuklearen Supernovae sind nicht wirklich bekannt</a:t>
            </a:r>
          </a:p>
          <a:p>
            <a:pPr lvl="1">
              <a:lnSpc>
                <a:spcPct val="90000"/>
              </a:lnSpc>
            </a:pPr>
            <a:r>
              <a:rPr lang="de-DE" sz="2400"/>
              <a:t>Weisse Zwerge, aber …</a:t>
            </a:r>
          </a:p>
          <a:p>
            <a:pPr lvl="2">
              <a:lnSpc>
                <a:spcPct val="90000"/>
              </a:lnSpc>
            </a:pPr>
            <a:r>
              <a:rPr lang="de-DE" sz="2000"/>
              <a:t>Doppel Weisse Zwerge oder ein Weisser Zwerg mit einem normalen Stern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classification_detail"/>
          <p:cNvPicPr>
            <a:picLocks noGrp="1" noChangeAspect="1" noChangeArrowheads="1"/>
          </p:cNvPicPr>
          <p:nvPr>
            <p:ph idx="1"/>
          </p:nvPr>
        </p:nvPicPr>
        <p:blipFill>
          <a:blip r:embed="rId3" cstate="print"/>
          <a:srcRect/>
          <a:stretch>
            <a:fillRect/>
          </a:stretch>
        </p:blipFill>
        <p:spPr>
          <a:xfrm>
            <a:off x="0" y="0"/>
            <a:ext cx="6364288" cy="6858000"/>
          </a:xfrm>
          <a:noFill/>
          <a:ln/>
        </p:spPr>
      </p:pic>
      <p:sp>
        <p:nvSpPr>
          <p:cNvPr id="134147" name="Rectangle 3"/>
          <p:cNvSpPr>
            <a:spLocks noGrp="1" noChangeArrowheads="1"/>
          </p:cNvSpPr>
          <p:nvPr>
            <p:ph type="title"/>
          </p:nvPr>
        </p:nvSpPr>
        <p:spPr>
          <a:xfrm>
            <a:off x="5003800" y="260350"/>
            <a:ext cx="3889375" cy="865188"/>
          </a:xfrm>
          <a:solidFill>
            <a:srgbClr val="1C1C1C"/>
          </a:solidFill>
          <a:ln>
            <a:solidFill>
              <a:srgbClr val="292929"/>
            </a:solidFill>
          </a:ln>
        </p:spPr>
        <p:txBody>
          <a:bodyPr/>
          <a:lstStyle/>
          <a:p>
            <a:pPr algn="r"/>
            <a:r>
              <a:rPr lang="en-GB" dirty="0" err="1"/>
              <a:t>Klassifizierung</a:t>
            </a:r>
            <a:endParaRPr lang="en-GB" dirty="0"/>
          </a:p>
        </p:txBody>
      </p:sp>
      <p:sp>
        <p:nvSpPr>
          <p:cNvPr id="134148" name="Rectangle 4"/>
          <p:cNvSpPr>
            <a:spLocks noChangeArrowheads="1"/>
          </p:cNvSpPr>
          <p:nvPr/>
        </p:nvSpPr>
        <p:spPr bwMode="auto">
          <a:xfrm>
            <a:off x="250825" y="6021388"/>
            <a:ext cx="1008063" cy="431800"/>
          </a:xfrm>
          <a:prstGeom prst="rect">
            <a:avLst/>
          </a:prstGeom>
          <a:solidFill>
            <a:srgbClr val="FFFFFF"/>
          </a:solidFill>
          <a:ln w="9525">
            <a:noFill/>
            <a:miter lim="800000"/>
            <a:headEnd/>
            <a:tailEnd/>
          </a:ln>
          <a:effectLst/>
        </p:spPr>
        <p:txBody>
          <a:bodyPr wrap="none" anchor="ctr"/>
          <a:lstStyle/>
          <a:p>
            <a:endParaRPr lang="en-GB"/>
          </a:p>
        </p:txBody>
      </p:sp>
      <p:grpSp>
        <p:nvGrpSpPr>
          <p:cNvPr id="134149" name="Group 5"/>
          <p:cNvGrpSpPr>
            <a:grpSpLocks/>
          </p:cNvGrpSpPr>
          <p:nvPr/>
        </p:nvGrpSpPr>
        <p:grpSpPr bwMode="auto">
          <a:xfrm>
            <a:off x="358775" y="0"/>
            <a:ext cx="5221288" cy="6858000"/>
            <a:chOff x="226" y="0"/>
            <a:chExt cx="3289" cy="4320"/>
          </a:xfrm>
        </p:grpSpPr>
        <p:grpSp>
          <p:nvGrpSpPr>
            <p:cNvPr id="134150" name="Group 6"/>
            <p:cNvGrpSpPr>
              <a:grpSpLocks/>
            </p:cNvGrpSpPr>
            <p:nvPr/>
          </p:nvGrpSpPr>
          <p:grpSpPr bwMode="auto">
            <a:xfrm>
              <a:off x="657" y="0"/>
              <a:ext cx="1202" cy="4320"/>
              <a:chOff x="657" y="0"/>
              <a:chExt cx="1202" cy="4320"/>
            </a:xfrm>
          </p:grpSpPr>
          <p:sp>
            <p:nvSpPr>
              <p:cNvPr id="134151" name="Line 7"/>
              <p:cNvSpPr>
                <a:spLocks noChangeShapeType="1"/>
              </p:cNvSpPr>
              <p:nvPr/>
            </p:nvSpPr>
            <p:spPr bwMode="auto">
              <a:xfrm>
                <a:off x="1859" y="0"/>
                <a:ext cx="0" cy="583"/>
              </a:xfrm>
              <a:prstGeom prst="line">
                <a:avLst/>
              </a:prstGeom>
              <a:noFill/>
              <a:ln w="38100">
                <a:solidFill>
                  <a:srgbClr val="CC0000"/>
                </a:solidFill>
                <a:round/>
                <a:headEnd/>
                <a:tailEnd/>
              </a:ln>
              <a:effectLst/>
            </p:spPr>
            <p:txBody>
              <a:bodyPr/>
              <a:lstStyle/>
              <a:p>
                <a:endParaRPr lang="en-GB"/>
              </a:p>
            </p:txBody>
          </p:sp>
          <p:sp>
            <p:nvSpPr>
              <p:cNvPr id="134152" name="Line 8"/>
              <p:cNvSpPr>
                <a:spLocks noChangeShapeType="1"/>
              </p:cNvSpPr>
              <p:nvPr/>
            </p:nvSpPr>
            <p:spPr bwMode="auto">
              <a:xfrm flipH="1">
                <a:off x="668" y="573"/>
                <a:ext cx="449" cy="895"/>
              </a:xfrm>
              <a:prstGeom prst="line">
                <a:avLst/>
              </a:prstGeom>
              <a:noFill/>
              <a:ln w="38100">
                <a:solidFill>
                  <a:srgbClr val="CC0000"/>
                </a:solidFill>
                <a:round/>
                <a:headEnd/>
                <a:tailEnd/>
              </a:ln>
              <a:effectLst/>
            </p:spPr>
            <p:txBody>
              <a:bodyPr/>
              <a:lstStyle/>
              <a:p>
                <a:endParaRPr lang="en-GB"/>
              </a:p>
            </p:txBody>
          </p:sp>
          <p:sp>
            <p:nvSpPr>
              <p:cNvPr id="134153" name="Line 9"/>
              <p:cNvSpPr>
                <a:spLocks noChangeShapeType="1"/>
              </p:cNvSpPr>
              <p:nvPr/>
            </p:nvSpPr>
            <p:spPr bwMode="auto">
              <a:xfrm>
                <a:off x="666" y="1462"/>
                <a:ext cx="0" cy="1225"/>
              </a:xfrm>
              <a:prstGeom prst="line">
                <a:avLst/>
              </a:prstGeom>
              <a:noFill/>
              <a:ln w="38100">
                <a:solidFill>
                  <a:srgbClr val="CC0000"/>
                </a:solidFill>
                <a:round/>
                <a:headEnd/>
                <a:tailEnd/>
              </a:ln>
              <a:effectLst/>
            </p:spPr>
            <p:txBody>
              <a:bodyPr/>
              <a:lstStyle/>
              <a:p>
                <a:endParaRPr lang="en-GB"/>
              </a:p>
            </p:txBody>
          </p:sp>
          <p:grpSp>
            <p:nvGrpSpPr>
              <p:cNvPr id="134154" name="Group 10"/>
              <p:cNvGrpSpPr>
                <a:grpSpLocks/>
              </p:cNvGrpSpPr>
              <p:nvPr/>
            </p:nvGrpSpPr>
            <p:grpSpPr bwMode="auto">
              <a:xfrm>
                <a:off x="657" y="2663"/>
                <a:ext cx="737" cy="1657"/>
                <a:chOff x="657" y="2663"/>
                <a:chExt cx="737" cy="1657"/>
              </a:xfrm>
            </p:grpSpPr>
            <p:sp>
              <p:nvSpPr>
                <p:cNvPr id="134155" name="Line 11"/>
                <p:cNvSpPr>
                  <a:spLocks noChangeShapeType="1"/>
                </p:cNvSpPr>
                <p:nvPr/>
              </p:nvSpPr>
              <p:spPr bwMode="auto">
                <a:xfrm>
                  <a:off x="657" y="2675"/>
                  <a:ext cx="726" cy="0"/>
                </a:xfrm>
                <a:prstGeom prst="line">
                  <a:avLst/>
                </a:prstGeom>
                <a:noFill/>
                <a:ln w="38100">
                  <a:solidFill>
                    <a:srgbClr val="CC0000"/>
                  </a:solidFill>
                  <a:round/>
                  <a:headEnd/>
                  <a:tailEnd/>
                </a:ln>
                <a:effectLst/>
              </p:spPr>
              <p:txBody>
                <a:bodyPr/>
                <a:lstStyle/>
                <a:p>
                  <a:endParaRPr lang="en-GB"/>
                </a:p>
              </p:txBody>
            </p:sp>
            <p:sp>
              <p:nvSpPr>
                <p:cNvPr id="134156" name="Line 12"/>
                <p:cNvSpPr>
                  <a:spLocks noChangeShapeType="1"/>
                </p:cNvSpPr>
                <p:nvPr/>
              </p:nvSpPr>
              <p:spPr bwMode="auto">
                <a:xfrm>
                  <a:off x="1383" y="2663"/>
                  <a:ext cx="0" cy="590"/>
                </a:xfrm>
                <a:prstGeom prst="line">
                  <a:avLst/>
                </a:prstGeom>
                <a:noFill/>
                <a:ln w="38100">
                  <a:solidFill>
                    <a:srgbClr val="CC0000"/>
                  </a:solidFill>
                  <a:round/>
                  <a:headEnd/>
                  <a:tailEnd/>
                </a:ln>
                <a:effectLst/>
              </p:spPr>
              <p:txBody>
                <a:bodyPr/>
                <a:lstStyle/>
                <a:p>
                  <a:endParaRPr lang="en-GB"/>
                </a:p>
              </p:txBody>
            </p:sp>
            <p:sp>
              <p:nvSpPr>
                <p:cNvPr id="134157" name="Line 13"/>
                <p:cNvSpPr>
                  <a:spLocks noChangeShapeType="1"/>
                </p:cNvSpPr>
                <p:nvPr/>
              </p:nvSpPr>
              <p:spPr bwMode="auto">
                <a:xfrm>
                  <a:off x="668" y="3249"/>
                  <a:ext cx="726" cy="0"/>
                </a:xfrm>
                <a:prstGeom prst="line">
                  <a:avLst/>
                </a:prstGeom>
                <a:noFill/>
                <a:ln w="38100">
                  <a:solidFill>
                    <a:srgbClr val="CC0000"/>
                  </a:solidFill>
                  <a:round/>
                  <a:headEnd/>
                  <a:tailEnd/>
                </a:ln>
                <a:effectLst/>
              </p:spPr>
              <p:txBody>
                <a:bodyPr/>
                <a:lstStyle/>
                <a:p>
                  <a:endParaRPr lang="en-GB"/>
                </a:p>
              </p:txBody>
            </p:sp>
            <p:sp>
              <p:nvSpPr>
                <p:cNvPr id="134158" name="Line 14"/>
                <p:cNvSpPr>
                  <a:spLocks noChangeShapeType="1"/>
                </p:cNvSpPr>
                <p:nvPr/>
              </p:nvSpPr>
              <p:spPr bwMode="auto">
                <a:xfrm>
                  <a:off x="680" y="3249"/>
                  <a:ext cx="0" cy="1071"/>
                </a:xfrm>
                <a:prstGeom prst="line">
                  <a:avLst/>
                </a:prstGeom>
                <a:noFill/>
                <a:ln w="38100">
                  <a:solidFill>
                    <a:srgbClr val="CC0000"/>
                  </a:solidFill>
                  <a:round/>
                  <a:headEnd/>
                  <a:tailEnd/>
                </a:ln>
                <a:effectLst/>
              </p:spPr>
              <p:txBody>
                <a:bodyPr/>
                <a:lstStyle/>
                <a:p>
                  <a:endParaRPr lang="en-GB"/>
                </a:p>
              </p:txBody>
            </p:sp>
          </p:grpSp>
          <p:sp>
            <p:nvSpPr>
              <p:cNvPr id="134159" name="Line 15"/>
              <p:cNvSpPr>
                <a:spLocks noChangeShapeType="1"/>
              </p:cNvSpPr>
              <p:nvPr/>
            </p:nvSpPr>
            <p:spPr bwMode="auto">
              <a:xfrm>
                <a:off x="1111" y="572"/>
                <a:ext cx="748" cy="0"/>
              </a:xfrm>
              <a:prstGeom prst="line">
                <a:avLst/>
              </a:prstGeom>
              <a:noFill/>
              <a:ln w="38100">
                <a:solidFill>
                  <a:srgbClr val="CC0000"/>
                </a:solidFill>
                <a:round/>
                <a:headEnd/>
                <a:tailEnd/>
              </a:ln>
              <a:effectLst/>
            </p:spPr>
            <p:txBody>
              <a:bodyPr/>
              <a:lstStyle/>
              <a:p>
                <a:endParaRPr lang="en-GB"/>
              </a:p>
            </p:txBody>
          </p:sp>
        </p:grpSp>
        <p:sp>
          <p:nvSpPr>
            <p:cNvPr id="134160" name="Rectangle 16"/>
            <p:cNvSpPr>
              <a:spLocks noChangeArrowheads="1"/>
            </p:cNvSpPr>
            <p:nvPr/>
          </p:nvSpPr>
          <p:spPr bwMode="auto">
            <a:xfrm>
              <a:off x="226" y="1423"/>
              <a:ext cx="431" cy="190"/>
            </a:xfrm>
            <a:prstGeom prst="rect">
              <a:avLst/>
            </a:prstGeom>
            <a:solidFill>
              <a:schemeClr val="accent2">
                <a:alpha val="39999"/>
              </a:schemeClr>
            </a:solidFill>
            <a:ln w="9525">
              <a:solidFill>
                <a:schemeClr val="accent2"/>
              </a:solidFill>
              <a:miter lim="800000"/>
              <a:headEnd/>
              <a:tailEnd/>
            </a:ln>
            <a:effectLst/>
          </p:spPr>
          <p:txBody>
            <a:bodyPr wrap="none" anchor="ctr"/>
            <a:lstStyle/>
            <a:p>
              <a:endParaRPr lang="en-GB"/>
            </a:p>
          </p:txBody>
        </p:sp>
        <p:sp>
          <p:nvSpPr>
            <p:cNvPr id="134161" name="Rectangle 17"/>
            <p:cNvSpPr>
              <a:spLocks noChangeArrowheads="1"/>
            </p:cNvSpPr>
            <p:nvPr/>
          </p:nvSpPr>
          <p:spPr bwMode="auto">
            <a:xfrm>
              <a:off x="714" y="1906"/>
              <a:ext cx="1072" cy="188"/>
            </a:xfrm>
            <a:prstGeom prst="rect">
              <a:avLst/>
            </a:prstGeom>
            <a:solidFill>
              <a:srgbClr val="CC0000">
                <a:alpha val="25000"/>
              </a:srgbClr>
            </a:solidFill>
            <a:ln w="19050">
              <a:solidFill>
                <a:srgbClr val="CC0000"/>
              </a:solidFill>
              <a:miter lim="800000"/>
              <a:headEnd/>
              <a:tailEnd/>
            </a:ln>
            <a:effectLst/>
          </p:spPr>
          <p:txBody>
            <a:bodyPr wrap="none" anchor="ctr"/>
            <a:lstStyle/>
            <a:p>
              <a:endParaRPr lang="en-GB"/>
            </a:p>
          </p:txBody>
        </p:sp>
        <p:sp>
          <p:nvSpPr>
            <p:cNvPr id="134162" name="Rectangle 18"/>
            <p:cNvSpPr>
              <a:spLocks noChangeArrowheads="1"/>
            </p:cNvSpPr>
            <p:nvPr/>
          </p:nvSpPr>
          <p:spPr bwMode="auto">
            <a:xfrm>
              <a:off x="3107" y="1888"/>
              <a:ext cx="408" cy="188"/>
            </a:xfrm>
            <a:prstGeom prst="rect">
              <a:avLst/>
            </a:prstGeom>
            <a:solidFill>
              <a:srgbClr val="CC0000">
                <a:alpha val="45000"/>
              </a:srgbClr>
            </a:solidFill>
            <a:ln w="19050">
              <a:solidFill>
                <a:srgbClr val="CC0000"/>
              </a:solidFill>
              <a:miter lim="800000"/>
              <a:headEnd/>
              <a:tailEnd/>
            </a:ln>
            <a:effectLst/>
          </p:spPr>
          <p:txBody>
            <a:bodyPr wrap="none" anchor="ctr"/>
            <a:lstStyle/>
            <a:p>
              <a:endParaRPr lang="en-GB"/>
            </a:p>
          </p:txBody>
        </p:sp>
        <p:sp>
          <p:nvSpPr>
            <p:cNvPr id="134163" name="Rectangle 19"/>
            <p:cNvSpPr>
              <a:spLocks noChangeArrowheads="1"/>
            </p:cNvSpPr>
            <p:nvPr/>
          </p:nvSpPr>
          <p:spPr bwMode="auto">
            <a:xfrm>
              <a:off x="2130" y="1929"/>
              <a:ext cx="438" cy="188"/>
            </a:xfrm>
            <a:prstGeom prst="rect">
              <a:avLst/>
            </a:prstGeom>
            <a:solidFill>
              <a:srgbClr val="CC0000">
                <a:alpha val="35001"/>
              </a:srgbClr>
            </a:solidFill>
            <a:ln w="19050">
              <a:solidFill>
                <a:srgbClr val="CC0000"/>
              </a:solidFill>
              <a:miter lim="800000"/>
              <a:headEnd/>
              <a:tailEnd/>
            </a:ln>
            <a:effectLst/>
          </p:spPr>
          <p:txBody>
            <a:bodyPr wrap="none" anchor="ctr"/>
            <a:lstStyle/>
            <a:p>
              <a:endParaRPr lang="en-GB"/>
            </a:p>
          </p:txBody>
        </p:sp>
      </p:grpSp>
      <p:sp>
        <p:nvSpPr>
          <p:cNvPr id="134164" name="Rectangle 20"/>
          <p:cNvSpPr>
            <a:spLocks noChangeArrowheads="1"/>
          </p:cNvSpPr>
          <p:nvPr/>
        </p:nvSpPr>
        <p:spPr bwMode="auto">
          <a:xfrm>
            <a:off x="1133475" y="2636838"/>
            <a:ext cx="3238500" cy="298450"/>
          </a:xfrm>
          <a:prstGeom prst="rect">
            <a:avLst/>
          </a:prstGeom>
          <a:solidFill>
            <a:srgbClr val="008000">
              <a:alpha val="50000"/>
            </a:srgbClr>
          </a:solidFill>
          <a:ln w="19050">
            <a:solidFill>
              <a:srgbClr val="008000"/>
            </a:solidFill>
            <a:miter lim="800000"/>
            <a:headEnd/>
            <a:tailEnd/>
          </a:ln>
          <a:effec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4149"/>
                                        </p:tgtEl>
                                        <p:attrNameLst>
                                          <p:attrName>style.visibility</p:attrName>
                                        </p:attrNameLst>
                                      </p:cBhvr>
                                      <p:to>
                                        <p:strVal val="visible"/>
                                      </p:to>
                                    </p:set>
                                    <p:animEffect transition="in" filter="wipe(up)">
                                      <p:cBhvr>
                                        <p:cTn id="7" dur="3000"/>
                                        <p:tgtEl>
                                          <p:spTgt spid="13414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34164"/>
                                        </p:tgtEl>
                                        <p:attrNameLst>
                                          <p:attrName>style.visibility</p:attrName>
                                        </p:attrNameLst>
                                      </p:cBhvr>
                                      <p:to>
                                        <p:strVal val="visible"/>
                                      </p:to>
                                    </p:set>
                                    <p:anim calcmode="lin" valueType="num">
                                      <p:cBhvr>
                                        <p:cTn id="12" dur="1000" fill="hold"/>
                                        <p:tgtEl>
                                          <p:spTgt spid="134164"/>
                                        </p:tgtEl>
                                        <p:attrNameLst>
                                          <p:attrName>ppt_w</p:attrName>
                                        </p:attrNameLst>
                                      </p:cBhvr>
                                      <p:tavLst>
                                        <p:tav tm="0">
                                          <p:val>
                                            <p:strVal val="#ppt_w*0.70"/>
                                          </p:val>
                                        </p:tav>
                                        <p:tav tm="100000">
                                          <p:val>
                                            <p:strVal val="#ppt_w"/>
                                          </p:val>
                                        </p:tav>
                                      </p:tavLst>
                                    </p:anim>
                                    <p:anim calcmode="lin" valueType="num">
                                      <p:cBhvr>
                                        <p:cTn id="13" dur="1000" fill="hold"/>
                                        <p:tgtEl>
                                          <p:spTgt spid="134164"/>
                                        </p:tgtEl>
                                        <p:attrNameLst>
                                          <p:attrName>ppt_h</p:attrName>
                                        </p:attrNameLst>
                                      </p:cBhvr>
                                      <p:tavLst>
                                        <p:tav tm="0">
                                          <p:val>
                                            <p:strVal val="#ppt_h"/>
                                          </p:val>
                                        </p:tav>
                                        <p:tav tm="100000">
                                          <p:val>
                                            <p:strVal val="#ppt_h"/>
                                          </p:val>
                                        </p:tav>
                                      </p:tavLst>
                                    </p:anim>
                                    <p:animEffect transition="in" filter="fade">
                                      <p:cBhvr>
                                        <p:cTn id="14" dur="1000"/>
                                        <p:tgtEl>
                                          <p:spTgt spid="134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685800" y="404813"/>
            <a:ext cx="7772400" cy="803275"/>
          </a:xfrm>
        </p:spPr>
        <p:txBody>
          <a:bodyPr/>
          <a:lstStyle/>
          <a:p>
            <a:r>
              <a:rPr lang="en-GB"/>
              <a:t>Supernovae</a:t>
            </a:r>
          </a:p>
        </p:txBody>
      </p:sp>
      <p:sp>
        <p:nvSpPr>
          <p:cNvPr id="233475" name="Rectangle 3"/>
          <p:cNvSpPr>
            <a:spLocks noGrp="1" noChangeArrowheads="1"/>
          </p:cNvSpPr>
          <p:nvPr>
            <p:ph type="body" idx="1"/>
          </p:nvPr>
        </p:nvSpPr>
        <p:spPr>
          <a:xfrm>
            <a:off x="611188" y="1125538"/>
            <a:ext cx="8077200" cy="5157787"/>
          </a:xfrm>
        </p:spPr>
        <p:txBody>
          <a:bodyPr/>
          <a:lstStyle/>
          <a:p>
            <a:pPr>
              <a:buFontTx/>
              <a:buNone/>
            </a:pPr>
            <a:r>
              <a:rPr lang="de-DE" b="1" dirty="0"/>
              <a:t>Extrem helle Sternexplosionen</a:t>
            </a:r>
          </a:p>
          <a:p>
            <a:pPr>
              <a:buFontTx/>
              <a:buNone/>
            </a:pPr>
            <a:r>
              <a:rPr lang="de-DE" b="1" dirty="0"/>
              <a:t>Wichtig für die Produktion von schweren chemischen Elementen</a:t>
            </a:r>
          </a:p>
          <a:p>
            <a:pPr>
              <a:buFontTx/>
              <a:buNone/>
            </a:pPr>
            <a:r>
              <a:rPr lang="de-DE" b="1" dirty="0"/>
              <a:t>Endprodukt der Sternentwicklung</a:t>
            </a:r>
          </a:p>
          <a:p>
            <a:pPr lvl="1"/>
            <a:r>
              <a:rPr lang="de-DE" b="1" dirty="0">
                <a:solidFill>
                  <a:srgbClr val="FF0000"/>
                </a:solidFill>
              </a:rPr>
              <a:t>f</a:t>
            </a:r>
            <a:r>
              <a:rPr lang="de-DE" b="1" dirty="0">
                <a:solidFill>
                  <a:srgbClr val="FF0000"/>
                </a:solidFill>
                <a:cs typeface="Times New Roman" pitchFamily="18" charset="0"/>
              </a:rPr>
              <a:t>ür massive Sterne als Kernkollaps mit nachfolgendem Neutronenstern oder Schwarzem Loch</a:t>
            </a:r>
          </a:p>
          <a:p>
            <a:pPr lvl="1"/>
            <a:r>
              <a:rPr lang="de-DE" b="1" dirty="0">
                <a:solidFill>
                  <a:schemeClr val="accent6">
                    <a:lumMod val="60000"/>
                    <a:lumOff val="40000"/>
                  </a:schemeClr>
                </a:solidFill>
                <a:cs typeface="Times New Roman" pitchFamily="18" charset="0"/>
              </a:rPr>
              <a:t>für kleine Sterne in engen Doppelsternsystemen</a:t>
            </a:r>
          </a:p>
          <a:p>
            <a:pPr lvl="1"/>
            <a:r>
              <a:rPr lang="de-DE" b="1" dirty="0">
                <a:cs typeface="Times New Roman" pitchFamily="18" charset="0"/>
              </a:rPr>
              <a:t>(der Rest der Sterne erlischt langsam)</a:t>
            </a:r>
            <a:endParaRPr lang="de-DE"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GB"/>
              <a:t>Supernovae</a:t>
            </a:r>
          </a:p>
        </p:txBody>
      </p:sp>
      <p:sp>
        <p:nvSpPr>
          <p:cNvPr id="238595" name="Rectangle 3"/>
          <p:cNvSpPr>
            <a:spLocks noGrp="1" noChangeArrowheads="1"/>
          </p:cNvSpPr>
          <p:nvPr>
            <p:ph type="body" idx="1"/>
          </p:nvPr>
        </p:nvSpPr>
        <p:spPr>
          <a:xfrm>
            <a:off x="611188" y="1700213"/>
            <a:ext cx="8077200" cy="4106862"/>
          </a:xfrm>
        </p:spPr>
        <p:txBody>
          <a:bodyPr/>
          <a:lstStyle/>
          <a:p>
            <a:pPr>
              <a:buFontTx/>
              <a:buNone/>
            </a:pPr>
            <a:r>
              <a:rPr lang="de-DE" b="1"/>
              <a:t>Extrem helle Sternexplosionen</a:t>
            </a:r>
          </a:p>
          <a:p>
            <a:pPr>
              <a:buFontTx/>
              <a:buNone/>
            </a:pPr>
            <a:r>
              <a:rPr lang="de-DE" b="1"/>
              <a:t>Wichtig für die Produktion von schweren chemischen Elementen</a:t>
            </a:r>
          </a:p>
          <a:p>
            <a:pPr>
              <a:buFontTx/>
              <a:buNone/>
            </a:pPr>
            <a:endParaRPr lang="de-DE" b="1"/>
          </a:p>
          <a:p>
            <a:pPr>
              <a:buFontTx/>
              <a:buNone/>
            </a:pPr>
            <a:r>
              <a:rPr lang="de-DE" b="1">
                <a:solidFill>
                  <a:srgbClr val="FF0000"/>
                </a:solidFill>
              </a:rPr>
              <a:t>Beste Entfernungsindikatoren im Universum</a:t>
            </a:r>
            <a:endParaRPr lang="de-DE" b="1"/>
          </a:p>
        </p:txBody>
      </p:sp>
      <p:sp>
        <p:nvSpPr>
          <p:cNvPr id="238596" name="Text Box 4"/>
          <p:cNvSpPr txBox="1">
            <a:spLocks noChangeArrowheads="1"/>
          </p:cNvSpPr>
          <p:nvPr/>
        </p:nvSpPr>
        <p:spPr bwMode="auto">
          <a:xfrm>
            <a:off x="762000" y="4572000"/>
            <a:ext cx="7712075" cy="1800225"/>
          </a:xfrm>
          <a:prstGeom prst="rect">
            <a:avLst/>
          </a:prstGeom>
          <a:noFill/>
          <a:ln w="9525">
            <a:noFill/>
            <a:miter lim="800000"/>
            <a:headEnd/>
            <a:tailEnd/>
          </a:ln>
          <a:effectLst/>
        </p:spPr>
        <p:txBody>
          <a:bodyPr>
            <a:spAutoFit/>
          </a:bodyPr>
          <a:lstStyle/>
          <a:p>
            <a:r>
              <a:rPr lang="en-GB" sz="2800" dirty="0">
                <a:solidFill>
                  <a:schemeClr val="accent6">
                    <a:lumMod val="40000"/>
                    <a:lumOff val="60000"/>
                  </a:schemeClr>
                </a:solidFill>
              </a:rPr>
              <a:t>The only reliable way of determining extragalactic distances is through supernova investigations.</a:t>
            </a:r>
          </a:p>
          <a:p>
            <a:pPr algn="r"/>
            <a:r>
              <a:rPr lang="en-GB" sz="2800" dirty="0">
                <a:solidFill>
                  <a:schemeClr val="accent6">
                    <a:lumMod val="20000"/>
                    <a:lumOff val="80000"/>
                  </a:schemeClr>
                </a:solidFill>
              </a:rPr>
              <a:t>F. </a:t>
            </a:r>
            <a:r>
              <a:rPr lang="en-GB" sz="2800" dirty="0" err="1">
                <a:solidFill>
                  <a:schemeClr val="accent6">
                    <a:lumMod val="20000"/>
                    <a:lumOff val="80000"/>
                  </a:schemeClr>
                </a:solidFill>
              </a:rPr>
              <a:t>Zwicky</a:t>
            </a:r>
            <a:endParaRPr lang="en-GB" sz="2000" dirty="0">
              <a:solidFill>
                <a:schemeClr val="accent6">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8596"/>
                                        </p:tgtEl>
                                        <p:attrNameLst>
                                          <p:attrName>style.visibility</p:attrName>
                                        </p:attrNameLst>
                                      </p:cBhvr>
                                      <p:to>
                                        <p:strVal val="visible"/>
                                      </p:to>
                                    </p:set>
                                    <p:anim calcmode="lin" valueType="num">
                                      <p:cBhvr additive="base">
                                        <p:cTn id="7" dur="500" fill="hold"/>
                                        <p:tgtEl>
                                          <p:spTgt spid="238596"/>
                                        </p:tgtEl>
                                        <p:attrNameLst>
                                          <p:attrName>ppt_x</p:attrName>
                                        </p:attrNameLst>
                                      </p:cBhvr>
                                      <p:tavLst>
                                        <p:tav tm="0">
                                          <p:val>
                                            <p:strVal val="#ppt_x"/>
                                          </p:val>
                                        </p:tav>
                                        <p:tav tm="100000">
                                          <p:val>
                                            <p:strVal val="#ppt_x"/>
                                          </p:val>
                                        </p:tav>
                                      </p:tavLst>
                                    </p:anim>
                                    <p:anim calcmode="lin" valueType="num">
                                      <p:cBhvr additive="base">
                                        <p:cTn id="8" dur="500" fill="hold"/>
                                        <p:tgtEl>
                                          <p:spTgt spid="238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r>
              <a:rPr lang="de-DE"/>
              <a:t>Kosmologie mit Supernovae</a:t>
            </a:r>
          </a:p>
        </p:txBody>
      </p:sp>
      <p:sp>
        <p:nvSpPr>
          <p:cNvPr id="234499" name="Rectangle 3"/>
          <p:cNvSpPr>
            <a:spLocks noGrp="1" noChangeArrowheads="1"/>
          </p:cNvSpPr>
          <p:nvPr>
            <p:ph type="body" idx="1"/>
          </p:nvPr>
        </p:nvSpPr>
        <p:spPr/>
        <p:txBody>
          <a:bodyPr/>
          <a:lstStyle/>
          <a:p>
            <a:pPr marL="0" indent="0">
              <a:buFontTx/>
              <a:buNone/>
            </a:pPr>
            <a:r>
              <a:rPr lang="de-DE"/>
              <a:t>Entfernungen sind im Universum nur sehr schwer zu messen. Sie sind aber essentiell, um die Expansionsrate und deren Geschichte bestimmen zu k</a:t>
            </a:r>
            <a:r>
              <a:rPr lang="de-DE">
                <a:cs typeface="Times New Roman" pitchFamily="18" charset="0"/>
              </a:rPr>
              <a:t>önnen.</a:t>
            </a:r>
          </a:p>
          <a:p>
            <a:pPr marL="0" indent="0">
              <a:buFontTx/>
              <a:buNone/>
            </a:pPr>
            <a:r>
              <a:rPr lang="de-DE">
                <a:solidFill>
                  <a:srgbClr val="FF0000"/>
                </a:solidFill>
                <a:cs typeface="Times New Roman" pitchFamily="18" charset="0"/>
              </a:rPr>
              <a:t>Typ Ia Supernovae sind ausgezeichnete Entfernungsindikatoren, die im nahen Universum geeicht werden.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ubble"/>
          <p:cNvPicPr>
            <a:picLocks noChangeAspect="1" noChangeArrowheads="1"/>
          </p:cNvPicPr>
          <p:nvPr/>
        </p:nvPicPr>
        <p:blipFill>
          <a:blip r:embed="rId3" cstate="print"/>
          <a:srcRect/>
          <a:stretch>
            <a:fillRect/>
          </a:stretch>
        </p:blipFill>
        <p:spPr bwMode="auto">
          <a:xfrm>
            <a:off x="2514600" y="1704975"/>
            <a:ext cx="4098925" cy="5153025"/>
          </a:xfrm>
          <a:prstGeom prst="rect">
            <a:avLst/>
          </a:prstGeom>
          <a:noFill/>
        </p:spPr>
      </p:pic>
      <p:sp>
        <p:nvSpPr>
          <p:cNvPr id="14338" name="Rectangle 2"/>
          <p:cNvSpPr>
            <a:spLocks noGrp="1" noChangeArrowheads="1"/>
          </p:cNvSpPr>
          <p:nvPr>
            <p:ph type="title"/>
          </p:nvPr>
        </p:nvSpPr>
        <p:spPr/>
        <p:txBody>
          <a:bodyPr/>
          <a:lstStyle/>
          <a:p>
            <a:r>
              <a:rPr lang="de-DE"/>
              <a:t>Die Expansion des Universums</a:t>
            </a:r>
            <a:endParaRPr lang="en-GB"/>
          </a:p>
        </p:txBody>
      </p:sp>
      <p:grpSp>
        <p:nvGrpSpPr>
          <p:cNvPr id="14341" name="Group 5"/>
          <p:cNvGrpSpPr>
            <a:grpSpLocks/>
          </p:cNvGrpSpPr>
          <p:nvPr/>
        </p:nvGrpSpPr>
        <p:grpSpPr bwMode="auto">
          <a:xfrm>
            <a:off x="0" y="0"/>
            <a:ext cx="7589838" cy="6858000"/>
            <a:chOff x="0" y="0"/>
            <a:chExt cx="4781" cy="4320"/>
          </a:xfrm>
        </p:grpSpPr>
        <p:pic>
          <p:nvPicPr>
            <p:cNvPr id="14339" name="Picture 3" descr="redshift"/>
            <p:cNvPicPr>
              <a:picLocks noChangeAspect="1" noChangeArrowheads="1"/>
            </p:cNvPicPr>
            <p:nvPr/>
          </p:nvPicPr>
          <p:blipFill>
            <a:blip r:embed="rId4" cstate="print"/>
            <a:srcRect b="17363"/>
            <a:stretch>
              <a:fillRect/>
            </a:stretch>
          </p:blipFill>
          <p:spPr bwMode="auto">
            <a:xfrm>
              <a:off x="960" y="0"/>
              <a:ext cx="3821" cy="4320"/>
            </a:xfrm>
            <a:prstGeom prst="rect">
              <a:avLst/>
            </a:prstGeom>
            <a:noFill/>
            <a:ln w="9525">
              <a:noFill/>
              <a:miter lim="800000"/>
              <a:headEnd/>
              <a:tailEnd/>
            </a:ln>
          </p:spPr>
        </p:pic>
        <p:sp>
          <p:nvSpPr>
            <p:cNvPr id="14340" name="Text Box 4"/>
            <p:cNvSpPr txBox="1">
              <a:spLocks noChangeArrowheads="1"/>
            </p:cNvSpPr>
            <p:nvPr/>
          </p:nvSpPr>
          <p:spPr bwMode="auto">
            <a:xfrm>
              <a:off x="0" y="3408"/>
              <a:ext cx="1156" cy="288"/>
            </a:xfrm>
            <a:prstGeom prst="rect">
              <a:avLst/>
            </a:prstGeom>
            <a:noFill/>
            <a:ln w="9525">
              <a:noFill/>
              <a:miter lim="800000"/>
              <a:headEnd/>
              <a:tailEnd/>
            </a:ln>
            <a:effectLst/>
          </p:spPr>
          <p:txBody>
            <a:bodyPr wrap="none">
              <a:spAutoFit/>
            </a:bodyPr>
            <a:lstStyle/>
            <a:p>
              <a:r>
                <a:rPr lang="en-GB" dirty="0">
                  <a:solidFill>
                    <a:schemeClr val="accent6">
                      <a:lumMod val="40000"/>
                      <a:lumOff val="60000"/>
                    </a:schemeClr>
                  </a:solidFill>
                </a:rPr>
                <a:t>Hubble 1936</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checkerboard(down)">
                                      <p:cBhvr>
                                        <p:cTn id="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0" y="228600"/>
            <a:ext cx="7772400" cy="1143000"/>
          </a:xfrm>
        </p:spPr>
        <p:txBody>
          <a:bodyPr/>
          <a:lstStyle/>
          <a:p>
            <a:r>
              <a:rPr lang="de-DE"/>
              <a:t>Das original Hubble Diagram</a:t>
            </a:r>
            <a:endParaRPr lang="en-GB"/>
          </a:p>
        </p:txBody>
      </p:sp>
      <p:pic>
        <p:nvPicPr>
          <p:cNvPr id="15363" name="Picture 3" descr="hubble_orig"/>
          <p:cNvPicPr>
            <a:picLocks noChangeAspect="1" noChangeArrowheads="1"/>
          </p:cNvPicPr>
          <p:nvPr/>
        </p:nvPicPr>
        <p:blipFill>
          <a:blip r:embed="rId3" cstate="print"/>
          <a:srcRect/>
          <a:stretch>
            <a:fillRect/>
          </a:stretch>
        </p:blipFill>
        <p:spPr bwMode="auto">
          <a:xfrm>
            <a:off x="762000" y="1219200"/>
            <a:ext cx="7772400" cy="5148263"/>
          </a:xfrm>
          <a:prstGeom prst="rect">
            <a:avLst/>
          </a:prstGeom>
          <a:noFill/>
        </p:spPr>
      </p:pic>
      <p:grpSp>
        <p:nvGrpSpPr>
          <p:cNvPr id="15366" name="Group 6"/>
          <p:cNvGrpSpPr>
            <a:grpSpLocks/>
          </p:cNvGrpSpPr>
          <p:nvPr/>
        </p:nvGrpSpPr>
        <p:grpSpPr bwMode="auto">
          <a:xfrm>
            <a:off x="7162800" y="5562600"/>
            <a:ext cx="1692275" cy="914400"/>
            <a:chOff x="4512" y="3504"/>
            <a:chExt cx="1066" cy="576"/>
          </a:xfrm>
        </p:grpSpPr>
        <p:sp>
          <p:nvSpPr>
            <p:cNvPr id="15364" name="AutoShape 4"/>
            <p:cNvSpPr>
              <a:spLocks noChangeArrowheads="1"/>
            </p:cNvSpPr>
            <p:nvPr/>
          </p:nvSpPr>
          <p:spPr bwMode="auto">
            <a:xfrm>
              <a:off x="4656" y="3504"/>
              <a:ext cx="864" cy="306"/>
            </a:xfrm>
            <a:prstGeom prst="rightArrow">
              <a:avLst>
                <a:gd name="adj1" fmla="val 50000"/>
                <a:gd name="adj2" fmla="val 70588"/>
              </a:avLst>
            </a:prstGeom>
            <a:solidFill>
              <a:srgbClr val="FF0000"/>
            </a:solidFill>
            <a:ln w="9525">
              <a:solidFill>
                <a:schemeClr val="tx1"/>
              </a:solidFill>
              <a:miter lim="800000"/>
              <a:headEnd/>
              <a:tailEnd/>
            </a:ln>
            <a:effectLst/>
          </p:spPr>
          <p:txBody>
            <a:bodyPr wrap="none" anchor="ctr"/>
            <a:lstStyle/>
            <a:p>
              <a:endParaRPr lang="en-GB"/>
            </a:p>
          </p:txBody>
        </p:sp>
        <p:sp>
          <p:nvSpPr>
            <p:cNvPr id="15365" name="Text Box 5"/>
            <p:cNvSpPr txBox="1">
              <a:spLocks noChangeArrowheads="1"/>
            </p:cNvSpPr>
            <p:nvPr/>
          </p:nvSpPr>
          <p:spPr bwMode="auto">
            <a:xfrm>
              <a:off x="4512" y="3792"/>
              <a:ext cx="1066" cy="288"/>
            </a:xfrm>
            <a:prstGeom prst="rect">
              <a:avLst/>
            </a:prstGeom>
            <a:noFill/>
            <a:ln w="9525">
              <a:noFill/>
              <a:miter lim="800000"/>
              <a:headEnd/>
              <a:tailEnd/>
            </a:ln>
            <a:effectLst/>
          </p:spPr>
          <p:txBody>
            <a:bodyPr wrap="none">
              <a:spAutoFit/>
            </a:bodyPr>
            <a:lstStyle/>
            <a:p>
              <a:r>
                <a:rPr lang="de-DE">
                  <a:solidFill>
                    <a:srgbClr val="FF0000"/>
                  </a:solidFill>
                </a:rPr>
                <a:t>Entfernung</a:t>
              </a:r>
              <a:endParaRPr lang="en-GB" b="0">
                <a:solidFill>
                  <a:srgbClr val="FF0000"/>
                </a:solidFill>
              </a:endParaRPr>
            </a:p>
          </p:txBody>
        </p:sp>
      </p:grpSp>
      <p:grpSp>
        <p:nvGrpSpPr>
          <p:cNvPr id="15369" name="Group 9"/>
          <p:cNvGrpSpPr>
            <a:grpSpLocks/>
          </p:cNvGrpSpPr>
          <p:nvPr/>
        </p:nvGrpSpPr>
        <p:grpSpPr bwMode="auto">
          <a:xfrm>
            <a:off x="0" y="835025"/>
            <a:ext cx="1019175" cy="2335213"/>
            <a:chOff x="0" y="526"/>
            <a:chExt cx="642" cy="1471"/>
          </a:xfrm>
        </p:grpSpPr>
        <p:sp>
          <p:nvSpPr>
            <p:cNvPr id="15367" name="AutoShape 7"/>
            <p:cNvSpPr>
              <a:spLocks noChangeArrowheads="1"/>
            </p:cNvSpPr>
            <p:nvPr/>
          </p:nvSpPr>
          <p:spPr bwMode="auto">
            <a:xfrm>
              <a:off x="336" y="912"/>
              <a:ext cx="306" cy="615"/>
            </a:xfrm>
            <a:prstGeom prst="upArrow">
              <a:avLst>
                <a:gd name="adj1" fmla="val 50000"/>
                <a:gd name="adj2" fmla="val 50245"/>
              </a:avLst>
            </a:prstGeom>
            <a:solidFill>
              <a:srgbClr val="FF0000"/>
            </a:solidFill>
            <a:ln w="9525">
              <a:solidFill>
                <a:schemeClr val="tx1"/>
              </a:solidFill>
              <a:miter lim="800000"/>
              <a:headEnd/>
              <a:tailEnd/>
            </a:ln>
            <a:effectLst/>
          </p:spPr>
          <p:txBody>
            <a:bodyPr wrap="none" anchor="ctr"/>
            <a:lstStyle/>
            <a:p>
              <a:endParaRPr lang="en-GB"/>
            </a:p>
          </p:txBody>
        </p:sp>
        <p:sp>
          <p:nvSpPr>
            <p:cNvPr id="15368" name="Text Box 8"/>
            <p:cNvSpPr txBox="1">
              <a:spLocks noChangeArrowheads="1"/>
            </p:cNvSpPr>
            <p:nvPr/>
          </p:nvSpPr>
          <p:spPr bwMode="auto">
            <a:xfrm rot="-5385612">
              <a:off x="-592" y="1118"/>
              <a:ext cx="1471" cy="288"/>
            </a:xfrm>
            <a:prstGeom prst="rect">
              <a:avLst/>
            </a:prstGeom>
            <a:noFill/>
            <a:ln w="9525">
              <a:noFill/>
              <a:miter lim="800000"/>
              <a:headEnd/>
              <a:tailEnd/>
            </a:ln>
            <a:effectLst/>
          </p:spPr>
          <p:txBody>
            <a:bodyPr wrap="none">
              <a:spAutoFit/>
            </a:bodyPr>
            <a:lstStyle/>
            <a:p>
              <a:r>
                <a:rPr lang="de-DE" b="0">
                  <a:solidFill>
                    <a:srgbClr val="FF0000"/>
                  </a:solidFill>
                </a:rPr>
                <a:t>G</a:t>
              </a:r>
              <a:r>
                <a:rPr lang="de-DE">
                  <a:solidFill>
                    <a:srgbClr val="FF0000"/>
                  </a:solidFill>
                </a:rPr>
                <a:t>eschwindigkeit</a:t>
              </a:r>
              <a:endParaRPr lang="en-GB" b="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additive="base">
                                        <p:cTn id="7" dur="500" fill="hold"/>
                                        <p:tgtEl>
                                          <p:spTgt spid="15366"/>
                                        </p:tgtEl>
                                        <p:attrNameLst>
                                          <p:attrName>ppt_x</p:attrName>
                                        </p:attrNameLst>
                                      </p:cBhvr>
                                      <p:tavLst>
                                        <p:tav tm="0">
                                          <p:val>
                                            <p:strVal val="#ppt_x"/>
                                          </p:val>
                                        </p:tav>
                                        <p:tav tm="100000">
                                          <p:val>
                                            <p:strVal val="#ppt_x"/>
                                          </p:val>
                                        </p:tav>
                                      </p:tavLst>
                                    </p:anim>
                                    <p:anim calcmode="lin" valueType="num">
                                      <p:cBhvr additive="base">
                                        <p:cTn id="8"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369"/>
                                        </p:tgtEl>
                                        <p:attrNameLst>
                                          <p:attrName>style.visibility</p:attrName>
                                        </p:attrNameLst>
                                      </p:cBhvr>
                                      <p:to>
                                        <p:strVal val="visible"/>
                                      </p:to>
                                    </p:set>
                                    <p:anim calcmode="lin" valueType="num">
                                      <p:cBhvr additive="base">
                                        <p:cTn id="13" dur="500" fill="hold"/>
                                        <p:tgtEl>
                                          <p:spTgt spid="15369"/>
                                        </p:tgtEl>
                                        <p:attrNameLst>
                                          <p:attrName>ppt_x</p:attrName>
                                        </p:attrNameLst>
                                      </p:cBhvr>
                                      <p:tavLst>
                                        <p:tav tm="0">
                                          <p:val>
                                            <p:strVal val="0-#ppt_w/2"/>
                                          </p:val>
                                        </p:tav>
                                        <p:tav tm="100000">
                                          <p:val>
                                            <p:strVal val="#ppt_x"/>
                                          </p:val>
                                        </p:tav>
                                      </p:tavLst>
                                    </p:anim>
                                    <p:anim calcmode="lin" valueType="num">
                                      <p:cBhvr additive="base">
                                        <p:cTn id="14" dur="500" fill="hold"/>
                                        <p:tgtEl>
                                          <p:spTgt spid="153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0"/>
            <a:ext cx="7772400" cy="1143000"/>
          </a:xfrm>
        </p:spPr>
        <p:txBody>
          <a:bodyPr/>
          <a:lstStyle/>
          <a:p>
            <a:r>
              <a:rPr lang="de-DE"/>
              <a:t>Ein modernes Hubble Diagram</a:t>
            </a:r>
            <a:endParaRPr lang="en-GB"/>
          </a:p>
        </p:txBody>
      </p:sp>
      <p:pic>
        <p:nvPicPr>
          <p:cNvPr id="16387" name="Picture 3" descr="H0_HST_key_res"/>
          <p:cNvPicPr>
            <a:picLocks noChangeAspect="1" noChangeArrowheads="1"/>
          </p:cNvPicPr>
          <p:nvPr/>
        </p:nvPicPr>
        <p:blipFill>
          <a:blip r:embed="rId3" cstate="print"/>
          <a:srcRect t="7158" b="16702"/>
          <a:stretch>
            <a:fillRect/>
          </a:stretch>
        </p:blipFill>
        <p:spPr bwMode="auto">
          <a:xfrm>
            <a:off x="1676400" y="838200"/>
            <a:ext cx="5829300" cy="5741988"/>
          </a:xfrm>
          <a:prstGeom prst="rect">
            <a:avLst/>
          </a:prstGeom>
          <a:noFill/>
          <a:ln w="9525">
            <a:noFill/>
            <a:miter lim="800000"/>
            <a:headEnd/>
            <a:tailEnd/>
          </a:ln>
        </p:spPr>
      </p:pic>
      <p:sp>
        <p:nvSpPr>
          <p:cNvPr id="16388" name="Rectangle 4"/>
          <p:cNvSpPr>
            <a:spLocks noChangeArrowheads="1"/>
          </p:cNvSpPr>
          <p:nvPr/>
        </p:nvSpPr>
        <p:spPr bwMode="auto">
          <a:xfrm>
            <a:off x="2860675" y="4267200"/>
            <a:ext cx="76200" cy="228600"/>
          </a:xfrm>
          <a:prstGeom prst="rect">
            <a:avLst/>
          </a:prstGeom>
          <a:solidFill>
            <a:srgbClr val="FF0000"/>
          </a:solidFill>
          <a:ln w="9525">
            <a:solidFill>
              <a:schemeClr val="tx1"/>
            </a:solidFill>
            <a:miter lim="800000"/>
            <a:headEnd/>
            <a:tailEnd/>
          </a:ln>
          <a:effec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1000" fill="hold"/>
                                        <p:tgtEl>
                                          <p:spTgt spid="16388"/>
                                        </p:tgtEl>
                                        <p:attrNameLst>
                                          <p:attrName>ppt_w</p:attrName>
                                        </p:attrNameLst>
                                      </p:cBhvr>
                                      <p:tavLst>
                                        <p:tav tm="0">
                                          <p:val>
                                            <p:fltVal val="0"/>
                                          </p:val>
                                        </p:tav>
                                        <p:tav tm="100000">
                                          <p:val>
                                            <p:strVal val="#ppt_w"/>
                                          </p:val>
                                        </p:tav>
                                      </p:tavLst>
                                    </p:anim>
                                    <p:anim calcmode="lin" valueType="num">
                                      <p:cBhvr>
                                        <p:cTn id="8" dur="1000" fill="hold"/>
                                        <p:tgtEl>
                                          <p:spTgt spid="16388"/>
                                        </p:tgtEl>
                                        <p:attrNameLst>
                                          <p:attrName>ppt_h</p:attrName>
                                        </p:attrNameLst>
                                      </p:cBhvr>
                                      <p:tavLst>
                                        <p:tav tm="0">
                                          <p:val>
                                            <p:fltVal val="0"/>
                                          </p:val>
                                        </p:tav>
                                        <p:tav tm="100000">
                                          <p:val>
                                            <p:strVal val="#ppt_h"/>
                                          </p:val>
                                        </p:tav>
                                      </p:tavLst>
                                    </p:anim>
                                    <p:anim calcmode="lin" valueType="num">
                                      <p:cBhvr>
                                        <p:cTn id="9" dur="1000" fill="hold"/>
                                        <p:tgtEl>
                                          <p:spTgt spid="163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GB"/>
              <a:t>Supernovae</a:t>
            </a:r>
          </a:p>
        </p:txBody>
      </p:sp>
      <p:sp>
        <p:nvSpPr>
          <p:cNvPr id="7" name="Footer Placeholder 4"/>
          <p:cNvSpPr>
            <a:spLocks noGrp="1"/>
          </p:cNvSpPr>
          <p:nvPr>
            <p:ph type="ftr" sz="quarter" idx="11"/>
          </p:nvPr>
        </p:nvSpPr>
        <p:spPr/>
        <p:txBody>
          <a:bodyPr/>
          <a:lstStyle/>
          <a:p>
            <a:r>
              <a:rPr lang="en-GB"/>
              <a:t>Bruno Leibundgut</a:t>
            </a:r>
          </a:p>
        </p:txBody>
      </p:sp>
      <p:sp>
        <p:nvSpPr>
          <p:cNvPr id="451586" name="Rectangle 2"/>
          <p:cNvSpPr>
            <a:spLocks noGrp="1" noChangeArrowheads="1"/>
          </p:cNvSpPr>
          <p:nvPr>
            <p:ph type="title"/>
          </p:nvPr>
        </p:nvSpPr>
        <p:spPr>
          <a:xfrm>
            <a:off x="685800" y="304800"/>
            <a:ext cx="6316663" cy="965200"/>
          </a:xfrm>
        </p:spPr>
        <p:txBody>
          <a:bodyPr/>
          <a:lstStyle/>
          <a:p>
            <a:r>
              <a:rPr lang="en-GB" sz="1600">
                <a:solidFill>
                  <a:srgbClr val="FFFF00"/>
                </a:solidFill>
              </a:rPr>
              <a:t>Supernovae!</a:t>
            </a:r>
          </a:p>
        </p:txBody>
      </p:sp>
      <p:sp>
        <p:nvSpPr>
          <p:cNvPr id="451587" name="Rectangle 3"/>
          <p:cNvSpPr>
            <a:spLocks noGrp="1" noChangeArrowheads="1"/>
          </p:cNvSpPr>
          <p:nvPr>
            <p:ph type="body" idx="1"/>
          </p:nvPr>
        </p:nvSpPr>
        <p:spPr/>
        <p:txBody>
          <a:bodyPr/>
          <a:lstStyle/>
          <a:p>
            <a:endParaRPr lang="en-US"/>
          </a:p>
        </p:txBody>
      </p:sp>
      <p:pic>
        <p:nvPicPr>
          <p:cNvPr id="451588" name="Picture 4" descr="Riess07_fig2"/>
          <p:cNvPicPr>
            <a:picLocks noChangeAspect="1" noChangeArrowheads="1"/>
          </p:cNvPicPr>
          <p:nvPr/>
        </p:nvPicPr>
        <p:blipFill>
          <a:blip r:embed="rId2" cstate="print"/>
          <a:srcRect/>
          <a:stretch>
            <a:fillRect/>
          </a:stretch>
        </p:blipFill>
        <p:spPr bwMode="auto">
          <a:xfrm>
            <a:off x="971550" y="0"/>
            <a:ext cx="4325938" cy="6858000"/>
          </a:xfrm>
          <a:prstGeom prst="rect">
            <a:avLst/>
          </a:prstGeom>
          <a:noFill/>
        </p:spPr>
      </p:pic>
      <p:sp>
        <p:nvSpPr>
          <p:cNvPr id="451589" name="Text Box 5"/>
          <p:cNvSpPr txBox="1">
            <a:spLocks noChangeArrowheads="1"/>
          </p:cNvSpPr>
          <p:nvPr/>
        </p:nvSpPr>
        <p:spPr bwMode="auto">
          <a:xfrm>
            <a:off x="5919788" y="6234113"/>
            <a:ext cx="1903412" cy="396875"/>
          </a:xfrm>
          <a:prstGeom prst="rect">
            <a:avLst/>
          </a:prstGeom>
          <a:noFill/>
          <a:ln w="9525">
            <a:noFill/>
            <a:miter lim="800000"/>
            <a:headEnd/>
            <a:tailEnd/>
          </a:ln>
          <a:effectLst/>
        </p:spPr>
        <p:txBody>
          <a:bodyPr wrap="none">
            <a:spAutoFit/>
          </a:bodyPr>
          <a:lstStyle/>
          <a:p>
            <a:pPr algn="l"/>
            <a:r>
              <a:rPr lang="en-GB" sz="2000">
                <a:solidFill>
                  <a:schemeClr val="bg1"/>
                </a:solidFill>
              </a:rPr>
              <a:t>Riess et al. 2007</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Group 2"/>
          <p:cNvGrpSpPr>
            <a:grpSpLocks/>
          </p:cNvGrpSpPr>
          <p:nvPr/>
        </p:nvGrpSpPr>
        <p:grpSpPr bwMode="auto">
          <a:xfrm>
            <a:off x="0" y="1412875"/>
            <a:ext cx="7164388" cy="5456238"/>
            <a:chOff x="1292" y="-7"/>
            <a:chExt cx="4468" cy="4327"/>
          </a:xfrm>
        </p:grpSpPr>
        <p:pic>
          <p:nvPicPr>
            <p:cNvPr id="141315" name="Picture 3" descr="Germany_fig4"/>
            <p:cNvPicPr>
              <a:picLocks noChangeAspect="1" noChangeArrowheads="1"/>
            </p:cNvPicPr>
            <p:nvPr/>
          </p:nvPicPr>
          <p:blipFill>
            <a:blip r:embed="rId3" cstate="print"/>
            <a:srcRect/>
            <a:stretch>
              <a:fillRect/>
            </a:stretch>
          </p:blipFill>
          <p:spPr bwMode="auto">
            <a:xfrm>
              <a:off x="1292" y="-7"/>
              <a:ext cx="4468" cy="4327"/>
            </a:xfrm>
            <a:prstGeom prst="rect">
              <a:avLst/>
            </a:prstGeom>
            <a:noFill/>
          </p:spPr>
        </p:pic>
        <p:sp>
          <p:nvSpPr>
            <p:cNvPr id="141316" name="Text Box 4"/>
            <p:cNvSpPr txBox="1">
              <a:spLocks noChangeArrowheads="1"/>
            </p:cNvSpPr>
            <p:nvPr/>
          </p:nvSpPr>
          <p:spPr bwMode="auto">
            <a:xfrm>
              <a:off x="3696" y="2024"/>
              <a:ext cx="1750" cy="362"/>
            </a:xfrm>
            <a:prstGeom prst="rect">
              <a:avLst/>
            </a:prstGeom>
            <a:solidFill>
              <a:srgbClr val="C0C0C0"/>
            </a:solidFill>
            <a:ln w="9525">
              <a:noFill/>
              <a:miter lim="800000"/>
              <a:headEnd/>
              <a:tailEnd/>
            </a:ln>
            <a:effectLst/>
          </p:spPr>
          <p:txBody>
            <a:bodyPr wrap="none">
              <a:spAutoFit/>
            </a:bodyPr>
            <a:lstStyle/>
            <a:p>
              <a:pPr eaLnBrk="1" hangingPunct="1"/>
              <a:r>
                <a:rPr lang="en-GB"/>
                <a:t>Germany et al. 2004</a:t>
              </a:r>
            </a:p>
          </p:txBody>
        </p:sp>
      </p:grpSp>
      <p:sp>
        <p:nvSpPr>
          <p:cNvPr id="141317" name="Rectangle 5"/>
          <p:cNvSpPr>
            <a:spLocks noGrp="1" noChangeArrowheads="1"/>
          </p:cNvSpPr>
          <p:nvPr>
            <p:ph type="title"/>
          </p:nvPr>
        </p:nvSpPr>
        <p:spPr>
          <a:xfrm>
            <a:off x="990600" y="304800"/>
            <a:ext cx="7772400" cy="1143000"/>
          </a:xfrm>
        </p:spPr>
        <p:txBody>
          <a:bodyPr/>
          <a:lstStyle/>
          <a:p>
            <a:r>
              <a:rPr lang="en-GB"/>
              <a:t>Die nahen SNe Ia</a:t>
            </a:r>
          </a:p>
        </p:txBody>
      </p:sp>
      <p:sp>
        <p:nvSpPr>
          <p:cNvPr id="141321" name="Text Box 9"/>
          <p:cNvSpPr txBox="1">
            <a:spLocks noChangeArrowheads="1"/>
          </p:cNvSpPr>
          <p:nvPr/>
        </p:nvSpPr>
        <p:spPr bwMode="auto">
          <a:xfrm>
            <a:off x="6443663" y="2636838"/>
            <a:ext cx="2351087" cy="822325"/>
          </a:xfrm>
          <a:prstGeom prst="rect">
            <a:avLst/>
          </a:prstGeom>
          <a:solidFill>
            <a:srgbClr val="1C1C1C"/>
          </a:solidFill>
          <a:ln w="9525">
            <a:solidFill>
              <a:srgbClr val="292929"/>
            </a:solidFill>
            <a:miter lim="800000"/>
            <a:headEnd/>
            <a:tailEnd/>
          </a:ln>
          <a:effectLst/>
        </p:spPr>
        <p:txBody>
          <a:bodyPr wrap="none">
            <a:spAutoFit/>
          </a:bodyPr>
          <a:lstStyle/>
          <a:p>
            <a:r>
              <a:rPr lang="de-DE" dirty="0">
                <a:solidFill>
                  <a:srgbClr val="CC0000"/>
                </a:solidFill>
              </a:rPr>
              <a:t>Evidenz f</a:t>
            </a:r>
            <a:r>
              <a:rPr lang="de-DE" dirty="0">
                <a:solidFill>
                  <a:srgbClr val="CC0000"/>
                </a:solidFill>
                <a:cs typeface="Times New Roman" pitchFamily="18" charset="0"/>
              </a:rPr>
              <a:t>ür</a:t>
            </a:r>
            <a:r>
              <a:rPr lang="de-DE" dirty="0">
                <a:solidFill>
                  <a:srgbClr val="CC0000"/>
                </a:solidFill>
              </a:rPr>
              <a:t> gute</a:t>
            </a:r>
          </a:p>
          <a:p>
            <a:r>
              <a:rPr lang="de-DE" dirty="0">
                <a:solidFill>
                  <a:srgbClr val="CC0000"/>
                </a:solidFill>
              </a:rPr>
              <a:t>Entfernungen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de-DE" dirty="0"/>
              <a:t>Entfernungsmessung mittels einer Lichtbirne</a:t>
            </a:r>
          </a:p>
        </p:txBody>
      </p:sp>
      <p:pic>
        <p:nvPicPr>
          <p:cNvPr id="89091" name="lightbulb.mpg">
            <a:hlinkClick r:id="" action="ppaction://media"/>
          </p:cNvPr>
          <p:cNvPicPr>
            <a:picLocks noGrp="1" noRot="1" noChangeAspect="1" noChangeArrowheads="1"/>
          </p:cNvPicPr>
          <p:nvPr>
            <p:ph idx="1"/>
            <a:videoFile r:link="rId1"/>
          </p:nvPr>
        </p:nvPicPr>
        <p:blipFill>
          <a:blip r:embed="rId4" cstate="print"/>
          <a:srcRect/>
          <a:stretch>
            <a:fillRect/>
          </a:stretch>
        </p:blipFill>
        <p:spPr>
          <a:xfrm>
            <a:off x="1763713" y="2205038"/>
            <a:ext cx="5400675" cy="3683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909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9091"/>
                                        </p:tgtEl>
                                      </p:cBhvr>
                                    </p:cmd>
                                  </p:childTnLst>
                                </p:cTn>
                              </p:par>
                            </p:childTnLst>
                          </p:cTn>
                        </p:par>
                      </p:childTnLst>
                    </p:cTn>
                  </p:par>
                </p:childTnLst>
              </p:cTn>
              <p:nextCondLst>
                <p:cond evt="onClick" delay="0">
                  <p:tgtEl>
                    <p:spTgt spid="89091"/>
                  </p:tgtEl>
                </p:cond>
              </p:nextCondLst>
            </p:seq>
            <p:video>
              <p:cMediaNode>
                <p:cTn id="7" fill="hold" display="0">
                  <p:stCondLst>
                    <p:cond delay="indefinite"/>
                  </p:stCondLst>
                  <p:endCondLst>
                    <p:cond evt="onNext" delay="0">
                      <p:tgtEl>
                        <p:sldTgt/>
                      </p:tgtEl>
                    </p:cond>
                    <p:cond evt="onPrev" delay="0">
                      <p:tgtEl>
                        <p:sldTgt/>
                      </p:tgtEl>
                    </p:cond>
                  </p:endCondLst>
                </p:cTn>
                <p:tgtEl>
                  <p:spTgt spid="89091"/>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de-DE"/>
              <a:t>Das Lokale Universum</a:t>
            </a:r>
          </a:p>
        </p:txBody>
      </p:sp>
      <p:sp>
        <p:nvSpPr>
          <p:cNvPr id="235523" name="Rectangle 3"/>
          <p:cNvSpPr>
            <a:spLocks noGrp="1" noChangeArrowheads="1"/>
          </p:cNvSpPr>
          <p:nvPr>
            <p:ph type="body" idx="1"/>
          </p:nvPr>
        </p:nvSpPr>
        <p:spPr/>
        <p:txBody>
          <a:bodyPr/>
          <a:lstStyle/>
          <a:p>
            <a:pPr marL="0" indent="0">
              <a:buFontTx/>
              <a:buNone/>
            </a:pPr>
            <a:r>
              <a:rPr lang="de-DE"/>
              <a:t>Hubbles Expansiongesetz gilt im nahen Universum. </a:t>
            </a:r>
          </a:p>
          <a:p>
            <a:pPr marL="0" indent="0">
              <a:buFontTx/>
              <a:buNone/>
            </a:pPr>
            <a:r>
              <a:rPr lang="en-GB"/>
              <a:t>Die Fluchtgeschwindigkeit (v) der Galaxien ist proportional zu deren Entfernung (D)</a:t>
            </a:r>
          </a:p>
          <a:p>
            <a:pPr marL="0" indent="0" algn="ctr">
              <a:buFontTx/>
              <a:buNone/>
            </a:pPr>
            <a:r>
              <a:rPr lang="en-GB" b="1">
                <a:solidFill>
                  <a:srgbClr val="FF0000"/>
                </a:solidFill>
              </a:rPr>
              <a:t>v = H </a:t>
            </a:r>
            <a:r>
              <a:rPr lang="en-GB" b="1">
                <a:solidFill>
                  <a:srgbClr val="FF0000"/>
                </a:solidFill>
                <a:sym typeface="Symbol" pitchFamily="18" charset="2"/>
              </a:rPr>
              <a:t> D.</a:t>
            </a:r>
          </a:p>
          <a:p>
            <a:pPr marL="0" indent="0">
              <a:buFontTx/>
              <a:buNone/>
            </a:pPr>
            <a:r>
              <a:rPr lang="en-GB"/>
              <a:t>H ist die Hubble Konstante.</a:t>
            </a:r>
            <a:endParaRPr lang="de-DE"/>
          </a:p>
        </p:txBody>
      </p:sp>
      <p:grpSp>
        <p:nvGrpSpPr>
          <p:cNvPr id="235524" name="Group 4"/>
          <p:cNvGrpSpPr>
            <a:grpSpLocks/>
          </p:cNvGrpSpPr>
          <p:nvPr/>
        </p:nvGrpSpPr>
        <p:grpSpPr bwMode="auto">
          <a:xfrm>
            <a:off x="0" y="0"/>
            <a:ext cx="9144000" cy="6858000"/>
            <a:chOff x="0" y="864"/>
            <a:chExt cx="4500" cy="3456"/>
          </a:xfrm>
        </p:grpSpPr>
        <p:pic>
          <p:nvPicPr>
            <p:cNvPr id="235525" name="Picture 5" descr="SNh0"/>
            <p:cNvPicPr>
              <a:picLocks noChangeAspect="1" noChangeArrowheads="1"/>
            </p:cNvPicPr>
            <p:nvPr/>
          </p:nvPicPr>
          <p:blipFill>
            <a:blip r:embed="rId2" cstate="print"/>
            <a:srcRect t="4318"/>
            <a:stretch>
              <a:fillRect/>
            </a:stretch>
          </p:blipFill>
          <p:spPr bwMode="auto">
            <a:xfrm>
              <a:off x="0" y="864"/>
              <a:ext cx="4500" cy="3456"/>
            </a:xfrm>
            <a:prstGeom prst="rect">
              <a:avLst/>
            </a:prstGeom>
            <a:noFill/>
          </p:spPr>
        </p:pic>
        <p:sp>
          <p:nvSpPr>
            <p:cNvPr id="235526" name="Text Box 6"/>
            <p:cNvSpPr txBox="1">
              <a:spLocks noChangeArrowheads="1"/>
            </p:cNvSpPr>
            <p:nvPr/>
          </p:nvSpPr>
          <p:spPr bwMode="auto">
            <a:xfrm>
              <a:off x="2142" y="3488"/>
              <a:ext cx="1174" cy="230"/>
            </a:xfrm>
            <a:prstGeom prst="rect">
              <a:avLst/>
            </a:prstGeom>
            <a:solidFill>
              <a:srgbClr val="C0C0C0"/>
            </a:solidFill>
            <a:ln w="9525">
              <a:noFill/>
              <a:miter lim="800000"/>
              <a:headEnd/>
              <a:tailEnd/>
            </a:ln>
            <a:effectLst/>
          </p:spPr>
          <p:txBody>
            <a:bodyPr wrap="none">
              <a:spAutoFit/>
            </a:bodyPr>
            <a:lstStyle/>
            <a:p>
              <a:r>
                <a:rPr lang="en-GB"/>
                <a:t>Tonry et al. 2003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5524"/>
                                        </p:tgtEl>
                                        <p:attrNameLst>
                                          <p:attrName>style.visibility</p:attrName>
                                        </p:attrNameLst>
                                      </p:cBhvr>
                                      <p:to>
                                        <p:strVal val="visible"/>
                                      </p:to>
                                    </p:set>
                                    <p:animEffect transition="in" filter="wipe(left)">
                                      <p:cBhvr>
                                        <p:cTn id="7" dur="500"/>
                                        <p:tgtEl>
                                          <p:spTgt spid="235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de-DE"/>
              <a:t>Der Energieinhalt dominiert das entfernte Universum</a:t>
            </a:r>
          </a:p>
        </p:txBody>
      </p:sp>
      <p:sp>
        <p:nvSpPr>
          <p:cNvPr id="237571" name="Rectangle 3"/>
          <p:cNvSpPr>
            <a:spLocks noGrp="1" noChangeArrowheads="1"/>
          </p:cNvSpPr>
          <p:nvPr>
            <p:ph type="body" idx="1"/>
          </p:nvPr>
        </p:nvSpPr>
        <p:spPr/>
        <p:txBody>
          <a:bodyPr/>
          <a:lstStyle/>
          <a:p>
            <a:pPr marL="0" indent="0">
              <a:buFontTx/>
              <a:buNone/>
            </a:pPr>
            <a:r>
              <a:rPr lang="de-DE"/>
              <a:t>Die Expansionsgeschichte wird vom Energieinhalt des Universums bestimmt. Materie, wegen </a:t>
            </a:r>
            <a:r>
              <a:rPr lang="de-DE">
                <a:solidFill>
                  <a:srgbClr val="FF0000"/>
                </a:solidFill>
              </a:rPr>
              <a:t>E=mc</a:t>
            </a:r>
            <a:r>
              <a:rPr lang="de-DE" baseline="30000">
                <a:solidFill>
                  <a:srgbClr val="FF0000"/>
                </a:solidFill>
              </a:rPr>
              <a:t>2</a:t>
            </a:r>
            <a:r>
              <a:rPr lang="de-DE"/>
              <a:t>, ist auch Energie und aufgrund der anziehenden Gravitation m</a:t>
            </a:r>
            <a:r>
              <a:rPr lang="de-DE">
                <a:cs typeface="Times New Roman" pitchFamily="18" charset="0"/>
              </a:rPr>
              <a:t>üsste sich die Expansion mit der Zeit verlangsamen. Dies ist in den </a:t>
            </a:r>
            <a:r>
              <a:rPr lang="de-DE">
                <a:solidFill>
                  <a:srgbClr val="FF0000"/>
                </a:solidFill>
                <a:cs typeface="Times New Roman" pitchFamily="18" charset="0"/>
              </a:rPr>
              <a:t>Einsteinschen Feldgleichungen</a:t>
            </a:r>
            <a:r>
              <a:rPr lang="de-DE">
                <a:cs typeface="Times New Roman" pitchFamily="18" charset="0"/>
              </a:rPr>
              <a:t> kodiert.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Uyuni_Einstein2"/>
          <p:cNvPicPr>
            <a:picLocks noChangeAspect="1" noChangeArrowheads="1"/>
          </p:cNvPicPr>
          <p:nvPr/>
        </p:nvPicPr>
        <p:blipFill>
          <a:blip r:embed="rId3" cstate="print"/>
          <a:srcRect l="7324" t="9190" r="13072" b="11212"/>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228600"/>
            <a:ext cx="7772400" cy="1143000"/>
          </a:xfrm>
        </p:spPr>
        <p:txBody>
          <a:bodyPr/>
          <a:lstStyle/>
          <a:p>
            <a:r>
              <a:rPr lang="de-DE" b="0"/>
              <a:t>Fundamente der Kosmologie</a:t>
            </a:r>
            <a:endParaRPr lang="en-GB"/>
          </a:p>
        </p:txBody>
      </p:sp>
      <p:sp>
        <p:nvSpPr>
          <p:cNvPr id="54275" name="Rectangle 3"/>
          <p:cNvSpPr>
            <a:spLocks noGrp="1" noChangeArrowheads="1"/>
          </p:cNvSpPr>
          <p:nvPr>
            <p:ph type="body" idx="1"/>
          </p:nvPr>
        </p:nvSpPr>
        <p:spPr>
          <a:xfrm>
            <a:off x="685800" y="1143000"/>
            <a:ext cx="8153400" cy="5410200"/>
          </a:xfrm>
        </p:spPr>
        <p:txBody>
          <a:bodyPr/>
          <a:lstStyle/>
          <a:p>
            <a:pPr>
              <a:buFontTx/>
              <a:buNone/>
            </a:pPr>
            <a:r>
              <a:rPr lang="de-DE" b="1"/>
              <a:t>Gravitationstheorie</a:t>
            </a:r>
          </a:p>
          <a:p>
            <a:pPr lvl="1">
              <a:buFontTx/>
              <a:buNone/>
            </a:pPr>
            <a:r>
              <a:rPr lang="de-DE" b="1">
                <a:solidFill>
                  <a:srgbClr val="FF0000"/>
                </a:solidFill>
              </a:rPr>
              <a:t>Einsteinsche Relativitätstheorie</a:t>
            </a:r>
            <a:endParaRPr lang="de-DE" b="1"/>
          </a:p>
          <a:p>
            <a:pPr>
              <a:buFontTx/>
              <a:buNone/>
            </a:pPr>
            <a:r>
              <a:rPr lang="de-DE" b="1"/>
              <a:t>Isotropie</a:t>
            </a:r>
          </a:p>
          <a:p>
            <a:pPr lvl="1">
              <a:buFontTx/>
              <a:buNone/>
            </a:pPr>
            <a:r>
              <a:rPr lang="de-DE" b="1">
                <a:solidFill>
                  <a:srgbClr val="FF0000"/>
                </a:solidFill>
              </a:rPr>
              <a:t>Es gibt keine bevorzugte Richtung im Universum</a:t>
            </a:r>
          </a:p>
          <a:p>
            <a:pPr>
              <a:buFontTx/>
              <a:buNone/>
            </a:pPr>
            <a:r>
              <a:rPr lang="de-DE" b="1"/>
              <a:t>Homogeneität</a:t>
            </a:r>
          </a:p>
          <a:p>
            <a:pPr lvl="1">
              <a:buFontTx/>
              <a:buNone/>
            </a:pPr>
            <a:r>
              <a:rPr lang="de-DE" b="1">
                <a:solidFill>
                  <a:srgbClr val="FF0000"/>
                </a:solidFill>
              </a:rPr>
              <a:t>Es gibt keine bevorzugte Region</a:t>
            </a:r>
          </a:p>
          <a:p>
            <a:pPr lvl="1">
              <a:buFontTx/>
              <a:buNone/>
            </a:pPr>
            <a:r>
              <a:rPr lang="de-DE" b="1">
                <a:solidFill>
                  <a:srgbClr val="FF0000"/>
                </a:solidFill>
              </a:rPr>
              <a:t>(e.g. es gibt kein Zentrum des Universums)</a:t>
            </a:r>
          </a:p>
          <a:p>
            <a:pPr>
              <a:buFontTx/>
              <a:buNone/>
            </a:pPr>
            <a:r>
              <a:rPr lang="de-DE" b="1"/>
              <a:t>Anthropisches Prinzip</a:t>
            </a:r>
          </a:p>
          <a:p>
            <a:pPr lvl="1">
              <a:buFontTx/>
              <a:buNone/>
            </a:pPr>
            <a:r>
              <a:rPr lang="de-DE" b="1">
                <a:solidFill>
                  <a:srgbClr val="FF0000"/>
                </a:solidFill>
              </a:rPr>
              <a:t>Das Universum hat uns erzeugt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85800" y="0"/>
            <a:ext cx="7772400" cy="1143000"/>
          </a:xfrm>
        </p:spPr>
        <p:txBody>
          <a:bodyPr/>
          <a:lstStyle/>
          <a:p>
            <a:r>
              <a:rPr lang="en-GB" sz="4000" dirty="0" err="1" smtClean="0"/>
              <a:t>Friedmann-Lemaître</a:t>
            </a:r>
            <a:r>
              <a:rPr lang="en-GB" sz="4000" dirty="0" smtClean="0"/>
              <a:t> </a:t>
            </a:r>
            <a:r>
              <a:rPr lang="en-GB" sz="4000" dirty="0" err="1"/>
              <a:t>Kosmologie</a:t>
            </a:r>
            <a:endParaRPr lang="en-GB" sz="4000" dirty="0"/>
          </a:p>
        </p:txBody>
      </p:sp>
      <p:sp>
        <p:nvSpPr>
          <p:cNvPr id="144387" name="Text Box 3"/>
          <p:cNvSpPr txBox="1">
            <a:spLocks noChangeArrowheads="1"/>
          </p:cNvSpPr>
          <p:nvPr/>
        </p:nvSpPr>
        <p:spPr bwMode="auto">
          <a:xfrm>
            <a:off x="179388" y="1066800"/>
            <a:ext cx="9112250" cy="1800225"/>
          </a:xfrm>
          <a:prstGeom prst="rect">
            <a:avLst/>
          </a:prstGeom>
          <a:noFill/>
          <a:ln w="9525">
            <a:noFill/>
            <a:miter lim="800000"/>
            <a:headEnd/>
            <a:tailEnd/>
          </a:ln>
          <a:effectLst/>
        </p:spPr>
        <p:txBody>
          <a:bodyPr wrap="none">
            <a:spAutoFit/>
          </a:bodyPr>
          <a:lstStyle/>
          <a:p>
            <a:r>
              <a:rPr lang="en-GB" sz="2800" dirty="0" err="1">
                <a:solidFill>
                  <a:srgbClr val="CC0000"/>
                </a:solidFill>
              </a:rPr>
              <a:t>Annahme</a:t>
            </a:r>
            <a:r>
              <a:rPr lang="en-GB" sz="2800" dirty="0">
                <a:solidFill>
                  <a:srgbClr val="CC0000"/>
                </a:solidFill>
              </a:rPr>
              <a:t>:</a:t>
            </a:r>
          </a:p>
          <a:p>
            <a:r>
              <a:rPr lang="en-GB" sz="2800" dirty="0" err="1">
                <a:solidFill>
                  <a:srgbClr val="CC0000"/>
                </a:solidFill>
              </a:rPr>
              <a:t>ein</a:t>
            </a:r>
            <a:r>
              <a:rPr lang="en-GB" sz="2800" dirty="0">
                <a:solidFill>
                  <a:srgbClr val="CC0000"/>
                </a:solidFill>
              </a:rPr>
              <a:t> </a:t>
            </a:r>
            <a:r>
              <a:rPr lang="en-GB" sz="2800" dirty="0" err="1">
                <a:solidFill>
                  <a:srgbClr val="CC0000"/>
                </a:solidFill>
              </a:rPr>
              <a:t>homogenes</a:t>
            </a:r>
            <a:r>
              <a:rPr lang="en-GB" sz="2800" dirty="0">
                <a:solidFill>
                  <a:srgbClr val="CC0000"/>
                </a:solidFill>
              </a:rPr>
              <a:t> und </a:t>
            </a:r>
            <a:r>
              <a:rPr lang="en-GB" sz="2800" dirty="0" err="1">
                <a:solidFill>
                  <a:srgbClr val="CC0000"/>
                </a:solidFill>
              </a:rPr>
              <a:t>isotropes</a:t>
            </a:r>
            <a:r>
              <a:rPr lang="en-GB" sz="2800" dirty="0">
                <a:solidFill>
                  <a:srgbClr val="CC0000"/>
                </a:solidFill>
              </a:rPr>
              <a:t> </a:t>
            </a:r>
            <a:r>
              <a:rPr lang="en-GB" sz="2800" dirty="0" err="1">
                <a:solidFill>
                  <a:srgbClr val="CC0000"/>
                </a:solidFill>
              </a:rPr>
              <a:t>Universum</a:t>
            </a:r>
            <a:endParaRPr lang="en-GB" sz="2800" dirty="0">
              <a:solidFill>
                <a:srgbClr val="CC0000"/>
              </a:solidFill>
            </a:endParaRPr>
          </a:p>
          <a:p>
            <a:endParaRPr lang="en-GB" sz="2800" dirty="0"/>
          </a:p>
          <a:p>
            <a:r>
              <a:rPr lang="en-GB" sz="2800" dirty="0" err="1">
                <a:solidFill>
                  <a:schemeClr val="accent6">
                    <a:lumMod val="40000"/>
                    <a:lumOff val="60000"/>
                  </a:schemeClr>
                </a:solidFill>
              </a:rPr>
              <a:t>Nullgeodesie</a:t>
            </a:r>
            <a:r>
              <a:rPr lang="en-GB" sz="2800" dirty="0">
                <a:solidFill>
                  <a:schemeClr val="accent6">
                    <a:lumMod val="40000"/>
                    <a:lumOff val="60000"/>
                  </a:schemeClr>
                </a:solidFill>
              </a:rPr>
              <a:t> in </a:t>
            </a:r>
            <a:r>
              <a:rPr lang="en-GB" sz="2800" dirty="0" err="1">
                <a:solidFill>
                  <a:schemeClr val="accent6">
                    <a:lumMod val="40000"/>
                    <a:lumOff val="60000"/>
                  </a:schemeClr>
                </a:solidFill>
              </a:rPr>
              <a:t>der</a:t>
            </a:r>
            <a:r>
              <a:rPr lang="en-GB" sz="2800" dirty="0">
                <a:solidFill>
                  <a:schemeClr val="accent6">
                    <a:lumMod val="40000"/>
                    <a:lumOff val="60000"/>
                  </a:schemeClr>
                </a:solidFill>
              </a:rPr>
              <a:t> </a:t>
            </a:r>
            <a:r>
              <a:rPr lang="en-GB" sz="2800" dirty="0" err="1">
                <a:solidFill>
                  <a:schemeClr val="accent6">
                    <a:lumMod val="40000"/>
                    <a:lumOff val="60000"/>
                  </a:schemeClr>
                </a:solidFill>
              </a:rPr>
              <a:t>Friedmann</a:t>
            </a:r>
            <a:r>
              <a:rPr lang="en-GB" sz="2800" dirty="0">
                <a:solidFill>
                  <a:schemeClr val="accent6">
                    <a:lumMod val="40000"/>
                    <a:lumOff val="60000"/>
                  </a:schemeClr>
                </a:solidFill>
              </a:rPr>
              <a:t>-Robertson-Walker </a:t>
            </a:r>
            <a:r>
              <a:rPr lang="en-GB" sz="2800" dirty="0" err="1">
                <a:solidFill>
                  <a:schemeClr val="accent6">
                    <a:lumMod val="40000"/>
                    <a:lumOff val="60000"/>
                  </a:schemeClr>
                </a:solidFill>
              </a:rPr>
              <a:t>Metrik</a:t>
            </a:r>
            <a:r>
              <a:rPr lang="en-GB" sz="2800" dirty="0">
                <a:solidFill>
                  <a:schemeClr val="accent6">
                    <a:lumMod val="40000"/>
                    <a:lumOff val="60000"/>
                  </a:schemeClr>
                </a:solidFill>
              </a:rPr>
              <a:t>:</a:t>
            </a:r>
            <a:endParaRPr lang="en-GB" sz="2800" b="0" dirty="0">
              <a:solidFill>
                <a:schemeClr val="accent6">
                  <a:lumMod val="40000"/>
                  <a:lumOff val="60000"/>
                </a:schemeClr>
              </a:solidFill>
            </a:endParaRPr>
          </a:p>
        </p:txBody>
      </p:sp>
      <p:graphicFrame>
        <p:nvGraphicFramePr>
          <p:cNvPr id="144388" name="Object 4"/>
          <p:cNvGraphicFramePr>
            <a:graphicFrameLocks noChangeAspect="1"/>
          </p:cNvGraphicFramePr>
          <p:nvPr/>
        </p:nvGraphicFramePr>
        <p:xfrm>
          <a:off x="601663" y="2971800"/>
          <a:ext cx="7986712" cy="1304925"/>
        </p:xfrm>
        <a:graphic>
          <a:graphicData uri="http://schemas.openxmlformats.org/presentationml/2006/ole">
            <p:oleObj spid="_x0000_s144388" name="Equation" r:id="rId4" imgW="3898800" imgH="609480" progId="Equation.3">
              <p:embed/>
            </p:oleObj>
          </a:graphicData>
        </a:graphic>
      </p:graphicFrame>
      <p:graphicFrame>
        <p:nvGraphicFramePr>
          <p:cNvPr id="144389" name="Object 5"/>
          <p:cNvGraphicFramePr>
            <a:graphicFrameLocks noChangeAspect="1"/>
          </p:cNvGraphicFramePr>
          <p:nvPr/>
        </p:nvGraphicFramePr>
        <p:xfrm>
          <a:off x="700088" y="4648200"/>
          <a:ext cx="2716212" cy="1179513"/>
        </p:xfrm>
        <a:graphic>
          <a:graphicData uri="http://schemas.openxmlformats.org/presentationml/2006/ole">
            <p:oleObj spid="_x0000_s144389" name="Equation" r:id="rId5" imgW="990360" imgH="431640" progId="Equation.3">
              <p:embed/>
            </p:oleObj>
          </a:graphicData>
        </a:graphic>
      </p:graphicFrame>
      <p:graphicFrame>
        <p:nvGraphicFramePr>
          <p:cNvPr id="144390" name="Object 6"/>
          <p:cNvGraphicFramePr>
            <a:graphicFrameLocks noChangeAspect="1"/>
          </p:cNvGraphicFramePr>
          <p:nvPr/>
        </p:nvGraphicFramePr>
        <p:xfrm>
          <a:off x="3695700" y="4648200"/>
          <a:ext cx="2263775" cy="1179513"/>
        </p:xfrm>
        <a:graphic>
          <a:graphicData uri="http://schemas.openxmlformats.org/presentationml/2006/ole">
            <p:oleObj spid="_x0000_s144390" name="Equation" r:id="rId6" imgW="876240" imgH="457200" progId="Equation.3">
              <p:embed/>
            </p:oleObj>
          </a:graphicData>
        </a:graphic>
      </p:graphicFrame>
      <p:graphicFrame>
        <p:nvGraphicFramePr>
          <p:cNvPr id="144391" name="Object 7"/>
          <p:cNvGraphicFramePr>
            <a:graphicFrameLocks noChangeAspect="1"/>
          </p:cNvGraphicFramePr>
          <p:nvPr/>
        </p:nvGraphicFramePr>
        <p:xfrm>
          <a:off x="6248400" y="4648200"/>
          <a:ext cx="1803400" cy="1179513"/>
        </p:xfrm>
        <a:graphic>
          <a:graphicData uri="http://schemas.openxmlformats.org/presentationml/2006/ole">
            <p:oleObj spid="_x0000_s144391" name="Equation" r:id="rId7" imgW="698400" imgH="457200" progId="Equation.3">
              <p:embed/>
            </p:oleObj>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6" name="Rectangle 8"/>
          <p:cNvSpPr>
            <a:spLocks noGrp="1" noChangeArrowheads="1"/>
          </p:cNvSpPr>
          <p:nvPr>
            <p:ph type="title"/>
          </p:nvPr>
        </p:nvSpPr>
        <p:spPr>
          <a:xfrm>
            <a:off x="71406" y="160338"/>
            <a:ext cx="8966230" cy="1036637"/>
          </a:xfrm>
          <a:noFill/>
        </p:spPr>
        <p:txBody>
          <a:bodyPr/>
          <a:lstStyle/>
          <a:p>
            <a:r>
              <a:rPr lang="de-DE" sz="3600" dirty="0"/>
              <a:t>Das vollst</a:t>
            </a:r>
            <a:r>
              <a:rPr lang="de-DE" sz="3600" dirty="0">
                <a:cs typeface="Times New Roman" pitchFamily="18" charset="0"/>
              </a:rPr>
              <a:t>ändige </a:t>
            </a:r>
            <a:r>
              <a:rPr lang="de-DE" sz="3600" dirty="0"/>
              <a:t> Hubble </a:t>
            </a:r>
            <a:r>
              <a:rPr lang="de-DE" sz="3600" dirty="0" err="1"/>
              <a:t>Diagram</a:t>
            </a:r>
            <a:endParaRPr lang="de-DE" dirty="0"/>
          </a:p>
        </p:txBody>
      </p:sp>
      <p:pic>
        <p:nvPicPr>
          <p:cNvPr id="43027" name="Picture 19" descr="hub_dis_all_through_mags_small"/>
          <p:cNvPicPr>
            <a:picLocks noChangeAspect="1" noChangeArrowheads="1"/>
          </p:cNvPicPr>
          <p:nvPr/>
        </p:nvPicPr>
        <p:blipFill>
          <a:blip r:embed="rId3" cstate="print"/>
          <a:srcRect/>
          <a:stretch>
            <a:fillRect/>
          </a:stretch>
        </p:blipFill>
        <p:spPr bwMode="auto">
          <a:xfrm>
            <a:off x="323850" y="1125538"/>
            <a:ext cx="7380288" cy="5348287"/>
          </a:xfrm>
          <a:prstGeom prst="rect">
            <a:avLst/>
          </a:prstGeom>
          <a:noFill/>
        </p:spPr>
      </p:pic>
      <p:sp>
        <p:nvSpPr>
          <p:cNvPr id="43015" name="Rectangle 7"/>
          <p:cNvSpPr>
            <a:spLocks noChangeArrowheads="1"/>
          </p:cNvSpPr>
          <p:nvPr/>
        </p:nvSpPr>
        <p:spPr bwMode="auto">
          <a:xfrm>
            <a:off x="1389063" y="3514725"/>
            <a:ext cx="6021387" cy="1116013"/>
          </a:xfrm>
          <a:prstGeom prst="rect">
            <a:avLst/>
          </a:prstGeom>
          <a:solidFill>
            <a:srgbClr val="CCFFFF">
              <a:alpha val="50000"/>
            </a:srgbClr>
          </a:solidFill>
          <a:ln w="0">
            <a:solidFill>
              <a:srgbClr val="DDDDDD"/>
            </a:solidFill>
            <a:miter lim="800000"/>
            <a:headEnd/>
            <a:tailEnd/>
          </a:ln>
          <a:effectLst/>
        </p:spPr>
        <p:txBody>
          <a:bodyPr wrap="none" anchor="ctr"/>
          <a:lstStyle/>
          <a:p>
            <a:endParaRPr lang="en-GB"/>
          </a:p>
        </p:txBody>
      </p:sp>
      <p:grpSp>
        <p:nvGrpSpPr>
          <p:cNvPr id="12" name="Group 11"/>
          <p:cNvGrpSpPr/>
          <p:nvPr/>
        </p:nvGrpSpPr>
        <p:grpSpPr>
          <a:xfrm>
            <a:off x="6380163" y="6020594"/>
            <a:ext cx="2655887" cy="689769"/>
            <a:chOff x="6380163" y="6020594"/>
            <a:chExt cx="2655887" cy="689769"/>
          </a:xfrm>
        </p:grpSpPr>
        <p:sp>
          <p:nvSpPr>
            <p:cNvPr id="43018" name="AutoShape 10"/>
            <p:cNvSpPr>
              <a:spLocks noChangeArrowheads="1"/>
            </p:cNvSpPr>
            <p:nvPr/>
          </p:nvSpPr>
          <p:spPr bwMode="auto">
            <a:xfrm rot="5400000">
              <a:off x="7974832" y="5872163"/>
              <a:ext cx="234950" cy="531812"/>
            </a:xfrm>
            <a:prstGeom prst="upArrow">
              <a:avLst>
                <a:gd name="adj1" fmla="val 50000"/>
                <a:gd name="adj2" fmla="val 56588"/>
              </a:avLst>
            </a:prstGeom>
            <a:solidFill>
              <a:srgbClr val="FF0000"/>
            </a:solidFill>
            <a:ln w="9525">
              <a:solidFill>
                <a:schemeClr val="tx1"/>
              </a:solidFill>
              <a:miter lim="800000"/>
              <a:headEnd/>
              <a:tailEnd/>
            </a:ln>
            <a:effectLst/>
          </p:spPr>
          <p:txBody>
            <a:bodyPr wrap="none" anchor="ctr"/>
            <a:lstStyle/>
            <a:p>
              <a:endParaRPr lang="en-GB"/>
            </a:p>
          </p:txBody>
        </p:sp>
        <p:sp>
          <p:nvSpPr>
            <p:cNvPr id="43019" name="Text Box 11"/>
            <p:cNvSpPr txBox="1">
              <a:spLocks noChangeArrowheads="1"/>
            </p:cNvSpPr>
            <p:nvPr/>
          </p:nvSpPr>
          <p:spPr bwMode="auto">
            <a:xfrm rot="14388">
              <a:off x="6380163" y="6253163"/>
              <a:ext cx="2655887" cy="457200"/>
            </a:xfrm>
            <a:prstGeom prst="rect">
              <a:avLst/>
            </a:prstGeom>
            <a:solidFill>
              <a:srgbClr val="1C1C1C"/>
            </a:solidFill>
            <a:ln w="9525">
              <a:solidFill>
                <a:srgbClr val="292929"/>
              </a:solidFill>
              <a:miter lim="800000"/>
              <a:headEnd/>
              <a:tailEnd/>
            </a:ln>
            <a:effectLst/>
          </p:spPr>
          <p:txBody>
            <a:bodyPr wrap="none">
              <a:spAutoFit/>
            </a:bodyPr>
            <a:lstStyle/>
            <a:p>
              <a:r>
                <a:rPr lang="en-GB" dirty="0">
                  <a:solidFill>
                    <a:srgbClr val="FF0000"/>
                  </a:solidFill>
                </a:rPr>
                <a:t>“</a:t>
              </a:r>
              <a:r>
                <a:rPr lang="en-GB" dirty="0" err="1">
                  <a:solidFill>
                    <a:srgbClr val="FF0000"/>
                  </a:solidFill>
                </a:rPr>
                <a:t>Geschwindigkeit</a:t>
              </a:r>
              <a:r>
                <a:rPr lang="en-GB" dirty="0">
                  <a:solidFill>
                    <a:srgbClr val="FF0000"/>
                  </a:solidFill>
                </a:rPr>
                <a:t>”</a:t>
              </a:r>
              <a:endParaRPr lang="en-GB" dirty="0"/>
            </a:p>
          </p:txBody>
        </p:sp>
      </p:grpSp>
      <p:grpSp>
        <p:nvGrpSpPr>
          <p:cNvPr id="11" name="Group 10"/>
          <p:cNvGrpSpPr/>
          <p:nvPr/>
        </p:nvGrpSpPr>
        <p:grpSpPr>
          <a:xfrm>
            <a:off x="34926" y="223837"/>
            <a:ext cx="811212" cy="1692275"/>
            <a:chOff x="34926" y="223837"/>
            <a:chExt cx="811212" cy="1692275"/>
          </a:xfrm>
        </p:grpSpPr>
        <p:sp>
          <p:nvSpPr>
            <p:cNvPr id="43022" name="AutoShape 14"/>
            <p:cNvSpPr>
              <a:spLocks noChangeArrowheads="1"/>
            </p:cNvSpPr>
            <p:nvPr/>
          </p:nvSpPr>
          <p:spPr bwMode="auto">
            <a:xfrm rot="16200000">
              <a:off x="388938" y="471470"/>
              <a:ext cx="609600" cy="304800"/>
            </a:xfrm>
            <a:prstGeom prst="righ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endParaRPr lang="en-GB"/>
            </a:p>
          </p:txBody>
        </p:sp>
        <p:sp>
          <p:nvSpPr>
            <p:cNvPr id="43023" name="Text Box 15"/>
            <p:cNvSpPr txBox="1">
              <a:spLocks noChangeArrowheads="1"/>
            </p:cNvSpPr>
            <p:nvPr/>
          </p:nvSpPr>
          <p:spPr bwMode="auto">
            <a:xfrm rot="16200000">
              <a:off x="-582612" y="841375"/>
              <a:ext cx="1692275" cy="457200"/>
            </a:xfrm>
            <a:prstGeom prst="rect">
              <a:avLst/>
            </a:prstGeom>
            <a:solidFill>
              <a:srgbClr val="1C1C1C"/>
            </a:solidFill>
            <a:ln w="9525">
              <a:solidFill>
                <a:srgbClr val="292929"/>
              </a:solidFill>
              <a:miter lim="800000"/>
              <a:headEnd/>
              <a:tailEnd/>
            </a:ln>
            <a:effectLst/>
          </p:spPr>
          <p:txBody>
            <a:bodyPr wrap="none">
              <a:spAutoFit/>
            </a:bodyPr>
            <a:lstStyle/>
            <a:p>
              <a:r>
                <a:rPr lang="en-GB" dirty="0" err="1">
                  <a:solidFill>
                    <a:srgbClr val="FF0000"/>
                  </a:solidFill>
                </a:rPr>
                <a:t>Entfernung</a:t>
              </a:r>
              <a:endParaRPr lang="en-GB" b="0"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fade">
                                      <p:cBhvr>
                                        <p:cTn id="7" dur="20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685800" y="115888"/>
            <a:ext cx="7772400" cy="1143000"/>
          </a:xfrm>
        </p:spPr>
        <p:txBody>
          <a:bodyPr/>
          <a:lstStyle/>
          <a:p>
            <a:r>
              <a:rPr lang="en-GB"/>
              <a:t>Kosmologische Implikation</a:t>
            </a:r>
          </a:p>
        </p:txBody>
      </p:sp>
      <p:grpSp>
        <p:nvGrpSpPr>
          <p:cNvPr id="2" name="Group 12"/>
          <p:cNvGrpSpPr>
            <a:grpSpLocks/>
          </p:cNvGrpSpPr>
          <p:nvPr/>
        </p:nvGrpSpPr>
        <p:grpSpPr bwMode="auto">
          <a:xfrm>
            <a:off x="827088" y="1152525"/>
            <a:ext cx="5545137" cy="5589588"/>
            <a:chOff x="521" y="799"/>
            <a:chExt cx="3493" cy="3521"/>
          </a:xfrm>
        </p:grpSpPr>
        <p:pic>
          <p:nvPicPr>
            <p:cNvPr id="374789" name="Picture 5" descr="olom_likelihood"/>
            <p:cNvPicPr>
              <a:picLocks noChangeAspect="1" noChangeArrowheads="1"/>
            </p:cNvPicPr>
            <p:nvPr/>
          </p:nvPicPr>
          <p:blipFill>
            <a:blip r:embed="rId2" cstate="print"/>
            <a:srcRect/>
            <a:stretch>
              <a:fillRect/>
            </a:stretch>
          </p:blipFill>
          <p:spPr bwMode="auto">
            <a:xfrm>
              <a:off x="523" y="799"/>
              <a:ext cx="3491" cy="3521"/>
            </a:xfrm>
            <a:prstGeom prst="rect">
              <a:avLst/>
            </a:prstGeom>
            <a:noFill/>
          </p:spPr>
        </p:pic>
        <p:sp>
          <p:nvSpPr>
            <p:cNvPr id="374790" name="Rectangle 6"/>
            <p:cNvSpPr>
              <a:spLocks noChangeArrowheads="1"/>
            </p:cNvSpPr>
            <p:nvPr/>
          </p:nvSpPr>
          <p:spPr bwMode="auto">
            <a:xfrm>
              <a:off x="521" y="981"/>
              <a:ext cx="182" cy="2721"/>
            </a:xfrm>
            <a:prstGeom prst="rect">
              <a:avLst/>
            </a:prstGeom>
            <a:noFill/>
            <a:ln w="9525">
              <a:noFill/>
              <a:miter lim="800000"/>
              <a:headEnd/>
              <a:tailEnd/>
            </a:ln>
            <a:effectLst/>
          </p:spPr>
          <p:txBody>
            <a:bodyPr wrap="none" anchor="ctr"/>
            <a:lstStyle/>
            <a:p>
              <a:endParaRPr lang="en-GB"/>
            </a:p>
          </p:txBody>
        </p:sp>
        <p:sp>
          <p:nvSpPr>
            <p:cNvPr id="374792" name="Rectangle 8"/>
            <p:cNvSpPr>
              <a:spLocks noChangeArrowheads="1"/>
            </p:cNvSpPr>
            <p:nvPr/>
          </p:nvSpPr>
          <p:spPr bwMode="auto">
            <a:xfrm>
              <a:off x="1519" y="4110"/>
              <a:ext cx="1860" cy="210"/>
            </a:xfrm>
            <a:prstGeom prst="rect">
              <a:avLst/>
            </a:prstGeom>
            <a:noFill/>
            <a:ln w="9525">
              <a:noFill/>
              <a:miter lim="800000"/>
              <a:headEnd/>
              <a:tailEnd/>
            </a:ln>
            <a:effectLst/>
          </p:spPr>
          <p:txBody>
            <a:bodyPr wrap="none" anchor="ctr"/>
            <a:lstStyle/>
            <a:p>
              <a:endParaRPr lang="en-GB"/>
            </a:p>
          </p:txBody>
        </p:sp>
      </p:grpSp>
      <p:sp>
        <p:nvSpPr>
          <p:cNvPr id="374795" name="Rectangle 11"/>
          <p:cNvSpPr>
            <a:spLocks noGrp="1" noChangeArrowheads="1"/>
          </p:cNvSpPr>
          <p:nvPr>
            <p:ph type="body" idx="1"/>
          </p:nvPr>
        </p:nvSpPr>
        <p:spPr>
          <a:xfrm>
            <a:off x="5578475" y="1916113"/>
            <a:ext cx="3025775" cy="2905125"/>
          </a:xfrm>
          <a:solidFill>
            <a:srgbClr val="FFFFFF"/>
          </a:solidFill>
          <a:ln>
            <a:solidFill>
              <a:schemeClr val="tx1"/>
            </a:solidFill>
          </a:ln>
        </p:spPr>
        <p:txBody>
          <a:bodyPr/>
          <a:lstStyle/>
          <a:p>
            <a:r>
              <a:rPr lang="en-GB" sz="2400">
                <a:solidFill>
                  <a:srgbClr val="CC0000"/>
                </a:solidFill>
              </a:rPr>
              <a:t>Leeres Universum</a:t>
            </a:r>
          </a:p>
          <a:p>
            <a:r>
              <a:rPr lang="en-GB" sz="2400">
                <a:solidFill>
                  <a:srgbClr val="FF9900"/>
                </a:solidFill>
              </a:rPr>
              <a:t>Einstein – de Sitter</a:t>
            </a:r>
          </a:p>
          <a:p>
            <a:r>
              <a:rPr lang="en-GB" sz="2400">
                <a:solidFill>
                  <a:schemeClr val="accent2"/>
                </a:solidFill>
              </a:rPr>
              <a:t>Lambda-dominiertes</a:t>
            </a:r>
            <a:br>
              <a:rPr lang="en-GB" sz="2400">
                <a:solidFill>
                  <a:schemeClr val="accent2"/>
                </a:solidFill>
              </a:rPr>
            </a:br>
            <a:r>
              <a:rPr lang="en-GB" sz="2400">
                <a:solidFill>
                  <a:schemeClr val="accent2"/>
                </a:solidFill>
              </a:rPr>
              <a:t>Universum</a:t>
            </a:r>
          </a:p>
          <a:p>
            <a:r>
              <a:rPr lang="en-GB" sz="2400">
                <a:solidFill>
                  <a:srgbClr val="00FFFF"/>
                </a:solidFill>
              </a:rPr>
              <a:t>Konkordanz-kosmologie</a:t>
            </a:r>
            <a:endParaRPr lang="en-GB" sz="2400">
              <a:solidFill>
                <a:schemeClr val="accent2"/>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a:off x="582613" y="914400"/>
            <a:ext cx="8001000" cy="4724400"/>
            <a:chOff x="528" y="552"/>
            <a:chExt cx="5040" cy="2976"/>
          </a:xfrm>
        </p:grpSpPr>
        <p:sp>
          <p:nvSpPr>
            <p:cNvPr id="48131" name="Line 3"/>
            <p:cNvSpPr>
              <a:spLocks noChangeShapeType="1"/>
            </p:cNvSpPr>
            <p:nvPr/>
          </p:nvSpPr>
          <p:spPr bwMode="auto">
            <a:xfrm>
              <a:off x="528" y="552"/>
              <a:ext cx="0" cy="2976"/>
            </a:xfrm>
            <a:prstGeom prst="line">
              <a:avLst/>
            </a:prstGeom>
            <a:noFill/>
            <a:ln w="38100">
              <a:solidFill>
                <a:srgbClr val="FFFF66"/>
              </a:solidFill>
              <a:round/>
              <a:headEnd type="triangle" w="lg" len="lg"/>
              <a:tailEnd type="none" w="sm" len="sm"/>
            </a:ln>
            <a:effectLst/>
          </p:spPr>
          <p:txBody>
            <a:bodyPr/>
            <a:lstStyle/>
            <a:p>
              <a:endParaRPr lang="en-GB"/>
            </a:p>
          </p:txBody>
        </p:sp>
        <p:sp>
          <p:nvSpPr>
            <p:cNvPr id="48132" name="Line 4"/>
            <p:cNvSpPr>
              <a:spLocks noChangeShapeType="1"/>
            </p:cNvSpPr>
            <p:nvPr/>
          </p:nvSpPr>
          <p:spPr bwMode="auto">
            <a:xfrm>
              <a:off x="528" y="3528"/>
              <a:ext cx="5040" cy="0"/>
            </a:xfrm>
            <a:prstGeom prst="line">
              <a:avLst/>
            </a:prstGeom>
            <a:noFill/>
            <a:ln w="38100">
              <a:solidFill>
                <a:srgbClr val="FFFF66"/>
              </a:solidFill>
              <a:round/>
              <a:headEnd/>
              <a:tailEnd type="triangle" w="lg" len="lg"/>
            </a:ln>
            <a:effectLst/>
          </p:spPr>
          <p:txBody>
            <a:bodyPr/>
            <a:lstStyle/>
            <a:p>
              <a:endParaRPr lang="en-GB"/>
            </a:p>
          </p:txBody>
        </p:sp>
      </p:grpSp>
      <p:sp>
        <p:nvSpPr>
          <p:cNvPr id="48133" name="Text Box 5"/>
          <p:cNvSpPr txBox="1">
            <a:spLocks noChangeArrowheads="1"/>
          </p:cNvSpPr>
          <p:nvPr/>
        </p:nvSpPr>
        <p:spPr bwMode="auto">
          <a:xfrm>
            <a:off x="838200" y="1066800"/>
            <a:ext cx="2508250" cy="701675"/>
          </a:xfrm>
          <a:prstGeom prst="rect">
            <a:avLst/>
          </a:prstGeom>
          <a:noFill/>
          <a:ln w="9525">
            <a:noFill/>
            <a:miter lim="800000"/>
            <a:headEnd/>
            <a:tailEnd/>
          </a:ln>
          <a:effectLst/>
        </p:spPr>
        <p:txBody>
          <a:bodyPr>
            <a:spAutoFit/>
          </a:bodyPr>
          <a:lstStyle/>
          <a:p>
            <a:pPr algn="ctr"/>
            <a:r>
              <a:rPr lang="en-US" sz="2000">
                <a:solidFill>
                  <a:srgbClr val="FFFF66"/>
                </a:solidFill>
                <a:latin typeface="Comic Sans MS" pitchFamily="66" charset="0"/>
              </a:rPr>
              <a:t>Mittlerer Abstand der Galaxien</a:t>
            </a:r>
          </a:p>
        </p:txBody>
      </p:sp>
      <p:grpSp>
        <p:nvGrpSpPr>
          <p:cNvPr id="48134" name="Group 6"/>
          <p:cNvGrpSpPr>
            <a:grpSpLocks/>
          </p:cNvGrpSpPr>
          <p:nvPr/>
        </p:nvGrpSpPr>
        <p:grpSpPr bwMode="auto">
          <a:xfrm>
            <a:off x="3173413" y="3733800"/>
            <a:ext cx="769937" cy="2584450"/>
            <a:chOff x="2095" y="2280"/>
            <a:chExt cx="485" cy="1676"/>
          </a:xfrm>
        </p:grpSpPr>
        <p:sp>
          <p:nvSpPr>
            <p:cNvPr id="48135" name="Text Box 7"/>
            <p:cNvSpPr txBox="1">
              <a:spLocks noChangeArrowheads="1"/>
            </p:cNvSpPr>
            <p:nvPr/>
          </p:nvSpPr>
          <p:spPr bwMode="auto">
            <a:xfrm>
              <a:off x="2095" y="3738"/>
              <a:ext cx="485" cy="218"/>
            </a:xfrm>
            <a:prstGeom prst="rect">
              <a:avLst/>
            </a:prstGeom>
            <a:noFill/>
            <a:ln w="9525">
              <a:noFill/>
              <a:miter lim="800000"/>
              <a:headEnd/>
              <a:tailEnd/>
            </a:ln>
            <a:effectLst/>
          </p:spPr>
          <p:txBody>
            <a:bodyPr wrap="none">
              <a:spAutoFit/>
            </a:bodyPr>
            <a:lstStyle/>
            <a:p>
              <a:r>
                <a:rPr lang="en-US" sz="1600">
                  <a:solidFill>
                    <a:srgbClr val="FFFF66"/>
                  </a:solidFill>
                  <a:latin typeface="Comic Sans MS" pitchFamily="66" charset="0"/>
                </a:rPr>
                <a:t>Heute</a:t>
              </a:r>
            </a:p>
          </p:txBody>
        </p:sp>
        <p:sp>
          <p:nvSpPr>
            <p:cNvPr id="48136" name="AutoShape 8"/>
            <p:cNvSpPr>
              <a:spLocks noChangeArrowheads="1"/>
            </p:cNvSpPr>
            <p:nvPr/>
          </p:nvSpPr>
          <p:spPr bwMode="auto">
            <a:xfrm>
              <a:off x="2239" y="3528"/>
              <a:ext cx="96" cy="96"/>
            </a:xfrm>
            <a:prstGeom prst="triangle">
              <a:avLst>
                <a:gd name="adj" fmla="val 50000"/>
              </a:avLst>
            </a:prstGeom>
            <a:solidFill>
              <a:srgbClr val="FFFF66"/>
            </a:solidFill>
            <a:ln w="9525">
              <a:solidFill>
                <a:schemeClr val="tx1"/>
              </a:solidFill>
              <a:miter lim="800000"/>
              <a:headEnd/>
              <a:tailEnd/>
            </a:ln>
            <a:effectLst/>
          </p:spPr>
          <p:txBody>
            <a:bodyPr wrap="none" anchor="ctr"/>
            <a:lstStyle/>
            <a:p>
              <a:endParaRPr lang="en-GB"/>
            </a:p>
          </p:txBody>
        </p:sp>
        <p:sp>
          <p:nvSpPr>
            <p:cNvPr id="48137" name="Line 9"/>
            <p:cNvSpPr>
              <a:spLocks noChangeShapeType="1"/>
            </p:cNvSpPr>
            <p:nvPr/>
          </p:nvSpPr>
          <p:spPr bwMode="auto">
            <a:xfrm flipV="1">
              <a:off x="2287" y="2280"/>
              <a:ext cx="0" cy="1248"/>
            </a:xfrm>
            <a:prstGeom prst="line">
              <a:avLst/>
            </a:prstGeom>
            <a:noFill/>
            <a:ln w="28575">
              <a:solidFill>
                <a:srgbClr val="FFFF66"/>
              </a:solidFill>
              <a:prstDash val="sysDot"/>
              <a:round/>
              <a:headEnd/>
              <a:tailEnd/>
            </a:ln>
            <a:effectLst/>
          </p:spPr>
          <p:txBody>
            <a:bodyPr/>
            <a:lstStyle/>
            <a:p>
              <a:endParaRPr lang="en-GB"/>
            </a:p>
          </p:txBody>
        </p:sp>
      </p:grpSp>
      <p:grpSp>
        <p:nvGrpSpPr>
          <p:cNvPr id="48186" name="Group 58"/>
          <p:cNvGrpSpPr>
            <a:grpSpLocks/>
          </p:cNvGrpSpPr>
          <p:nvPr/>
        </p:nvGrpSpPr>
        <p:grpSpPr bwMode="auto">
          <a:xfrm>
            <a:off x="1143000" y="2971800"/>
            <a:ext cx="1600200" cy="528638"/>
            <a:chOff x="720" y="1872"/>
            <a:chExt cx="1008" cy="333"/>
          </a:xfrm>
        </p:grpSpPr>
        <p:sp>
          <p:nvSpPr>
            <p:cNvPr id="48139" name="AutoShape 11"/>
            <p:cNvSpPr>
              <a:spLocks noChangeArrowheads="1"/>
            </p:cNvSpPr>
            <p:nvPr/>
          </p:nvSpPr>
          <p:spPr bwMode="auto">
            <a:xfrm>
              <a:off x="720" y="2109"/>
              <a:ext cx="1008" cy="96"/>
            </a:xfrm>
            <a:prstGeom prst="leftArrow">
              <a:avLst>
                <a:gd name="adj1" fmla="val 41667"/>
                <a:gd name="adj2" fmla="val 193764"/>
              </a:avLst>
            </a:prstGeom>
            <a:solidFill>
              <a:srgbClr val="FFFF99"/>
            </a:solidFill>
            <a:ln w="19050">
              <a:solidFill>
                <a:schemeClr val="tx1"/>
              </a:solidFill>
              <a:miter lim="800000"/>
              <a:headEnd/>
              <a:tailEnd/>
            </a:ln>
            <a:effectLst/>
          </p:spPr>
          <p:txBody>
            <a:bodyPr wrap="none" anchor="ctr"/>
            <a:lstStyle/>
            <a:p>
              <a:endParaRPr lang="en-GB"/>
            </a:p>
          </p:txBody>
        </p:sp>
        <p:sp>
          <p:nvSpPr>
            <p:cNvPr id="48140" name="Text Box 12"/>
            <p:cNvSpPr txBox="1">
              <a:spLocks noChangeArrowheads="1"/>
            </p:cNvSpPr>
            <p:nvPr/>
          </p:nvSpPr>
          <p:spPr bwMode="auto">
            <a:xfrm>
              <a:off x="864" y="1872"/>
              <a:ext cx="851" cy="231"/>
            </a:xfrm>
            <a:prstGeom prst="rect">
              <a:avLst/>
            </a:prstGeom>
            <a:noFill/>
            <a:ln w="9525">
              <a:noFill/>
              <a:miter lim="800000"/>
              <a:headEnd/>
              <a:tailEnd/>
            </a:ln>
            <a:effectLst/>
          </p:spPr>
          <p:txBody>
            <a:bodyPr wrap="none">
              <a:spAutoFit/>
            </a:bodyPr>
            <a:lstStyle/>
            <a:p>
              <a:r>
                <a:rPr lang="de-DE" sz="1800" b="0">
                  <a:solidFill>
                    <a:srgbClr val="FFFF66"/>
                  </a:solidFill>
                  <a:latin typeface="Comic Sans MS" pitchFamily="66" charset="0"/>
                </a:rPr>
                <a:t>Schwächer</a:t>
              </a:r>
            </a:p>
          </p:txBody>
        </p:sp>
      </p:grpSp>
      <p:grpSp>
        <p:nvGrpSpPr>
          <p:cNvPr id="48187" name="Group 59"/>
          <p:cNvGrpSpPr>
            <a:grpSpLocks/>
          </p:cNvGrpSpPr>
          <p:nvPr/>
        </p:nvGrpSpPr>
        <p:grpSpPr bwMode="auto">
          <a:xfrm>
            <a:off x="3868738" y="3733800"/>
            <a:ext cx="2190750" cy="1600200"/>
            <a:chOff x="2437" y="2352"/>
            <a:chExt cx="1380" cy="1008"/>
          </a:xfrm>
        </p:grpSpPr>
        <p:sp>
          <p:nvSpPr>
            <p:cNvPr id="48142" name="AutoShape 14"/>
            <p:cNvSpPr>
              <a:spLocks noChangeArrowheads="1"/>
            </p:cNvSpPr>
            <p:nvPr/>
          </p:nvSpPr>
          <p:spPr bwMode="auto">
            <a:xfrm>
              <a:off x="2437" y="2352"/>
              <a:ext cx="96" cy="1008"/>
            </a:xfrm>
            <a:prstGeom prst="downArrow">
              <a:avLst>
                <a:gd name="adj1" fmla="val 41667"/>
                <a:gd name="adj2" fmla="val 212479"/>
              </a:avLst>
            </a:prstGeom>
            <a:solidFill>
              <a:srgbClr val="FF0000"/>
            </a:solidFill>
            <a:ln w="12700">
              <a:solidFill>
                <a:schemeClr val="tx1"/>
              </a:solidFill>
              <a:miter lim="800000"/>
              <a:headEnd/>
              <a:tailEnd/>
            </a:ln>
            <a:effectLst/>
          </p:spPr>
          <p:txBody>
            <a:bodyPr wrap="none" anchor="ctr"/>
            <a:lstStyle/>
            <a:p>
              <a:endParaRPr lang="en-GB"/>
            </a:p>
          </p:txBody>
        </p:sp>
        <p:sp>
          <p:nvSpPr>
            <p:cNvPr id="48143" name="Text Box 15"/>
            <p:cNvSpPr txBox="1">
              <a:spLocks noChangeArrowheads="1"/>
            </p:cNvSpPr>
            <p:nvPr/>
          </p:nvSpPr>
          <p:spPr bwMode="auto">
            <a:xfrm>
              <a:off x="2592" y="2592"/>
              <a:ext cx="1225" cy="231"/>
            </a:xfrm>
            <a:prstGeom prst="rect">
              <a:avLst/>
            </a:prstGeom>
            <a:noFill/>
            <a:ln w="9525">
              <a:noFill/>
              <a:miter lim="800000"/>
              <a:headEnd/>
              <a:tailEnd/>
            </a:ln>
            <a:effectLst/>
          </p:spPr>
          <p:txBody>
            <a:bodyPr wrap="none">
              <a:spAutoFit/>
            </a:bodyPr>
            <a:lstStyle/>
            <a:p>
              <a:pPr algn="ctr"/>
              <a:r>
                <a:rPr lang="de-DE" sz="1800" b="0">
                  <a:solidFill>
                    <a:srgbClr val="FF0000"/>
                  </a:solidFill>
                  <a:latin typeface="Comic Sans MS" pitchFamily="66" charset="0"/>
                </a:rPr>
                <a:t>Rotverschiebung</a:t>
              </a:r>
            </a:p>
          </p:txBody>
        </p:sp>
      </p:grpSp>
      <p:grpSp>
        <p:nvGrpSpPr>
          <p:cNvPr id="48188" name="Group 60"/>
          <p:cNvGrpSpPr>
            <a:grpSpLocks/>
          </p:cNvGrpSpPr>
          <p:nvPr/>
        </p:nvGrpSpPr>
        <p:grpSpPr bwMode="auto">
          <a:xfrm>
            <a:off x="2563813" y="2185988"/>
            <a:ext cx="6427787" cy="4443412"/>
            <a:chOff x="1615" y="1377"/>
            <a:chExt cx="4049" cy="2799"/>
          </a:xfrm>
        </p:grpSpPr>
        <p:sp>
          <p:nvSpPr>
            <p:cNvPr id="48144" name="Text Box 16"/>
            <p:cNvSpPr txBox="1">
              <a:spLocks noChangeArrowheads="1"/>
            </p:cNvSpPr>
            <p:nvPr/>
          </p:nvSpPr>
          <p:spPr bwMode="auto">
            <a:xfrm>
              <a:off x="5107" y="1377"/>
              <a:ext cx="557" cy="237"/>
            </a:xfrm>
            <a:prstGeom prst="rect">
              <a:avLst/>
            </a:prstGeom>
            <a:noFill/>
            <a:ln w="9525">
              <a:solidFill>
                <a:srgbClr val="66FF99"/>
              </a:solidFill>
              <a:miter lim="800000"/>
              <a:headEnd/>
              <a:tailEnd/>
            </a:ln>
            <a:effectLst/>
          </p:spPr>
          <p:txBody>
            <a:bodyPr wrap="none">
              <a:spAutoFit/>
            </a:bodyPr>
            <a:lstStyle/>
            <a:p>
              <a:r>
                <a:rPr lang="en-US" sz="1800">
                  <a:solidFill>
                    <a:srgbClr val="66FF99"/>
                  </a:solidFill>
                  <a:latin typeface="Arial" charset="0"/>
                  <a:sym typeface="Symbol" pitchFamily="18" charset="2"/>
                </a:rPr>
                <a:t></a:t>
              </a:r>
              <a:r>
                <a:rPr lang="en-US" sz="1800" baseline="-25000">
                  <a:solidFill>
                    <a:srgbClr val="66FF99"/>
                  </a:solidFill>
                  <a:latin typeface="Arial" charset="0"/>
                  <a:sym typeface="Symbol" pitchFamily="18" charset="2"/>
                </a:rPr>
                <a:t>M</a:t>
              </a:r>
              <a:r>
                <a:rPr lang="en-US" sz="1800">
                  <a:solidFill>
                    <a:srgbClr val="66FF99"/>
                  </a:solidFill>
                  <a:latin typeface="Arial" charset="0"/>
                  <a:sym typeface="Symbol" pitchFamily="18" charset="2"/>
                </a:rPr>
                <a:t> = 1</a:t>
              </a:r>
              <a:endParaRPr lang="en-US" sz="1800">
                <a:solidFill>
                  <a:srgbClr val="66FF99"/>
                </a:solidFill>
                <a:latin typeface="Arial" charset="0"/>
              </a:endParaRPr>
            </a:p>
          </p:txBody>
        </p:sp>
        <p:grpSp>
          <p:nvGrpSpPr>
            <p:cNvPr id="48145" name="Group 17"/>
            <p:cNvGrpSpPr>
              <a:grpSpLocks/>
            </p:cNvGrpSpPr>
            <p:nvPr/>
          </p:nvGrpSpPr>
          <p:grpSpPr bwMode="auto">
            <a:xfrm>
              <a:off x="1615" y="1477"/>
              <a:ext cx="3435" cy="2699"/>
              <a:chOff x="1824" y="1428"/>
              <a:chExt cx="3435" cy="2699"/>
            </a:xfrm>
          </p:grpSpPr>
          <p:sp>
            <p:nvSpPr>
              <p:cNvPr id="48146" name="Freeform 18"/>
              <p:cNvSpPr>
                <a:spLocks/>
              </p:cNvSpPr>
              <p:nvPr/>
            </p:nvSpPr>
            <p:spPr bwMode="auto">
              <a:xfrm>
                <a:off x="3099" y="1428"/>
                <a:ext cx="2160" cy="396"/>
              </a:xfrm>
              <a:custGeom>
                <a:avLst/>
                <a:gdLst/>
                <a:ahLst/>
                <a:cxnLst>
                  <a:cxn ang="0">
                    <a:pos x="0" y="492"/>
                  </a:cxn>
                  <a:cxn ang="0">
                    <a:pos x="930" y="84"/>
                  </a:cxn>
                  <a:cxn ang="0">
                    <a:pos x="1818" y="30"/>
                  </a:cxn>
                </a:cxnLst>
                <a:rect l="0" t="0" r="r" b="b"/>
                <a:pathLst>
                  <a:path w="1818" h="492">
                    <a:moveTo>
                      <a:pt x="0" y="492"/>
                    </a:moveTo>
                    <a:cubicBezTo>
                      <a:pt x="390" y="228"/>
                      <a:pt x="627" y="161"/>
                      <a:pt x="930" y="84"/>
                    </a:cubicBezTo>
                    <a:cubicBezTo>
                      <a:pt x="1236" y="0"/>
                      <a:pt x="1633" y="41"/>
                      <a:pt x="1818" y="30"/>
                    </a:cubicBezTo>
                  </a:path>
                </a:pathLst>
              </a:custGeom>
              <a:noFill/>
              <a:ln w="38100">
                <a:solidFill>
                  <a:srgbClr val="66FF99"/>
                </a:solidFill>
                <a:round/>
                <a:headEnd/>
                <a:tailEnd/>
              </a:ln>
              <a:effectLst/>
            </p:spPr>
            <p:txBody>
              <a:bodyPr/>
              <a:lstStyle/>
              <a:p>
                <a:endParaRPr lang="en-GB"/>
              </a:p>
            </p:txBody>
          </p:sp>
          <p:sp>
            <p:nvSpPr>
              <p:cNvPr id="48147" name="Arc 19"/>
              <p:cNvSpPr>
                <a:spLocks/>
              </p:cNvSpPr>
              <p:nvPr/>
            </p:nvSpPr>
            <p:spPr bwMode="auto">
              <a:xfrm rot="12625532" flipV="1">
                <a:off x="1824" y="1692"/>
                <a:ext cx="1611" cy="2435"/>
              </a:xfrm>
              <a:custGeom>
                <a:avLst/>
                <a:gdLst>
                  <a:gd name="G0" fmla="+- 0 0 0"/>
                  <a:gd name="G1" fmla="+- 17723 0 0"/>
                  <a:gd name="G2" fmla="+- 21600 0 0"/>
                  <a:gd name="T0" fmla="*/ 12347 w 21598"/>
                  <a:gd name="T1" fmla="*/ 0 h 17723"/>
                  <a:gd name="T2" fmla="*/ 21598 w 21598"/>
                  <a:gd name="T3" fmla="*/ 17423 h 17723"/>
                  <a:gd name="T4" fmla="*/ 0 w 21598"/>
                  <a:gd name="T5" fmla="*/ 17723 h 17723"/>
                </a:gdLst>
                <a:ahLst/>
                <a:cxnLst>
                  <a:cxn ang="0">
                    <a:pos x="T0" y="T1"/>
                  </a:cxn>
                  <a:cxn ang="0">
                    <a:pos x="T2" y="T3"/>
                  </a:cxn>
                  <a:cxn ang="0">
                    <a:pos x="T4" y="T5"/>
                  </a:cxn>
                </a:cxnLst>
                <a:rect l="0" t="0" r="r" b="b"/>
                <a:pathLst>
                  <a:path w="21598" h="17723" fill="none" extrusionOk="0">
                    <a:moveTo>
                      <a:pt x="12347" y="-1"/>
                    </a:moveTo>
                    <a:cubicBezTo>
                      <a:pt x="18057" y="3978"/>
                      <a:pt x="21501" y="10464"/>
                      <a:pt x="21597" y="17423"/>
                    </a:cubicBezTo>
                  </a:path>
                  <a:path w="21598" h="17723" stroke="0" extrusionOk="0">
                    <a:moveTo>
                      <a:pt x="12347" y="-1"/>
                    </a:moveTo>
                    <a:cubicBezTo>
                      <a:pt x="18057" y="3978"/>
                      <a:pt x="21501" y="10464"/>
                      <a:pt x="21597" y="17423"/>
                    </a:cubicBezTo>
                    <a:lnTo>
                      <a:pt x="0" y="17723"/>
                    </a:lnTo>
                    <a:close/>
                  </a:path>
                </a:pathLst>
              </a:custGeom>
              <a:noFill/>
              <a:ln w="38100">
                <a:solidFill>
                  <a:srgbClr val="66FF99"/>
                </a:solidFill>
                <a:round/>
                <a:headEnd/>
                <a:tailEnd/>
              </a:ln>
              <a:effectLst/>
            </p:spPr>
            <p:txBody>
              <a:bodyPr wrap="none" anchor="ctr"/>
              <a:lstStyle/>
              <a:p>
                <a:endParaRPr lang="en-GB"/>
              </a:p>
            </p:txBody>
          </p:sp>
        </p:grpSp>
      </p:grpSp>
      <p:sp>
        <p:nvSpPr>
          <p:cNvPr id="48149" name="Text Box 21"/>
          <p:cNvSpPr txBox="1">
            <a:spLocks noChangeArrowheads="1"/>
          </p:cNvSpPr>
          <p:nvPr/>
        </p:nvSpPr>
        <p:spPr bwMode="auto">
          <a:xfrm>
            <a:off x="6985000" y="5738813"/>
            <a:ext cx="692150" cy="396875"/>
          </a:xfrm>
          <a:prstGeom prst="rect">
            <a:avLst/>
          </a:prstGeom>
          <a:noFill/>
          <a:ln w="9525">
            <a:noFill/>
            <a:miter lim="800000"/>
            <a:headEnd/>
            <a:tailEnd/>
          </a:ln>
          <a:effectLst/>
        </p:spPr>
        <p:txBody>
          <a:bodyPr wrap="none">
            <a:spAutoFit/>
          </a:bodyPr>
          <a:lstStyle/>
          <a:p>
            <a:pPr algn="ctr"/>
            <a:r>
              <a:rPr lang="en-US" sz="2000">
                <a:solidFill>
                  <a:srgbClr val="FFFF66"/>
                </a:solidFill>
                <a:latin typeface="Comic Sans MS" pitchFamily="66" charset="0"/>
              </a:rPr>
              <a:t>Zeit</a:t>
            </a:r>
          </a:p>
        </p:txBody>
      </p:sp>
      <p:grpSp>
        <p:nvGrpSpPr>
          <p:cNvPr id="48154" name="Group 26"/>
          <p:cNvGrpSpPr>
            <a:grpSpLocks/>
          </p:cNvGrpSpPr>
          <p:nvPr/>
        </p:nvGrpSpPr>
        <p:grpSpPr bwMode="auto">
          <a:xfrm>
            <a:off x="1871663" y="76200"/>
            <a:ext cx="3981450" cy="6172200"/>
            <a:chOff x="1388" y="0"/>
            <a:chExt cx="2508" cy="3888"/>
          </a:xfrm>
        </p:grpSpPr>
        <p:sp>
          <p:nvSpPr>
            <p:cNvPr id="48155" name="Freeform 27"/>
            <p:cNvSpPr>
              <a:spLocks/>
            </p:cNvSpPr>
            <p:nvPr/>
          </p:nvSpPr>
          <p:spPr bwMode="auto">
            <a:xfrm rot="1320989">
              <a:off x="1388" y="556"/>
              <a:ext cx="1396" cy="3332"/>
            </a:xfrm>
            <a:custGeom>
              <a:avLst/>
              <a:gdLst/>
              <a:ahLst/>
              <a:cxnLst>
                <a:cxn ang="0">
                  <a:pos x="0" y="3216"/>
                </a:cxn>
                <a:cxn ang="0">
                  <a:pos x="846" y="2160"/>
                </a:cxn>
                <a:cxn ang="0">
                  <a:pos x="2220" y="1458"/>
                </a:cxn>
                <a:cxn ang="0">
                  <a:pos x="2976" y="0"/>
                </a:cxn>
              </a:cxnLst>
              <a:rect l="0" t="0" r="r" b="b"/>
              <a:pathLst>
                <a:path w="2976" h="3216">
                  <a:moveTo>
                    <a:pt x="0" y="3216"/>
                  </a:moveTo>
                  <a:cubicBezTo>
                    <a:pt x="141" y="3040"/>
                    <a:pt x="476" y="2453"/>
                    <a:pt x="846" y="2160"/>
                  </a:cubicBezTo>
                  <a:cubicBezTo>
                    <a:pt x="1216" y="1867"/>
                    <a:pt x="1865" y="1818"/>
                    <a:pt x="2220" y="1458"/>
                  </a:cubicBezTo>
                  <a:cubicBezTo>
                    <a:pt x="2575" y="1098"/>
                    <a:pt x="2819" y="304"/>
                    <a:pt x="2976" y="0"/>
                  </a:cubicBezTo>
                </a:path>
              </a:pathLst>
            </a:custGeom>
            <a:noFill/>
            <a:ln w="38100">
              <a:solidFill>
                <a:srgbClr val="FF0000"/>
              </a:solidFill>
              <a:round/>
              <a:headEnd/>
              <a:tailEnd/>
            </a:ln>
            <a:effectLst/>
          </p:spPr>
          <p:txBody>
            <a:bodyPr/>
            <a:lstStyle/>
            <a:p>
              <a:endParaRPr lang="en-GB"/>
            </a:p>
          </p:txBody>
        </p:sp>
        <p:sp>
          <p:nvSpPr>
            <p:cNvPr id="48156" name="Line 28"/>
            <p:cNvSpPr>
              <a:spLocks noChangeShapeType="1"/>
            </p:cNvSpPr>
            <p:nvPr/>
          </p:nvSpPr>
          <p:spPr bwMode="auto">
            <a:xfrm rot="137789" flipV="1">
              <a:off x="3368" y="0"/>
              <a:ext cx="528" cy="960"/>
            </a:xfrm>
            <a:prstGeom prst="line">
              <a:avLst/>
            </a:prstGeom>
            <a:noFill/>
            <a:ln w="38100">
              <a:solidFill>
                <a:srgbClr val="FF0000"/>
              </a:solidFill>
              <a:round/>
              <a:headEnd/>
              <a:tailEnd/>
            </a:ln>
            <a:effectLst/>
          </p:spPr>
          <p:txBody>
            <a:bodyPr/>
            <a:lstStyle/>
            <a:p>
              <a:endParaRPr lang="en-GB"/>
            </a:p>
          </p:txBody>
        </p:sp>
      </p:grpSp>
      <p:grpSp>
        <p:nvGrpSpPr>
          <p:cNvPr id="48185" name="Group 57"/>
          <p:cNvGrpSpPr>
            <a:grpSpLocks/>
          </p:cNvGrpSpPr>
          <p:nvPr/>
        </p:nvGrpSpPr>
        <p:grpSpPr bwMode="auto">
          <a:xfrm>
            <a:off x="2182813" y="2781300"/>
            <a:ext cx="6446837" cy="4343400"/>
            <a:chOff x="1375" y="1752"/>
            <a:chExt cx="4061" cy="2736"/>
          </a:xfrm>
        </p:grpSpPr>
        <p:grpSp>
          <p:nvGrpSpPr>
            <p:cNvPr id="48151" name="Group 23"/>
            <p:cNvGrpSpPr>
              <a:grpSpLocks/>
            </p:cNvGrpSpPr>
            <p:nvPr/>
          </p:nvGrpSpPr>
          <p:grpSpPr bwMode="auto">
            <a:xfrm>
              <a:off x="1375" y="1934"/>
              <a:ext cx="3768" cy="2554"/>
              <a:chOff x="1623" y="1862"/>
              <a:chExt cx="3768" cy="2554"/>
            </a:xfrm>
          </p:grpSpPr>
          <p:sp>
            <p:nvSpPr>
              <p:cNvPr id="48152" name="Arc 24"/>
              <p:cNvSpPr>
                <a:spLocks/>
              </p:cNvSpPr>
              <p:nvPr/>
            </p:nvSpPr>
            <p:spPr bwMode="auto">
              <a:xfrm rot="10800000" flipV="1">
                <a:off x="1623" y="1862"/>
                <a:ext cx="1887" cy="2552"/>
              </a:xfrm>
              <a:custGeom>
                <a:avLst/>
                <a:gdLst>
                  <a:gd name="G0" fmla="+- 607 0 0"/>
                  <a:gd name="G1" fmla="+- 21600 0 0"/>
                  <a:gd name="G2" fmla="+- 21600 0 0"/>
                  <a:gd name="T0" fmla="*/ 0 w 20747"/>
                  <a:gd name="T1" fmla="*/ 9 h 21600"/>
                  <a:gd name="T2" fmla="*/ 20747 w 20747"/>
                  <a:gd name="T3" fmla="*/ 13794 h 21600"/>
                  <a:gd name="T4" fmla="*/ 607 w 20747"/>
                  <a:gd name="T5" fmla="*/ 21600 h 21600"/>
                </a:gdLst>
                <a:ahLst/>
                <a:cxnLst>
                  <a:cxn ang="0">
                    <a:pos x="T0" y="T1"/>
                  </a:cxn>
                  <a:cxn ang="0">
                    <a:pos x="T2" y="T3"/>
                  </a:cxn>
                  <a:cxn ang="0">
                    <a:pos x="T4" y="T5"/>
                  </a:cxn>
                </a:cxnLst>
                <a:rect l="0" t="0" r="r" b="b"/>
                <a:pathLst>
                  <a:path w="20747" h="21600" fill="none" extrusionOk="0">
                    <a:moveTo>
                      <a:pt x="-1" y="8"/>
                    </a:moveTo>
                    <a:cubicBezTo>
                      <a:pt x="202" y="2"/>
                      <a:pt x="404" y="-1"/>
                      <a:pt x="607" y="0"/>
                    </a:cubicBezTo>
                    <a:cubicBezTo>
                      <a:pt x="9524" y="0"/>
                      <a:pt x="17524" y="5479"/>
                      <a:pt x="20747" y="13793"/>
                    </a:cubicBezTo>
                  </a:path>
                  <a:path w="20747" h="21600" stroke="0" extrusionOk="0">
                    <a:moveTo>
                      <a:pt x="-1" y="8"/>
                    </a:moveTo>
                    <a:cubicBezTo>
                      <a:pt x="202" y="2"/>
                      <a:pt x="404" y="-1"/>
                      <a:pt x="607" y="0"/>
                    </a:cubicBezTo>
                    <a:cubicBezTo>
                      <a:pt x="9524" y="0"/>
                      <a:pt x="17524" y="5479"/>
                      <a:pt x="20747" y="13793"/>
                    </a:cubicBezTo>
                    <a:lnTo>
                      <a:pt x="607" y="21600"/>
                    </a:lnTo>
                    <a:close/>
                  </a:path>
                </a:pathLst>
              </a:custGeom>
              <a:noFill/>
              <a:ln w="38100">
                <a:solidFill>
                  <a:srgbClr val="C0C0C0"/>
                </a:solidFill>
                <a:round/>
                <a:headEnd/>
                <a:tailEnd/>
              </a:ln>
              <a:effectLst/>
            </p:spPr>
            <p:txBody>
              <a:bodyPr wrap="none" anchor="ctr"/>
              <a:lstStyle/>
              <a:p>
                <a:endParaRPr lang="en-GB"/>
              </a:p>
            </p:txBody>
          </p:sp>
          <p:sp>
            <p:nvSpPr>
              <p:cNvPr id="48153" name="Arc 25"/>
              <p:cNvSpPr>
                <a:spLocks/>
              </p:cNvSpPr>
              <p:nvPr/>
            </p:nvSpPr>
            <p:spPr bwMode="auto">
              <a:xfrm rot="10800000" flipH="1" flipV="1">
                <a:off x="3504" y="1864"/>
                <a:ext cx="1887" cy="2552"/>
              </a:xfrm>
              <a:custGeom>
                <a:avLst/>
                <a:gdLst>
                  <a:gd name="G0" fmla="+- 607 0 0"/>
                  <a:gd name="G1" fmla="+- 21600 0 0"/>
                  <a:gd name="G2" fmla="+- 21600 0 0"/>
                  <a:gd name="T0" fmla="*/ 0 w 20747"/>
                  <a:gd name="T1" fmla="*/ 9 h 21600"/>
                  <a:gd name="T2" fmla="*/ 20747 w 20747"/>
                  <a:gd name="T3" fmla="*/ 13794 h 21600"/>
                  <a:gd name="T4" fmla="*/ 607 w 20747"/>
                  <a:gd name="T5" fmla="*/ 21600 h 21600"/>
                </a:gdLst>
                <a:ahLst/>
                <a:cxnLst>
                  <a:cxn ang="0">
                    <a:pos x="T0" y="T1"/>
                  </a:cxn>
                  <a:cxn ang="0">
                    <a:pos x="T2" y="T3"/>
                  </a:cxn>
                  <a:cxn ang="0">
                    <a:pos x="T4" y="T5"/>
                  </a:cxn>
                </a:cxnLst>
                <a:rect l="0" t="0" r="r" b="b"/>
                <a:pathLst>
                  <a:path w="20747" h="21600" fill="none" extrusionOk="0">
                    <a:moveTo>
                      <a:pt x="-1" y="8"/>
                    </a:moveTo>
                    <a:cubicBezTo>
                      <a:pt x="202" y="2"/>
                      <a:pt x="404" y="-1"/>
                      <a:pt x="607" y="0"/>
                    </a:cubicBezTo>
                    <a:cubicBezTo>
                      <a:pt x="9524" y="0"/>
                      <a:pt x="17524" y="5479"/>
                      <a:pt x="20747" y="13793"/>
                    </a:cubicBezTo>
                  </a:path>
                  <a:path w="20747" h="21600" stroke="0" extrusionOk="0">
                    <a:moveTo>
                      <a:pt x="-1" y="8"/>
                    </a:moveTo>
                    <a:cubicBezTo>
                      <a:pt x="202" y="2"/>
                      <a:pt x="404" y="-1"/>
                      <a:pt x="607" y="0"/>
                    </a:cubicBezTo>
                    <a:cubicBezTo>
                      <a:pt x="9524" y="0"/>
                      <a:pt x="17524" y="5479"/>
                      <a:pt x="20747" y="13793"/>
                    </a:cubicBezTo>
                    <a:lnTo>
                      <a:pt x="607" y="21600"/>
                    </a:lnTo>
                    <a:close/>
                  </a:path>
                </a:pathLst>
              </a:custGeom>
              <a:noFill/>
              <a:ln w="38100">
                <a:solidFill>
                  <a:srgbClr val="C0C0C0"/>
                </a:solidFill>
                <a:round/>
                <a:headEnd/>
                <a:tailEnd/>
              </a:ln>
              <a:effectLst/>
            </p:spPr>
            <p:txBody>
              <a:bodyPr wrap="none" anchor="ctr"/>
              <a:lstStyle/>
              <a:p>
                <a:endParaRPr lang="en-GB"/>
              </a:p>
            </p:txBody>
          </p:sp>
        </p:grpSp>
        <p:grpSp>
          <p:nvGrpSpPr>
            <p:cNvPr id="48157" name="Group 29"/>
            <p:cNvGrpSpPr>
              <a:grpSpLocks/>
            </p:cNvGrpSpPr>
            <p:nvPr/>
          </p:nvGrpSpPr>
          <p:grpSpPr bwMode="auto">
            <a:xfrm>
              <a:off x="4159" y="1752"/>
              <a:ext cx="1277" cy="288"/>
              <a:chOff x="4255" y="1728"/>
              <a:chExt cx="1277" cy="288"/>
            </a:xfrm>
          </p:grpSpPr>
          <p:sp>
            <p:nvSpPr>
              <p:cNvPr id="48158" name="Text Box 30"/>
              <p:cNvSpPr txBox="1">
                <a:spLocks noChangeArrowheads="1"/>
              </p:cNvSpPr>
              <p:nvPr/>
            </p:nvSpPr>
            <p:spPr bwMode="auto">
              <a:xfrm>
                <a:off x="4255" y="1728"/>
                <a:ext cx="697" cy="288"/>
              </a:xfrm>
              <a:prstGeom prst="rect">
                <a:avLst/>
              </a:prstGeom>
              <a:noFill/>
              <a:ln w="9525">
                <a:noFill/>
                <a:miter lim="800000"/>
                <a:headEnd/>
                <a:tailEnd/>
              </a:ln>
              <a:effectLst/>
            </p:spPr>
            <p:txBody>
              <a:bodyPr wrap="none">
                <a:spAutoFit/>
              </a:bodyPr>
              <a:lstStyle/>
              <a:p>
                <a:r>
                  <a:rPr lang="en-US" b="0">
                    <a:solidFill>
                      <a:srgbClr val="C0C0C0"/>
                    </a:solidFill>
                    <a:latin typeface="Comic Sans MS" pitchFamily="66" charset="0"/>
                  </a:rPr>
                  <a:t>Closed</a:t>
                </a:r>
              </a:p>
            </p:txBody>
          </p:sp>
          <p:sp>
            <p:nvSpPr>
              <p:cNvPr id="48159" name="Text Box 31"/>
              <p:cNvSpPr txBox="1">
                <a:spLocks noChangeArrowheads="1"/>
              </p:cNvSpPr>
              <p:nvPr/>
            </p:nvSpPr>
            <p:spPr bwMode="auto">
              <a:xfrm>
                <a:off x="4975" y="1741"/>
                <a:ext cx="557" cy="237"/>
              </a:xfrm>
              <a:prstGeom prst="rect">
                <a:avLst/>
              </a:prstGeom>
              <a:noFill/>
              <a:ln w="9525">
                <a:solidFill>
                  <a:srgbClr val="C0C0C0"/>
                </a:solidFill>
                <a:miter lim="800000"/>
                <a:headEnd/>
                <a:tailEnd/>
              </a:ln>
              <a:effectLst/>
            </p:spPr>
            <p:txBody>
              <a:bodyPr wrap="none">
                <a:spAutoFit/>
              </a:bodyPr>
              <a:lstStyle/>
              <a:p>
                <a:r>
                  <a:rPr lang="en-US" sz="1800">
                    <a:solidFill>
                      <a:schemeClr val="folHlink"/>
                    </a:solidFill>
                    <a:latin typeface="Arial" charset="0"/>
                    <a:sym typeface="Symbol" pitchFamily="18" charset="2"/>
                  </a:rPr>
                  <a:t></a:t>
                </a:r>
                <a:r>
                  <a:rPr lang="en-US" sz="1800" baseline="-25000">
                    <a:solidFill>
                      <a:schemeClr val="folHlink"/>
                    </a:solidFill>
                    <a:latin typeface="Arial" charset="0"/>
                    <a:sym typeface="Symbol" pitchFamily="18" charset="2"/>
                  </a:rPr>
                  <a:t>M</a:t>
                </a:r>
                <a:r>
                  <a:rPr lang="en-US" sz="1800">
                    <a:solidFill>
                      <a:schemeClr val="folHlink"/>
                    </a:solidFill>
                    <a:latin typeface="Arial" charset="0"/>
                    <a:sym typeface="Symbol" pitchFamily="18" charset="2"/>
                  </a:rPr>
                  <a:t> &gt; 1</a:t>
                </a:r>
                <a:endParaRPr lang="en-US" sz="1800">
                  <a:solidFill>
                    <a:schemeClr val="folHlink"/>
                  </a:solidFill>
                  <a:latin typeface="Arial" charset="0"/>
                </a:endParaRPr>
              </a:p>
            </p:txBody>
          </p:sp>
        </p:grpSp>
      </p:grpSp>
      <p:grpSp>
        <p:nvGrpSpPr>
          <p:cNvPr id="48160" name="Group 32"/>
          <p:cNvGrpSpPr>
            <a:grpSpLocks/>
          </p:cNvGrpSpPr>
          <p:nvPr/>
        </p:nvGrpSpPr>
        <p:grpSpPr bwMode="auto">
          <a:xfrm>
            <a:off x="6562725" y="1562100"/>
            <a:ext cx="1798638" cy="457200"/>
            <a:chOff x="4230" y="960"/>
            <a:chExt cx="1133" cy="288"/>
          </a:xfrm>
        </p:grpSpPr>
        <p:sp>
          <p:nvSpPr>
            <p:cNvPr id="48161" name="Text Box 33"/>
            <p:cNvSpPr txBox="1">
              <a:spLocks noChangeArrowheads="1"/>
            </p:cNvSpPr>
            <p:nvPr/>
          </p:nvSpPr>
          <p:spPr bwMode="auto">
            <a:xfrm>
              <a:off x="4230" y="960"/>
              <a:ext cx="578" cy="288"/>
            </a:xfrm>
            <a:prstGeom prst="rect">
              <a:avLst/>
            </a:prstGeom>
            <a:noFill/>
            <a:ln w="9525">
              <a:noFill/>
              <a:miter lim="800000"/>
              <a:headEnd/>
              <a:tailEnd/>
            </a:ln>
            <a:effectLst/>
          </p:spPr>
          <p:txBody>
            <a:bodyPr wrap="none">
              <a:spAutoFit/>
            </a:bodyPr>
            <a:lstStyle/>
            <a:p>
              <a:r>
                <a:rPr lang="en-US" b="0">
                  <a:solidFill>
                    <a:srgbClr val="99CCFF"/>
                  </a:solidFill>
                  <a:latin typeface="Comic Sans MS" pitchFamily="66" charset="0"/>
                </a:rPr>
                <a:t>Open</a:t>
              </a:r>
            </a:p>
          </p:txBody>
        </p:sp>
        <p:sp>
          <p:nvSpPr>
            <p:cNvPr id="48162" name="Text Box 34"/>
            <p:cNvSpPr txBox="1">
              <a:spLocks noChangeArrowheads="1"/>
            </p:cNvSpPr>
            <p:nvPr/>
          </p:nvSpPr>
          <p:spPr bwMode="auto">
            <a:xfrm>
              <a:off x="4806" y="993"/>
              <a:ext cx="557" cy="237"/>
            </a:xfrm>
            <a:prstGeom prst="rect">
              <a:avLst/>
            </a:prstGeom>
            <a:noFill/>
            <a:ln w="9525">
              <a:solidFill>
                <a:srgbClr val="99CCFF"/>
              </a:solidFill>
              <a:miter lim="800000"/>
              <a:headEnd/>
              <a:tailEnd/>
            </a:ln>
            <a:effectLst/>
          </p:spPr>
          <p:txBody>
            <a:bodyPr wrap="none">
              <a:spAutoFit/>
            </a:bodyPr>
            <a:lstStyle/>
            <a:p>
              <a:r>
                <a:rPr lang="en-US" sz="1800">
                  <a:solidFill>
                    <a:srgbClr val="99CCFF"/>
                  </a:solidFill>
                  <a:latin typeface="Arial" charset="0"/>
                  <a:sym typeface="Symbol" pitchFamily="18" charset="2"/>
                </a:rPr>
                <a:t></a:t>
              </a:r>
              <a:r>
                <a:rPr lang="en-US" sz="1800" baseline="-25000">
                  <a:solidFill>
                    <a:srgbClr val="99CCFF"/>
                  </a:solidFill>
                  <a:latin typeface="Arial" charset="0"/>
                  <a:sym typeface="Symbol" pitchFamily="18" charset="2"/>
                </a:rPr>
                <a:t>M</a:t>
              </a:r>
              <a:r>
                <a:rPr lang="en-US" sz="1800">
                  <a:solidFill>
                    <a:srgbClr val="99CCFF"/>
                  </a:solidFill>
                  <a:latin typeface="Arial" charset="0"/>
                  <a:sym typeface="Symbol" pitchFamily="18" charset="2"/>
                </a:rPr>
                <a:t> &lt; 1</a:t>
              </a:r>
              <a:endParaRPr lang="en-US" sz="1800">
                <a:solidFill>
                  <a:srgbClr val="99CCFF"/>
                </a:solidFill>
                <a:latin typeface="Arial" charset="0"/>
              </a:endParaRPr>
            </a:p>
          </p:txBody>
        </p:sp>
      </p:grpSp>
      <p:grpSp>
        <p:nvGrpSpPr>
          <p:cNvPr id="48163" name="Group 35"/>
          <p:cNvGrpSpPr>
            <a:grpSpLocks/>
          </p:cNvGrpSpPr>
          <p:nvPr/>
        </p:nvGrpSpPr>
        <p:grpSpPr bwMode="auto">
          <a:xfrm>
            <a:off x="963613" y="471488"/>
            <a:ext cx="6864350" cy="5167312"/>
            <a:chOff x="768" y="273"/>
            <a:chExt cx="4324" cy="3255"/>
          </a:xfrm>
        </p:grpSpPr>
        <p:sp>
          <p:nvSpPr>
            <p:cNvPr id="48164" name="Line 36"/>
            <p:cNvSpPr>
              <a:spLocks noChangeShapeType="1"/>
            </p:cNvSpPr>
            <p:nvPr/>
          </p:nvSpPr>
          <p:spPr bwMode="auto">
            <a:xfrm flipV="1">
              <a:off x="768" y="600"/>
              <a:ext cx="3744" cy="2928"/>
            </a:xfrm>
            <a:prstGeom prst="line">
              <a:avLst/>
            </a:prstGeom>
            <a:noFill/>
            <a:ln w="38100">
              <a:solidFill>
                <a:srgbClr val="99CCFF"/>
              </a:solidFill>
              <a:round/>
              <a:headEnd/>
              <a:tailEnd/>
            </a:ln>
            <a:effectLst/>
          </p:spPr>
          <p:txBody>
            <a:bodyPr/>
            <a:lstStyle/>
            <a:p>
              <a:endParaRPr lang="en-GB"/>
            </a:p>
          </p:txBody>
        </p:sp>
        <p:sp>
          <p:nvSpPr>
            <p:cNvPr id="48165" name="Text Box 37"/>
            <p:cNvSpPr txBox="1">
              <a:spLocks noChangeArrowheads="1"/>
            </p:cNvSpPr>
            <p:nvPr/>
          </p:nvSpPr>
          <p:spPr bwMode="auto">
            <a:xfrm>
              <a:off x="4535" y="273"/>
              <a:ext cx="557" cy="237"/>
            </a:xfrm>
            <a:prstGeom prst="rect">
              <a:avLst/>
            </a:prstGeom>
            <a:noFill/>
            <a:ln w="9525">
              <a:solidFill>
                <a:srgbClr val="99CCFF"/>
              </a:solidFill>
              <a:miter lim="800000"/>
              <a:headEnd/>
              <a:tailEnd/>
            </a:ln>
            <a:effectLst/>
          </p:spPr>
          <p:txBody>
            <a:bodyPr wrap="none">
              <a:spAutoFit/>
            </a:bodyPr>
            <a:lstStyle/>
            <a:p>
              <a:r>
                <a:rPr lang="en-US" sz="1800">
                  <a:solidFill>
                    <a:srgbClr val="99CCFF"/>
                  </a:solidFill>
                  <a:latin typeface="Arial" charset="0"/>
                  <a:sym typeface="Symbol" pitchFamily="18" charset="2"/>
                </a:rPr>
                <a:t></a:t>
              </a:r>
              <a:r>
                <a:rPr lang="en-US" sz="1800" baseline="-25000">
                  <a:solidFill>
                    <a:srgbClr val="99CCFF"/>
                  </a:solidFill>
                  <a:latin typeface="Arial" charset="0"/>
                  <a:sym typeface="Symbol" pitchFamily="18" charset="2"/>
                </a:rPr>
                <a:t>M</a:t>
              </a:r>
              <a:r>
                <a:rPr lang="en-US" sz="1800">
                  <a:solidFill>
                    <a:srgbClr val="99CCFF"/>
                  </a:solidFill>
                  <a:latin typeface="Arial" charset="0"/>
                  <a:sym typeface="Symbol" pitchFamily="18" charset="2"/>
                </a:rPr>
                <a:t> = 0</a:t>
              </a:r>
              <a:endParaRPr lang="en-US" sz="1800">
                <a:solidFill>
                  <a:srgbClr val="99CCFF"/>
                </a:solidFill>
                <a:latin typeface="Arial" charset="0"/>
              </a:endParaRPr>
            </a:p>
          </p:txBody>
        </p:sp>
      </p:grpSp>
      <p:sp>
        <p:nvSpPr>
          <p:cNvPr id="48166" name="Line 38"/>
          <p:cNvSpPr>
            <a:spLocks noChangeShapeType="1"/>
          </p:cNvSpPr>
          <p:nvPr/>
        </p:nvSpPr>
        <p:spPr bwMode="auto">
          <a:xfrm flipV="1">
            <a:off x="3173413" y="3390900"/>
            <a:ext cx="685800" cy="533400"/>
          </a:xfrm>
          <a:prstGeom prst="line">
            <a:avLst/>
          </a:prstGeom>
          <a:noFill/>
          <a:ln w="38100">
            <a:solidFill>
              <a:srgbClr val="99CCFF"/>
            </a:solidFill>
            <a:round/>
            <a:headEnd/>
            <a:tailEnd/>
          </a:ln>
          <a:effectLst/>
        </p:spPr>
        <p:txBody>
          <a:bodyPr/>
          <a:lstStyle/>
          <a:p>
            <a:endParaRPr lang="en-GB"/>
          </a:p>
        </p:txBody>
      </p:sp>
      <p:grpSp>
        <p:nvGrpSpPr>
          <p:cNvPr id="48189" name="Group 61"/>
          <p:cNvGrpSpPr>
            <a:grpSpLocks/>
          </p:cNvGrpSpPr>
          <p:nvPr/>
        </p:nvGrpSpPr>
        <p:grpSpPr bwMode="auto">
          <a:xfrm>
            <a:off x="2030413" y="3771900"/>
            <a:ext cx="1219200" cy="685800"/>
            <a:chOff x="1279" y="2376"/>
            <a:chExt cx="768" cy="432"/>
          </a:xfrm>
        </p:grpSpPr>
        <p:sp>
          <p:nvSpPr>
            <p:cNvPr id="48167" name="Oval 39"/>
            <p:cNvSpPr>
              <a:spLocks noChangeArrowheads="1"/>
            </p:cNvSpPr>
            <p:nvPr/>
          </p:nvSpPr>
          <p:spPr bwMode="auto">
            <a:xfrm>
              <a:off x="1951" y="2424"/>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68" name="Oval 40"/>
            <p:cNvSpPr>
              <a:spLocks noChangeArrowheads="1"/>
            </p:cNvSpPr>
            <p:nvPr/>
          </p:nvSpPr>
          <p:spPr bwMode="auto">
            <a:xfrm>
              <a:off x="1855" y="2424"/>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69" name="Oval 41"/>
            <p:cNvSpPr>
              <a:spLocks noChangeArrowheads="1"/>
            </p:cNvSpPr>
            <p:nvPr/>
          </p:nvSpPr>
          <p:spPr bwMode="auto">
            <a:xfrm>
              <a:off x="1807" y="2472"/>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0" name="Oval 42"/>
            <p:cNvSpPr>
              <a:spLocks noChangeArrowheads="1"/>
            </p:cNvSpPr>
            <p:nvPr/>
          </p:nvSpPr>
          <p:spPr bwMode="auto">
            <a:xfrm>
              <a:off x="1615" y="2568"/>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1" name="Oval 43"/>
            <p:cNvSpPr>
              <a:spLocks noChangeArrowheads="1"/>
            </p:cNvSpPr>
            <p:nvPr/>
          </p:nvSpPr>
          <p:spPr bwMode="auto">
            <a:xfrm>
              <a:off x="1519" y="2616"/>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2" name="Oval 44"/>
            <p:cNvSpPr>
              <a:spLocks noChangeArrowheads="1"/>
            </p:cNvSpPr>
            <p:nvPr/>
          </p:nvSpPr>
          <p:spPr bwMode="auto">
            <a:xfrm>
              <a:off x="1423" y="2568"/>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3" name="Oval 45"/>
            <p:cNvSpPr>
              <a:spLocks noChangeArrowheads="1"/>
            </p:cNvSpPr>
            <p:nvPr/>
          </p:nvSpPr>
          <p:spPr bwMode="auto">
            <a:xfrm>
              <a:off x="1711" y="2520"/>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4" name="Oval 46"/>
            <p:cNvSpPr>
              <a:spLocks noChangeArrowheads="1"/>
            </p:cNvSpPr>
            <p:nvPr/>
          </p:nvSpPr>
          <p:spPr bwMode="auto">
            <a:xfrm>
              <a:off x="1999" y="2376"/>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5" name="Oval 47"/>
            <p:cNvSpPr>
              <a:spLocks noChangeArrowheads="1"/>
            </p:cNvSpPr>
            <p:nvPr/>
          </p:nvSpPr>
          <p:spPr bwMode="auto">
            <a:xfrm>
              <a:off x="1567" y="2520"/>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6" name="Oval 48"/>
            <p:cNvSpPr>
              <a:spLocks noChangeArrowheads="1"/>
            </p:cNvSpPr>
            <p:nvPr/>
          </p:nvSpPr>
          <p:spPr bwMode="auto">
            <a:xfrm>
              <a:off x="1759" y="2472"/>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sp>
          <p:nvSpPr>
            <p:cNvPr id="48177" name="Oval 49"/>
            <p:cNvSpPr>
              <a:spLocks noChangeArrowheads="1"/>
            </p:cNvSpPr>
            <p:nvPr/>
          </p:nvSpPr>
          <p:spPr bwMode="auto">
            <a:xfrm>
              <a:off x="1279" y="2760"/>
              <a:ext cx="48" cy="48"/>
            </a:xfrm>
            <a:prstGeom prst="ellipse">
              <a:avLst/>
            </a:prstGeom>
            <a:solidFill>
              <a:srgbClr val="FF0000"/>
            </a:solidFill>
            <a:ln w="9525">
              <a:solidFill>
                <a:schemeClr val="tx1"/>
              </a:solidFill>
              <a:round/>
              <a:headEnd/>
              <a:tailEnd/>
            </a:ln>
            <a:effectLst/>
          </p:spPr>
          <p:txBody>
            <a:bodyPr wrap="none" anchor="ctr"/>
            <a:lstStyle/>
            <a:p>
              <a:endParaRPr lang="en-GB"/>
            </a:p>
          </p:txBody>
        </p:sp>
      </p:grpSp>
      <p:grpSp>
        <p:nvGrpSpPr>
          <p:cNvPr id="48192" name="Group 64"/>
          <p:cNvGrpSpPr>
            <a:grpSpLocks/>
          </p:cNvGrpSpPr>
          <p:nvPr/>
        </p:nvGrpSpPr>
        <p:grpSpPr bwMode="auto">
          <a:xfrm>
            <a:off x="685800" y="5638800"/>
            <a:ext cx="1806575" cy="869950"/>
            <a:chOff x="432" y="3552"/>
            <a:chExt cx="1138" cy="548"/>
          </a:xfrm>
        </p:grpSpPr>
        <p:grpSp>
          <p:nvGrpSpPr>
            <p:cNvPr id="48178" name="Group 50"/>
            <p:cNvGrpSpPr>
              <a:grpSpLocks/>
            </p:cNvGrpSpPr>
            <p:nvPr/>
          </p:nvGrpSpPr>
          <p:grpSpPr bwMode="auto">
            <a:xfrm>
              <a:off x="432" y="3552"/>
              <a:ext cx="1056" cy="356"/>
              <a:chOff x="528" y="3528"/>
              <a:chExt cx="1056" cy="356"/>
            </a:xfrm>
          </p:grpSpPr>
          <p:sp>
            <p:nvSpPr>
              <p:cNvPr id="48179" name="AutoShape 51"/>
              <p:cNvSpPr>
                <a:spLocks noChangeArrowheads="1"/>
              </p:cNvSpPr>
              <p:nvPr/>
            </p:nvSpPr>
            <p:spPr bwMode="auto">
              <a:xfrm>
                <a:off x="655" y="3528"/>
                <a:ext cx="96" cy="96"/>
              </a:xfrm>
              <a:prstGeom prst="triangle">
                <a:avLst>
                  <a:gd name="adj" fmla="val 50000"/>
                </a:avLst>
              </a:prstGeom>
              <a:solidFill>
                <a:srgbClr val="99CCFF"/>
              </a:solidFill>
              <a:ln w="9525">
                <a:solidFill>
                  <a:srgbClr val="99CCFF"/>
                </a:solidFill>
                <a:miter lim="800000"/>
                <a:headEnd/>
                <a:tailEnd/>
              </a:ln>
              <a:effectLst/>
            </p:spPr>
            <p:txBody>
              <a:bodyPr wrap="none" anchor="ctr"/>
              <a:lstStyle/>
              <a:p>
                <a:endParaRPr lang="en-GB"/>
              </a:p>
            </p:txBody>
          </p:sp>
          <p:sp>
            <p:nvSpPr>
              <p:cNvPr id="48180" name="Text Box 52"/>
              <p:cNvSpPr txBox="1">
                <a:spLocks noChangeArrowheads="1"/>
              </p:cNvSpPr>
              <p:nvPr/>
            </p:nvSpPr>
            <p:spPr bwMode="auto">
              <a:xfrm>
                <a:off x="528" y="3672"/>
                <a:ext cx="337" cy="212"/>
              </a:xfrm>
              <a:prstGeom prst="rect">
                <a:avLst/>
              </a:prstGeom>
              <a:noFill/>
              <a:ln w="9525">
                <a:noFill/>
                <a:miter lim="800000"/>
                <a:headEnd/>
                <a:tailEnd/>
              </a:ln>
              <a:effectLst/>
            </p:spPr>
            <p:txBody>
              <a:bodyPr wrap="none">
                <a:spAutoFit/>
              </a:bodyPr>
              <a:lstStyle/>
              <a:p>
                <a:pPr algn="ctr"/>
                <a:r>
                  <a:rPr lang="en-US" sz="1600">
                    <a:solidFill>
                      <a:srgbClr val="99CCFF"/>
                    </a:solidFill>
                    <a:latin typeface="Arial" charset="0"/>
                  </a:rPr>
                  <a:t>- 14</a:t>
                </a:r>
              </a:p>
            </p:txBody>
          </p:sp>
          <p:sp>
            <p:nvSpPr>
              <p:cNvPr id="48181" name="AutoShape 53"/>
              <p:cNvSpPr>
                <a:spLocks noChangeArrowheads="1"/>
              </p:cNvSpPr>
              <p:nvPr/>
            </p:nvSpPr>
            <p:spPr bwMode="auto">
              <a:xfrm>
                <a:off x="1183" y="3528"/>
                <a:ext cx="96" cy="96"/>
              </a:xfrm>
              <a:prstGeom prst="triangle">
                <a:avLst>
                  <a:gd name="adj" fmla="val 50000"/>
                </a:avLst>
              </a:prstGeom>
              <a:solidFill>
                <a:srgbClr val="66FF99"/>
              </a:solidFill>
              <a:ln w="9525">
                <a:solidFill>
                  <a:schemeClr val="tx1"/>
                </a:solidFill>
                <a:miter lim="800000"/>
                <a:headEnd/>
                <a:tailEnd/>
              </a:ln>
              <a:effectLst/>
            </p:spPr>
            <p:txBody>
              <a:bodyPr wrap="none" anchor="ctr"/>
              <a:lstStyle/>
              <a:p>
                <a:endParaRPr lang="en-GB"/>
              </a:p>
            </p:txBody>
          </p:sp>
          <p:sp>
            <p:nvSpPr>
              <p:cNvPr id="48182" name="Text Box 54"/>
              <p:cNvSpPr txBox="1">
                <a:spLocks noChangeArrowheads="1"/>
              </p:cNvSpPr>
              <p:nvPr/>
            </p:nvSpPr>
            <p:spPr bwMode="auto">
              <a:xfrm>
                <a:off x="1091" y="3672"/>
                <a:ext cx="266" cy="212"/>
              </a:xfrm>
              <a:prstGeom prst="rect">
                <a:avLst/>
              </a:prstGeom>
              <a:noFill/>
              <a:ln w="9525">
                <a:noFill/>
                <a:miter lim="800000"/>
                <a:headEnd/>
                <a:tailEnd/>
              </a:ln>
              <a:effectLst/>
            </p:spPr>
            <p:txBody>
              <a:bodyPr wrap="none">
                <a:spAutoFit/>
              </a:bodyPr>
              <a:lstStyle/>
              <a:p>
                <a:pPr algn="ctr"/>
                <a:r>
                  <a:rPr lang="en-US" sz="1600">
                    <a:solidFill>
                      <a:srgbClr val="66FF99"/>
                    </a:solidFill>
                    <a:latin typeface="Arial" charset="0"/>
                  </a:rPr>
                  <a:t>- 9</a:t>
                </a:r>
              </a:p>
            </p:txBody>
          </p:sp>
          <p:sp>
            <p:nvSpPr>
              <p:cNvPr id="48183" name="Text Box 55"/>
              <p:cNvSpPr txBox="1">
                <a:spLocks noChangeArrowheads="1"/>
              </p:cNvSpPr>
              <p:nvPr/>
            </p:nvSpPr>
            <p:spPr bwMode="auto">
              <a:xfrm>
                <a:off x="1318" y="3672"/>
                <a:ext cx="266" cy="212"/>
              </a:xfrm>
              <a:prstGeom prst="rect">
                <a:avLst/>
              </a:prstGeom>
              <a:noFill/>
              <a:ln w="9525">
                <a:noFill/>
                <a:miter lim="800000"/>
                <a:headEnd/>
                <a:tailEnd/>
              </a:ln>
              <a:effectLst/>
            </p:spPr>
            <p:txBody>
              <a:bodyPr wrap="none">
                <a:spAutoFit/>
              </a:bodyPr>
              <a:lstStyle/>
              <a:p>
                <a:pPr algn="ctr"/>
                <a:r>
                  <a:rPr lang="en-US" sz="1600">
                    <a:solidFill>
                      <a:srgbClr val="C0C0C0"/>
                    </a:solidFill>
                    <a:latin typeface="Arial" charset="0"/>
                  </a:rPr>
                  <a:t>- 7</a:t>
                </a:r>
              </a:p>
            </p:txBody>
          </p:sp>
          <p:sp>
            <p:nvSpPr>
              <p:cNvPr id="48184" name="AutoShape 56"/>
              <p:cNvSpPr>
                <a:spLocks noChangeArrowheads="1"/>
              </p:cNvSpPr>
              <p:nvPr/>
            </p:nvSpPr>
            <p:spPr bwMode="auto">
              <a:xfrm>
                <a:off x="1428" y="3528"/>
                <a:ext cx="96" cy="96"/>
              </a:xfrm>
              <a:prstGeom prst="triangle">
                <a:avLst>
                  <a:gd name="adj" fmla="val 50000"/>
                </a:avLst>
              </a:prstGeom>
              <a:solidFill>
                <a:srgbClr val="C0C0C0"/>
              </a:solidFill>
              <a:ln w="9525">
                <a:solidFill>
                  <a:schemeClr val="tx1"/>
                </a:solidFill>
                <a:miter lim="800000"/>
                <a:headEnd/>
                <a:tailEnd/>
              </a:ln>
              <a:effectLst/>
            </p:spPr>
            <p:txBody>
              <a:bodyPr wrap="none" anchor="ctr"/>
              <a:lstStyle/>
              <a:p>
                <a:endParaRPr lang="en-GB"/>
              </a:p>
            </p:txBody>
          </p:sp>
        </p:grpSp>
        <p:sp>
          <p:nvSpPr>
            <p:cNvPr id="48190" name="Text Box 62"/>
            <p:cNvSpPr txBox="1">
              <a:spLocks noChangeArrowheads="1"/>
            </p:cNvSpPr>
            <p:nvPr/>
          </p:nvSpPr>
          <p:spPr bwMode="auto">
            <a:xfrm>
              <a:off x="432" y="3888"/>
              <a:ext cx="1138" cy="212"/>
            </a:xfrm>
            <a:prstGeom prst="rect">
              <a:avLst/>
            </a:prstGeom>
            <a:noFill/>
            <a:ln w="9525">
              <a:noFill/>
              <a:miter lim="800000"/>
              <a:headEnd/>
              <a:tailEnd/>
            </a:ln>
            <a:effectLst/>
          </p:spPr>
          <p:txBody>
            <a:bodyPr wrap="none">
              <a:spAutoFit/>
            </a:bodyPr>
            <a:lstStyle/>
            <a:p>
              <a:r>
                <a:rPr lang="de-DE" sz="1600">
                  <a:solidFill>
                    <a:schemeClr val="folHlink"/>
                  </a:solidFill>
                  <a:latin typeface="Comic Sans MS" pitchFamily="66" charset="0"/>
                </a:rPr>
                <a:t>Milliarden Jahre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8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8187"/>
                                        </p:tgtEl>
                                        <p:attrNameLst>
                                          <p:attrName>style.visibility</p:attrName>
                                        </p:attrNameLst>
                                      </p:cBhvr>
                                      <p:to>
                                        <p:strVal val="visible"/>
                                      </p:to>
                                    </p:set>
                                    <p:animEffect transition="in" filter="wipe(up)">
                                      <p:cBhvr>
                                        <p:cTn id="15" dur="500"/>
                                        <p:tgtEl>
                                          <p:spTgt spid="4818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8186"/>
                                        </p:tgtEl>
                                        <p:attrNameLst>
                                          <p:attrName>style.visibility</p:attrName>
                                        </p:attrNameLst>
                                      </p:cBhvr>
                                      <p:to>
                                        <p:strVal val="visible"/>
                                      </p:to>
                                    </p:set>
                                    <p:animEffect transition="in" filter="wipe(right)">
                                      <p:cBhvr>
                                        <p:cTn id="20" dur="500"/>
                                        <p:tgtEl>
                                          <p:spTgt spid="481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8188"/>
                                        </p:tgtEl>
                                        <p:attrNameLst>
                                          <p:attrName>style.visibility</p:attrName>
                                        </p:attrNameLst>
                                      </p:cBhvr>
                                      <p:to>
                                        <p:strVal val="visible"/>
                                      </p:to>
                                    </p:set>
                                    <p:animEffect transition="in" filter="wipe(left)">
                                      <p:cBhvr>
                                        <p:cTn id="25" dur="500"/>
                                        <p:tgtEl>
                                          <p:spTgt spid="4818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8185"/>
                                        </p:tgtEl>
                                        <p:attrNameLst>
                                          <p:attrName>style.visibility</p:attrName>
                                        </p:attrNameLst>
                                      </p:cBhvr>
                                      <p:to>
                                        <p:strVal val="visible"/>
                                      </p:to>
                                    </p:set>
                                    <p:animEffect transition="in" filter="wipe(left)">
                                      <p:cBhvr>
                                        <p:cTn id="30" dur="500"/>
                                        <p:tgtEl>
                                          <p:spTgt spid="4818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8163"/>
                                        </p:tgtEl>
                                        <p:attrNameLst>
                                          <p:attrName>style.visibility</p:attrName>
                                        </p:attrNameLst>
                                      </p:cBhvr>
                                      <p:to>
                                        <p:strVal val="visible"/>
                                      </p:to>
                                    </p:set>
                                    <p:animEffect transition="in" filter="wipe(left)">
                                      <p:cBhvr>
                                        <p:cTn id="35" dur="500"/>
                                        <p:tgtEl>
                                          <p:spTgt spid="4816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499"/>
                                          </p:stCondLst>
                                        </p:cTn>
                                        <p:tgtEl>
                                          <p:spTgt spid="4816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499"/>
                                          </p:stCondLst>
                                        </p:cTn>
                                        <p:tgtEl>
                                          <p:spTgt spid="4819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499"/>
                                          </p:stCondLst>
                                        </p:cTn>
                                        <p:tgtEl>
                                          <p:spTgt spid="4818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499"/>
                                          </p:stCondLst>
                                        </p:cTn>
                                        <p:tgtEl>
                                          <p:spTgt spid="48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p:txBody>
          <a:bodyPr/>
          <a:lstStyle/>
          <a:p>
            <a:r>
              <a:rPr lang="en-GB" dirty="0"/>
              <a:t>Supernovae</a:t>
            </a:r>
          </a:p>
        </p:txBody>
      </p:sp>
      <p:sp>
        <p:nvSpPr>
          <p:cNvPr id="445443" name="Rectangle 3"/>
          <p:cNvSpPr>
            <a:spLocks noGrp="1" noChangeArrowheads="1"/>
          </p:cNvSpPr>
          <p:nvPr>
            <p:ph type="body" idx="1"/>
          </p:nvPr>
        </p:nvSpPr>
        <p:spPr>
          <a:xfrm>
            <a:off x="395288" y="1700213"/>
            <a:ext cx="2736850" cy="4114800"/>
          </a:xfrm>
        </p:spPr>
        <p:txBody>
          <a:bodyPr/>
          <a:lstStyle/>
          <a:p>
            <a:r>
              <a:rPr lang="de-DE" dirty="0" smtClean="0">
                <a:solidFill>
                  <a:srgbClr val="CC0000"/>
                </a:solidFill>
              </a:rPr>
              <a:t>Physik</a:t>
            </a:r>
          </a:p>
          <a:p>
            <a:pPr>
              <a:spcBef>
                <a:spcPct val="0"/>
              </a:spcBef>
            </a:pPr>
            <a:r>
              <a:rPr lang="de-DE" sz="2400" dirty="0" smtClean="0"/>
              <a:t>Explosion</a:t>
            </a:r>
          </a:p>
          <a:p>
            <a:pPr>
              <a:spcBef>
                <a:spcPct val="0"/>
              </a:spcBef>
            </a:pPr>
            <a:r>
              <a:rPr lang="de-DE" sz="2400" dirty="0" err="1" smtClean="0"/>
              <a:t>Nukleosynthese</a:t>
            </a:r>
            <a:endParaRPr lang="de-DE" sz="2400" dirty="0" smtClean="0"/>
          </a:p>
          <a:p>
            <a:pPr>
              <a:spcBef>
                <a:spcPct val="0"/>
              </a:spcBef>
            </a:pPr>
            <a:r>
              <a:rPr lang="de-DE" sz="2400" dirty="0" smtClean="0"/>
              <a:t>Strahlungstrans-</a:t>
            </a:r>
            <a:r>
              <a:rPr lang="de-DE" sz="2400" dirty="0" err="1" smtClean="0"/>
              <a:t>port</a:t>
            </a:r>
            <a:endParaRPr lang="de-DE" sz="2400" dirty="0" smtClean="0"/>
          </a:p>
          <a:p>
            <a:pPr>
              <a:spcBef>
                <a:spcPct val="0"/>
              </a:spcBef>
            </a:pPr>
            <a:r>
              <a:rPr lang="de-DE" sz="2400" dirty="0" smtClean="0"/>
              <a:t>Schocks</a:t>
            </a:r>
          </a:p>
          <a:p>
            <a:pPr>
              <a:spcBef>
                <a:spcPct val="0"/>
              </a:spcBef>
            </a:pPr>
            <a:r>
              <a:rPr lang="de-DE" sz="2400" dirty="0" smtClean="0"/>
              <a:t>Evolution des Vorgängersternes</a:t>
            </a:r>
          </a:p>
          <a:p>
            <a:pPr>
              <a:spcBef>
                <a:spcPct val="0"/>
              </a:spcBef>
            </a:pPr>
            <a:endParaRPr lang="en-GB" sz="2400" dirty="0"/>
          </a:p>
          <a:p>
            <a:endParaRPr lang="en-GB" sz="2800" dirty="0"/>
          </a:p>
          <a:p>
            <a:endParaRPr lang="en-GB" dirty="0"/>
          </a:p>
        </p:txBody>
      </p:sp>
      <p:sp>
        <p:nvSpPr>
          <p:cNvPr id="445579" name="Rectangle 139"/>
          <p:cNvSpPr>
            <a:spLocks noChangeArrowheads="1"/>
          </p:cNvSpPr>
          <p:nvPr/>
        </p:nvSpPr>
        <p:spPr bwMode="auto">
          <a:xfrm>
            <a:off x="3132138" y="1700213"/>
            <a:ext cx="2808287" cy="4465637"/>
          </a:xfrm>
          <a:prstGeom prst="rect">
            <a:avLst/>
          </a:prstGeom>
          <a:noFill/>
          <a:ln w="9525">
            <a:noFill/>
            <a:miter lim="800000"/>
            <a:headEnd/>
            <a:tailEnd/>
          </a:ln>
          <a:effectLst/>
        </p:spPr>
        <p:txBody>
          <a:bodyPr/>
          <a:lstStyle/>
          <a:p>
            <a:pPr marL="342900" indent="-342900" algn="l">
              <a:spcBef>
                <a:spcPct val="20000"/>
              </a:spcBef>
            </a:pPr>
            <a:r>
              <a:rPr lang="en-GB" sz="3200" dirty="0" err="1" smtClean="0">
                <a:solidFill>
                  <a:srgbClr val="CC0000"/>
                </a:solidFill>
              </a:rPr>
              <a:t>Astrophysik</a:t>
            </a:r>
            <a:endParaRPr lang="en-GB" sz="3200" dirty="0">
              <a:solidFill>
                <a:srgbClr val="CC0000"/>
              </a:solidFill>
            </a:endParaRPr>
          </a:p>
          <a:p>
            <a:pPr marL="342900" indent="-342900" algn="l"/>
            <a:r>
              <a:rPr lang="en-GB" sz="2400" b="0" dirty="0" err="1" smtClean="0">
                <a:solidFill>
                  <a:schemeClr val="accent6">
                    <a:lumMod val="40000"/>
                    <a:lumOff val="60000"/>
                  </a:schemeClr>
                </a:solidFill>
              </a:rPr>
              <a:t>Anreicherung</a:t>
            </a:r>
            <a:r>
              <a:rPr lang="en-GB" sz="2400" b="0" dirty="0" smtClean="0">
                <a:solidFill>
                  <a:schemeClr val="accent6">
                    <a:lumMod val="40000"/>
                    <a:lumOff val="60000"/>
                  </a:schemeClr>
                </a:solidFill>
              </a:rPr>
              <a:t> des </a:t>
            </a:r>
            <a:r>
              <a:rPr lang="en-GB" sz="2400" b="0" dirty="0" err="1" smtClean="0">
                <a:solidFill>
                  <a:schemeClr val="accent6">
                    <a:lumMod val="40000"/>
                    <a:lumOff val="60000"/>
                  </a:schemeClr>
                </a:solidFill>
              </a:rPr>
              <a:t>Universums</a:t>
            </a:r>
            <a:r>
              <a:rPr lang="en-GB" sz="2400" b="0" dirty="0" smtClean="0">
                <a:solidFill>
                  <a:schemeClr val="accent6">
                    <a:lumMod val="40000"/>
                    <a:lumOff val="60000"/>
                  </a:schemeClr>
                </a:solidFill>
              </a:rPr>
              <a:t> </a:t>
            </a:r>
            <a:r>
              <a:rPr lang="en-GB" sz="2400" b="0" dirty="0" err="1" smtClean="0">
                <a:solidFill>
                  <a:schemeClr val="accent6">
                    <a:lumMod val="40000"/>
                    <a:lumOff val="60000"/>
                  </a:schemeClr>
                </a:solidFill>
              </a:rPr>
              <a:t>mit</a:t>
            </a:r>
            <a:r>
              <a:rPr lang="en-GB" sz="2400" b="0" dirty="0" smtClean="0">
                <a:solidFill>
                  <a:schemeClr val="accent6">
                    <a:lumMod val="40000"/>
                    <a:lumOff val="60000"/>
                  </a:schemeClr>
                </a:solidFill>
              </a:rPr>
              <a:t> </a:t>
            </a:r>
            <a:r>
              <a:rPr lang="en-GB" sz="2400" b="0" dirty="0" err="1" smtClean="0">
                <a:solidFill>
                  <a:schemeClr val="accent6">
                    <a:lumMod val="40000"/>
                    <a:lumOff val="60000"/>
                  </a:schemeClr>
                </a:solidFill>
              </a:rPr>
              <a:t>höheren</a:t>
            </a:r>
            <a:r>
              <a:rPr lang="en-GB" sz="2400" b="0" dirty="0" smtClean="0">
                <a:solidFill>
                  <a:schemeClr val="accent6">
                    <a:lumMod val="40000"/>
                    <a:lumOff val="60000"/>
                  </a:schemeClr>
                </a:solidFill>
              </a:rPr>
              <a:t> </a:t>
            </a:r>
            <a:r>
              <a:rPr lang="en-GB" sz="2400" b="0" dirty="0" err="1" smtClean="0">
                <a:solidFill>
                  <a:schemeClr val="accent6">
                    <a:lumMod val="40000"/>
                    <a:lumOff val="60000"/>
                  </a:schemeClr>
                </a:solidFill>
              </a:rPr>
              <a:t>Elementen</a:t>
            </a:r>
            <a:endParaRPr lang="en-GB" sz="2400" b="0" dirty="0">
              <a:solidFill>
                <a:schemeClr val="accent6">
                  <a:lumMod val="40000"/>
                  <a:lumOff val="60000"/>
                </a:schemeClr>
              </a:solidFill>
            </a:endParaRPr>
          </a:p>
          <a:p>
            <a:pPr marL="342900" indent="-342900" algn="l"/>
            <a:r>
              <a:rPr lang="en-GB" sz="2400" b="0" dirty="0" err="1" smtClean="0">
                <a:solidFill>
                  <a:schemeClr val="accent6">
                    <a:lumMod val="40000"/>
                    <a:lumOff val="60000"/>
                  </a:schemeClr>
                </a:solidFill>
              </a:rPr>
              <a:t>Sternentwicklung</a:t>
            </a:r>
            <a:endParaRPr lang="en-GB" sz="2400" b="0" dirty="0">
              <a:solidFill>
                <a:schemeClr val="accent6">
                  <a:lumMod val="40000"/>
                  <a:lumOff val="60000"/>
                </a:schemeClr>
              </a:solidFill>
            </a:endParaRPr>
          </a:p>
          <a:p>
            <a:pPr marL="342900" indent="-342900" algn="l"/>
            <a:r>
              <a:rPr lang="en-GB" sz="2400" b="0" dirty="0" err="1" smtClean="0">
                <a:solidFill>
                  <a:schemeClr val="accent6">
                    <a:lumMod val="40000"/>
                    <a:lumOff val="60000"/>
                  </a:schemeClr>
                </a:solidFill>
              </a:rPr>
              <a:t>Sternenstehung</a:t>
            </a:r>
            <a:endParaRPr lang="en-GB" sz="2400" b="0" dirty="0">
              <a:solidFill>
                <a:schemeClr val="accent6">
                  <a:lumMod val="40000"/>
                  <a:lumOff val="60000"/>
                </a:schemeClr>
              </a:solidFill>
            </a:endParaRPr>
          </a:p>
          <a:p>
            <a:pPr marL="342900" indent="-342900" algn="l"/>
            <a:r>
              <a:rPr lang="en-GB" sz="2400" b="0" dirty="0" err="1" smtClean="0">
                <a:solidFill>
                  <a:schemeClr val="accent6">
                    <a:lumMod val="40000"/>
                    <a:lumOff val="60000"/>
                  </a:schemeClr>
                </a:solidFill>
              </a:rPr>
              <a:t>Galaxienentwick</a:t>
            </a:r>
            <a:r>
              <a:rPr lang="en-GB" sz="2400" b="0" dirty="0" smtClean="0">
                <a:solidFill>
                  <a:schemeClr val="accent6">
                    <a:lumMod val="40000"/>
                    <a:lumOff val="60000"/>
                  </a:schemeClr>
                </a:solidFill>
              </a:rPr>
              <a:t>-lung</a:t>
            </a:r>
            <a:endParaRPr lang="en-GB" sz="2400" b="0" dirty="0">
              <a:solidFill>
                <a:schemeClr val="accent6">
                  <a:lumMod val="40000"/>
                  <a:lumOff val="60000"/>
                </a:schemeClr>
              </a:solidFill>
            </a:endParaRPr>
          </a:p>
          <a:p>
            <a:pPr marL="342900" indent="-342900" algn="l"/>
            <a:r>
              <a:rPr lang="en-GB" sz="2400" b="0" dirty="0" err="1" smtClean="0">
                <a:solidFill>
                  <a:schemeClr val="accent6">
                    <a:lumMod val="40000"/>
                    <a:lumOff val="60000"/>
                  </a:schemeClr>
                </a:solidFill>
              </a:rPr>
              <a:t>Schwarze</a:t>
            </a:r>
            <a:r>
              <a:rPr lang="en-GB" sz="2400" b="0" dirty="0" smtClean="0">
                <a:solidFill>
                  <a:schemeClr val="accent6">
                    <a:lumMod val="40000"/>
                    <a:lumOff val="60000"/>
                  </a:schemeClr>
                </a:solidFill>
              </a:rPr>
              <a:t> </a:t>
            </a:r>
            <a:r>
              <a:rPr lang="en-GB" sz="2400" b="0" dirty="0" err="1" smtClean="0">
                <a:solidFill>
                  <a:schemeClr val="accent6">
                    <a:lumMod val="40000"/>
                    <a:lumOff val="60000"/>
                  </a:schemeClr>
                </a:solidFill>
              </a:rPr>
              <a:t>Löcher</a:t>
            </a:r>
            <a:endParaRPr lang="en-GB" sz="2400" b="0" dirty="0">
              <a:solidFill>
                <a:schemeClr val="accent6">
                  <a:lumMod val="40000"/>
                  <a:lumOff val="60000"/>
                </a:schemeClr>
              </a:solidFill>
            </a:endParaRPr>
          </a:p>
          <a:p>
            <a:pPr marL="342900" indent="-342900" algn="l"/>
            <a:r>
              <a:rPr lang="en-GB" b="0" dirty="0" err="1" smtClean="0">
                <a:solidFill>
                  <a:schemeClr val="accent6">
                    <a:lumMod val="40000"/>
                    <a:lumOff val="60000"/>
                  </a:schemeClr>
                </a:solidFill>
              </a:rPr>
              <a:t>N</a:t>
            </a:r>
            <a:r>
              <a:rPr lang="en-GB" sz="2400" b="0" dirty="0" err="1" smtClean="0">
                <a:solidFill>
                  <a:schemeClr val="accent6">
                    <a:lumMod val="40000"/>
                    <a:lumOff val="60000"/>
                  </a:schemeClr>
                </a:solidFill>
              </a:rPr>
              <a:t>eutronensterne</a:t>
            </a:r>
            <a:endParaRPr lang="en-GB" sz="2400" b="0" dirty="0">
              <a:solidFill>
                <a:schemeClr val="accent6">
                  <a:lumMod val="40000"/>
                  <a:lumOff val="60000"/>
                </a:schemeClr>
              </a:solidFill>
            </a:endParaRPr>
          </a:p>
          <a:p>
            <a:pPr marL="342900" indent="-342900" algn="l"/>
            <a:r>
              <a:rPr lang="en-GB" sz="2400" b="0" dirty="0" err="1" smtClean="0">
                <a:solidFill>
                  <a:schemeClr val="accent6">
                    <a:lumMod val="40000"/>
                    <a:lumOff val="60000"/>
                  </a:schemeClr>
                </a:solidFill>
              </a:rPr>
              <a:t>Staubentstehung</a:t>
            </a:r>
            <a:endParaRPr lang="en-GB" sz="2000" b="0" dirty="0">
              <a:solidFill>
                <a:schemeClr val="accent6">
                  <a:lumMod val="40000"/>
                  <a:lumOff val="60000"/>
                </a:schemeClr>
              </a:solidFill>
            </a:endParaRPr>
          </a:p>
          <a:p>
            <a:pPr marL="342900" indent="-342900" algn="l">
              <a:spcBef>
                <a:spcPct val="20000"/>
              </a:spcBef>
            </a:pPr>
            <a:endParaRPr lang="en-GB" sz="2400" dirty="0"/>
          </a:p>
          <a:p>
            <a:pPr marL="342900" indent="-342900" algn="l">
              <a:spcBef>
                <a:spcPct val="20000"/>
              </a:spcBef>
            </a:pPr>
            <a:endParaRPr lang="en-GB" sz="3200" dirty="0"/>
          </a:p>
        </p:txBody>
      </p:sp>
      <p:sp>
        <p:nvSpPr>
          <p:cNvPr id="445580" name="Rectangle 140"/>
          <p:cNvSpPr>
            <a:spLocks noChangeArrowheads="1"/>
          </p:cNvSpPr>
          <p:nvPr/>
        </p:nvSpPr>
        <p:spPr bwMode="auto">
          <a:xfrm>
            <a:off x="5834063" y="1412875"/>
            <a:ext cx="3309937" cy="4114800"/>
          </a:xfrm>
          <a:prstGeom prst="rect">
            <a:avLst/>
          </a:prstGeom>
          <a:noFill/>
          <a:ln w="9525">
            <a:noFill/>
            <a:miter lim="800000"/>
            <a:headEnd/>
            <a:tailEnd/>
          </a:ln>
          <a:effectLst/>
        </p:spPr>
        <p:txBody>
          <a:bodyPr/>
          <a:lstStyle/>
          <a:p>
            <a:pPr marL="342900" indent="-342900" algn="l">
              <a:spcBef>
                <a:spcPct val="20000"/>
              </a:spcBef>
            </a:pPr>
            <a:endParaRPr lang="en-GB" sz="2800"/>
          </a:p>
          <a:p>
            <a:pPr marL="342900" indent="-342900" algn="l">
              <a:spcBef>
                <a:spcPct val="20000"/>
              </a:spcBef>
            </a:pPr>
            <a:endParaRPr lang="en-GB" sz="2800"/>
          </a:p>
          <a:p>
            <a:pPr marL="342900" indent="-342900" algn="l">
              <a:spcBef>
                <a:spcPct val="20000"/>
              </a:spcBef>
            </a:pPr>
            <a:endParaRPr lang="en-GB" sz="3200"/>
          </a:p>
        </p:txBody>
      </p:sp>
      <p:sp>
        <p:nvSpPr>
          <p:cNvPr id="445623" name="Rectangle 183"/>
          <p:cNvSpPr>
            <a:spLocks noChangeArrowheads="1"/>
          </p:cNvSpPr>
          <p:nvPr/>
        </p:nvSpPr>
        <p:spPr bwMode="auto">
          <a:xfrm>
            <a:off x="6084888" y="1698625"/>
            <a:ext cx="2879725" cy="4114800"/>
          </a:xfrm>
          <a:prstGeom prst="rect">
            <a:avLst/>
          </a:prstGeom>
          <a:noFill/>
          <a:ln w="9525">
            <a:noFill/>
            <a:miter lim="800000"/>
            <a:headEnd/>
            <a:tailEnd/>
          </a:ln>
          <a:effectLst/>
        </p:spPr>
        <p:txBody>
          <a:bodyPr/>
          <a:lstStyle/>
          <a:p>
            <a:pPr marL="342900" indent="-342900" algn="l">
              <a:spcBef>
                <a:spcPct val="20000"/>
              </a:spcBef>
            </a:pPr>
            <a:r>
              <a:rPr lang="en-GB" sz="3200" dirty="0" smtClean="0">
                <a:solidFill>
                  <a:srgbClr val="CC0000"/>
                </a:solidFill>
              </a:rPr>
              <a:t>“</a:t>
            </a:r>
            <a:r>
              <a:rPr lang="en-GB" sz="3200" dirty="0" err="1" smtClean="0">
                <a:solidFill>
                  <a:srgbClr val="CC0000"/>
                </a:solidFill>
              </a:rPr>
              <a:t>Instrumente</a:t>
            </a:r>
            <a:r>
              <a:rPr lang="en-GB" sz="3200" dirty="0" smtClean="0">
                <a:solidFill>
                  <a:srgbClr val="CC0000"/>
                </a:solidFill>
              </a:rPr>
              <a:t>”</a:t>
            </a:r>
            <a:endParaRPr lang="en-GB" sz="3200" dirty="0">
              <a:solidFill>
                <a:srgbClr val="CC0000"/>
              </a:solidFill>
            </a:endParaRPr>
          </a:p>
          <a:p>
            <a:pPr marL="342900" indent="-342900" algn="l"/>
            <a:r>
              <a:rPr lang="en-GB" b="0" dirty="0" err="1" smtClean="0">
                <a:solidFill>
                  <a:schemeClr val="accent6">
                    <a:lumMod val="40000"/>
                    <a:lumOff val="60000"/>
                  </a:schemeClr>
                </a:solidFill>
              </a:rPr>
              <a:t>K</a:t>
            </a:r>
            <a:r>
              <a:rPr lang="en-GB" sz="2400" b="0" dirty="0" err="1" smtClean="0">
                <a:solidFill>
                  <a:schemeClr val="accent6">
                    <a:lumMod val="40000"/>
                    <a:lumOff val="60000"/>
                  </a:schemeClr>
                </a:solidFill>
              </a:rPr>
              <a:t>osmologie</a:t>
            </a:r>
            <a:endParaRPr lang="en-GB" sz="2400" b="0" dirty="0">
              <a:solidFill>
                <a:schemeClr val="accent6">
                  <a:lumMod val="40000"/>
                  <a:lumOff val="60000"/>
                </a:schemeClr>
              </a:solidFill>
            </a:endParaRPr>
          </a:p>
          <a:p>
            <a:pPr marL="342900" indent="-342900" algn="l"/>
            <a:r>
              <a:rPr lang="en-GB" b="0" dirty="0" err="1" smtClean="0">
                <a:solidFill>
                  <a:schemeClr val="accent6">
                    <a:lumMod val="40000"/>
                    <a:lumOff val="60000"/>
                  </a:schemeClr>
                </a:solidFill>
              </a:rPr>
              <a:t>S</a:t>
            </a:r>
            <a:r>
              <a:rPr lang="en-GB" sz="2400" b="0" dirty="0" err="1" smtClean="0">
                <a:solidFill>
                  <a:schemeClr val="accent6">
                    <a:lumMod val="40000"/>
                    <a:lumOff val="60000"/>
                  </a:schemeClr>
                </a:solidFill>
              </a:rPr>
              <a:t>ternentstehungs</a:t>
            </a:r>
            <a:r>
              <a:rPr lang="en-GB" sz="2400" b="0" dirty="0" smtClean="0">
                <a:solidFill>
                  <a:schemeClr val="accent6">
                    <a:lumMod val="40000"/>
                    <a:lumOff val="60000"/>
                  </a:schemeClr>
                </a:solidFill>
              </a:rPr>
              <a:t>-</a:t>
            </a:r>
            <a:br>
              <a:rPr lang="en-GB" sz="2400" b="0" dirty="0" smtClean="0">
                <a:solidFill>
                  <a:schemeClr val="accent6">
                    <a:lumMod val="40000"/>
                    <a:lumOff val="60000"/>
                  </a:schemeClr>
                </a:solidFill>
              </a:rPr>
            </a:br>
            <a:r>
              <a:rPr lang="en-GB" sz="2400" b="0" dirty="0" err="1" smtClean="0">
                <a:solidFill>
                  <a:schemeClr val="accent6">
                    <a:lumMod val="40000"/>
                    <a:lumOff val="60000"/>
                  </a:schemeClr>
                </a:solidFill>
              </a:rPr>
              <a:t>raten</a:t>
            </a:r>
            <a:endParaRPr lang="en-GB" sz="2400" b="0" dirty="0">
              <a:solidFill>
                <a:schemeClr val="accent6">
                  <a:lumMod val="40000"/>
                  <a:lumOff val="60000"/>
                </a:schemeClr>
              </a:solidFill>
            </a:endParaRPr>
          </a:p>
          <a:p>
            <a:pPr marL="342900" indent="-342900" algn="l"/>
            <a:r>
              <a:rPr lang="en-GB" sz="2400" b="0" dirty="0" err="1" smtClean="0">
                <a:solidFill>
                  <a:schemeClr val="accent6">
                    <a:lumMod val="40000"/>
                    <a:lumOff val="60000"/>
                  </a:schemeClr>
                </a:solidFill>
              </a:rPr>
              <a:t>Staubverteilung</a:t>
            </a:r>
            <a:r>
              <a:rPr lang="en-GB" sz="2400" b="0" dirty="0" smtClean="0">
                <a:solidFill>
                  <a:schemeClr val="accent6">
                    <a:lumMod val="40000"/>
                    <a:lumOff val="60000"/>
                  </a:schemeClr>
                </a:solidFill>
              </a:rPr>
              <a:t> in </a:t>
            </a:r>
            <a:r>
              <a:rPr lang="en-GB" sz="2400" b="0" dirty="0" err="1" smtClean="0">
                <a:solidFill>
                  <a:schemeClr val="accent6">
                    <a:lumMod val="40000"/>
                    <a:lumOff val="60000"/>
                  </a:schemeClr>
                </a:solidFill>
              </a:rPr>
              <a:t>anderen</a:t>
            </a:r>
            <a:r>
              <a:rPr lang="en-GB" sz="2400" b="0" dirty="0" smtClean="0">
                <a:solidFill>
                  <a:schemeClr val="accent6">
                    <a:lumMod val="40000"/>
                    <a:lumOff val="60000"/>
                  </a:schemeClr>
                </a:solidFill>
              </a:rPr>
              <a:t> </a:t>
            </a:r>
            <a:r>
              <a:rPr lang="en-GB" sz="2400" b="0" dirty="0" err="1" smtClean="0">
                <a:solidFill>
                  <a:schemeClr val="accent6">
                    <a:lumMod val="40000"/>
                    <a:lumOff val="60000"/>
                  </a:schemeClr>
                </a:solidFill>
              </a:rPr>
              <a:t>Galaxien</a:t>
            </a:r>
            <a:endParaRPr lang="en-GB" sz="2400" b="0" dirty="0">
              <a:solidFill>
                <a:schemeClr val="accent6">
                  <a:lumMod val="40000"/>
                  <a:lumOff val="60000"/>
                </a:schemeClr>
              </a:solidFill>
            </a:endParaRPr>
          </a:p>
          <a:p>
            <a:pPr marL="342900" indent="-342900" algn="l">
              <a:spcBef>
                <a:spcPct val="20000"/>
              </a:spcBef>
            </a:pPr>
            <a:endParaRPr lang="en-GB" sz="2400" dirty="0"/>
          </a:p>
          <a:p>
            <a:pPr marL="342900" indent="-342900" algn="l">
              <a:spcBef>
                <a:spcPct val="20000"/>
              </a:spcBef>
            </a:pPr>
            <a:endParaRPr lang="en-GB" sz="2400" dirty="0"/>
          </a:p>
          <a:p>
            <a:pPr marL="342900" indent="-342900" algn="l">
              <a:spcBef>
                <a:spcPct val="20000"/>
              </a:spcBef>
            </a:pPr>
            <a:endParaRPr lang="en-GB" sz="2800" dirty="0"/>
          </a:p>
          <a:p>
            <a:pPr marL="342900" indent="-342900" algn="l">
              <a:spcBef>
                <a:spcPct val="20000"/>
              </a:spcBef>
            </a:pPr>
            <a:endParaRPr lang="en-GB" sz="2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de-DE" b="0"/>
              <a:t>Was bedeutet das?</a:t>
            </a:r>
            <a:endParaRPr lang="en-GB" b="0"/>
          </a:p>
        </p:txBody>
      </p:sp>
      <p:sp>
        <p:nvSpPr>
          <p:cNvPr id="33795" name="Rectangle 3"/>
          <p:cNvSpPr>
            <a:spLocks noGrp="1" noChangeArrowheads="1"/>
          </p:cNvSpPr>
          <p:nvPr>
            <p:ph type="body" idx="1"/>
          </p:nvPr>
        </p:nvSpPr>
        <p:spPr/>
        <p:txBody>
          <a:bodyPr/>
          <a:lstStyle/>
          <a:p>
            <a:pPr marL="0" indent="0">
              <a:buFontTx/>
              <a:buNone/>
            </a:pPr>
            <a:r>
              <a:rPr lang="de-DE" b="1"/>
              <a:t>Entfernte Supernovae sind weiter entfernt als in einem frei expandierenden, ungebremsten Universum. Dies kann nur durch eine </a:t>
            </a:r>
            <a:r>
              <a:rPr lang="de-DE" b="1">
                <a:solidFill>
                  <a:srgbClr val="FF0000"/>
                </a:solidFill>
              </a:rPr>
              <a:t>abstossende</a:t>
            </a:r>
            <a:r>
              <a:rPr lang="de-DE" b="1"/>
              <a:t> Kompente erzeugt werden.</a:t>
            </a:r>
          </a:p>
        </p:txBody>
      </p:sp>
      <p:pic>
        <p:nvPicPr>
          <p:cNvPr id="33797" name="Picture 5" descr="science_cover"/>
          <p:cNvPicPr>
            <a:picLocks noChangeAspect="1" noChangeArrowheads="1"/>
          </p:cNvPicPr>
          <p:nvPr/>
        </p:nvPicPr>
        <p:blipFill>
          <a:blip r:embed="rId3" cstate="print"/>
          <a:srcRect/>
          <a:stretch>
            <a:fillRect/>
          </a:stretch>
        </p:blipFill>
        <p:spPr bwMode="auto">
          <a:xfrm>
            <a:off x="2133600" y="0"/>
            <a:ext cx="512603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checkerboard(down)">
                                      <p:cBhvr>
                                        <p:cTn id="7"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685800" y="115888"/>
            <a:ext cx="7772400" cy="1143000"/>
          </a:xfrm>
        </p:spPr>
        <p:txBody>
          <a:bodyPr/>
          <a:lstStyle/>
          <a:p>
            <a:r>
              <a:rPr lang="en-GB"/>
              <a:t>Einstein zur </a:t>
            </a:r>
            <a:br>
              <a:rPr lang="en-GB"/>
            </a:br>
            <a:r>
              <a:rPr lang="en-GB"/>
              <a:t>Kosmologischen Konstant</a:t>
            </a:r>
          </a:p>
        </p:txBody>
      </p:sp>
      <p:grpSp>
        <p:nvGrpSpPr>
          <p:cNvPr id="2" name="Group 9"/>
          <p:cNvGrpSpPr>
            <a:grpSpLocks noChangeAspect="1"/>
          </p:cNvGrpSpPr>
          <p:nvPr/>
        </p:nvGrpSpPr>
        <p:grpSpPr bwMode="auto">
          <a:xfrm>
            <a:off x="1108075" y="1341438"/>
            <a:ext cx="6777038" cy="854075"/>
            <a:chOff x="158" y="2017"/>
            <a:chExt cx="5448" cy="687"/>
          </a:xfrm>
        </p:grpSpPr>
        <p:grpSp>
          <p:nvGrpSpPr>
            <p:cNvPr id="3" name="Group 6"/>
            <p:cNvGrpSpPr>
              <a:grpSpLocks noChangeAspect="1"/>
            </p:cNvGrpSpPr>
            <p:nvPr/>
          </p:nvGrpSpPr>
          <p:grpSpPr bwMode="auto">
            <a:xfrm>
              <a:off x="158" y="2017"/>
              <a:ext cx="5448" cy="687"/>
              <a:chOff x="158" y="2017"/>
              <a:chExt cx="5448" cy="687"/>
            </a:xfrm>
          </p:grpSpPr>
          <p:pic>
            <p:nvPicPr>
              <p:cNvPr id="406533" name="Picture 5"/>
              <p:cNvPicPr>
                <a:picLocks noChangeAspect="1" noChangeArrowheads="1"/>
              </p:cNvPicPr>
              <p:nvPr/>
            </p:nvPicPr>
            <p:blipFill>
              <a:blip r:embed="rId2" cstate="print"/>
              <a:srcRect/>
              <a:stretch>
                <a:fillRect/>
              </a:stretch>
            </p:blipFill>
            <p:spPr bwMode="auto">
              <a:xfrm>
                <a:off x="158" y="2205"/>
                <a:ext cx="5448" cy="499"/>
              </a:xfrm>
              <a:prstGeom prst="rect">
                <a:avLst/>
              </a:prstGeom>
              <a:noFill/>
              <a:ln w="9525">
                <a:noFill/>
                <a:miter lim="800000"/>
                <a:headEnd/>
                <a:tailEnd/>
              </a:ln>
              <a:effectLst/>
            </p:spPr>
          </p:pic>
          <p:pic>
            <p:nvPicPr>
              <p:cNvPr id="406532" name="Picture 4"/>
              <p:cNvPicPr>
                <a:picLocks noChangeAspect="1" noChangeArrowheads="1"/>
              </p:cNvPicPr>
              <p:nvPr/>
            </p:nvPicPr>
            <p:blipFill>
              <a:blip r:embed="rId3" cstate="print"/>
              <a:srcRect/>
              <a:stretch>
                <a:fillRect/>
              </a:stretch>
            </p:blipFill>
            <p:spPr bwMode="auto">
              <a:xfrm>
                <a:off x="158" y="2017"/>
                <a:ext cx="5448" cy="279"/>
              </a:xfrm>
              <a:prstGeom prst="rect">
                <a:avLst/>
              </a:prstGeom>
              <a:noFill/>
              <a:ln w="9525">
                <a:noFill/>
                <a:miter lim="800000"/>
                <a:headEnd/>
                <a:tailEnd/>
              </a:ln>
              <a:effectLst/>
            </p:spPr>
          </p:pic>
        </p:grpSp>
        <p:sp>
          <p:nvSpPr>
            <p:cNvPr id="406535" name="Rectangle 7"/>
            <p:cNvSpPr>
              <a:spLocks noChangeAspect="1" noChangeArrowheads="1"/>
            </p:cNvSpPr>
            <p:nvPr/>
          </p:nvSpPr>
          <p:spPr bwMode="auto">
            <a:xfrm>
              <a:off x="204" y="2024"/>
              <a:ext cx="2086" cy="227"/>
            </a:xfrm>
            <a:prstGeom prst="rect">
              <a:avLst/>
            </a:prstGeom>
            <a:solidFill>
              <a:srgbClr val="FFFFFF"/>
            </a:solidFill>
            <a:ln w="9525">
              <a:noFill/>
              <a:miter lim="800000"/>
              <a:headEnd/>
              <a:tailEnd/>
            </a:ln>
            <a:effectLst/>
          </p:spPr>
          <p:txBody>
            <a:bodyPr wrap="none" anchor="ctr"/>
            <a:lstStyle/>
            <a:p>
              <a:endParaRPr lang="en-GB"/>
            </a:p>
          </p:txBody>
        </p:sp>
        <p:sp>
          <p:nvSpPr>
            <p:cNvPr id="406536" name="Rectangle 8"/>
            <p:cNvSpPr>
              <a:spLocks noChangeAspect="1" noChangeArrowheads="1"/>
            </p:cNvSpPr>
            <p:nvPr/>
          </p:nvSpPr>
          <p:spPr bwMode="auto">
            <a:xfrm>
              <a:off x="4490" y="2478"/>
              <a:ext cx="1089" cy="181"/>
            </a:xfrm>
            <a:prstGeom prst="rect">
              <a:avLst/>
            </a:prstGeom>
            <a:solidFill>
              <a:srgbClr val="FFFFFF"/>
            </a:solidFill>
            <a:ln w="9525">
              <a:noFill/>
              <a:miter lim="800000"/>
              <a:headEnd/>
              <a:tailEnd/>
            </a:ln>
            <a:effectLst/>
          </p:spPr>
          <p:txBody>
            <a:bodyPr wrap="none" anchor="ctr"/>
            <a:lstStyle/>
            <a:p>
              <a:endParaRPr lang="en-GB"/>
            </a:p>
          </p:txBody>
        </p:sp>
      </p:grpSp>
      <p:grpSp>
        <p:nvGrpSpPr>
          <p:cNvPr id="4" name="Group 14"/>
          <p:cNvGrpSpPr>
            <a:grpSpLocks noChangeAspect="1"/>
          </p:cNvGrpSpPr>
          <p:nvPr/>
        </p:nvGrpSpPr>
        <p:grpSpPr bwMode="auto">
          <a:xfrm>
            <a:off x="1108075" y="2205038"/>
            <a:ext cx="6777038" cy="1616075"/>
            <a:chOff x="158" y="1723"/>
            <a:chExt cx="5448" cy="1299"/>
          </a:xfrm>
        </p:grpSpPr>
        <p:pic>
          <p:nvPicPr>
            <p:cNvPr id="406540" name="Picture 12"/>
            <p:cNvPicPr>
              <a:picLocks noChangeAspect="1" noChangeArrowheads="1"/>
            </p:cNvPicPr>
            <p:nvPr/>
          </p:nvPicPr>
          <p:blipFill>
            <a:blip r:embed="rId4" cstate="print"/>
            <a:srcRect/>
            <a:stretch>
              <a:fillRect/>
            </a:stretch>
          </p:blipFill>
          <p:spPr bwMode="auto">
            <a:xfrm>
              <a:off x="158" y="1723"/>
              <a:ext cx="5448" cy="1299"/>
            </a:xfrm>
            <a:prstGeom prst="rect">
              <a:avLst/>
            </a:prstGeom>
            <a:noFill/>
            <a:ln w="9525">
              <a:noFill/>
              <a:miter lim="800000"/>
              <a:headEnd/>
              <a:tailEnd/>
            </a:ln>
            <a:effectLst/>
          </p:spPr>
        </p:pic>
        <p:sp>
          <p:nvSpPr>
            <p:cNvPr id="406541" name="Rectangle 13"/>
            <p:cNvSpPr>
              <a:spLocks noChangeAspect="1" noChangeArrowheads="1"/>
            </p:cNvSpPr>
            <p:nvPr/>
          </p:nvSpPr>
          <p:spPr bwMode="auto">
            <a:xfrm>
              <a:off x="793" y="2840"/>
              <a:ext cx="4809" cy="182"/>
            </a:xfrm>
            <a:prstGeom prst="rect">
              <a:avLst/>
            </a:prstGeom>
            <a:solidFill>
              <a:srgbClr val="FFFFFF"/>
            </a:solidFill>
            <a:ln w="9525">
              <a:noFill/>
              <a:miter lim="800000"/>
              <a:headEnd/>
              <a:tailEnd/>
            </a:ln>
            <a:effectLst/>
          </p:spPr>
          <p:txBody>
            <a:bodyPr wrap="none" anchor="ctr"/>
            <a:lstStyle/>
            <a:p>
              <a:endParaRPr lang="en-GB"/>
            </a:p>
          </p:txBody>
        </p:sp>
      </p:grpSp>
      <p:grpSp>
        <p:nvGrpSpPr>
          <p:cNvPr id="5" name="Group 20"/>
          <p:cNvGrpSpPr>
            <a:grpSpLocks/>
          </p:cNvGrpSpPr>
          <p:nvPr/>
        </p:nvGrpSpPr>
        <p:grpSpPr bwMode="auto">
          <a:xfrm>
            <a:off x="1108075" y="3851275"/>
            <a:ext cx="6777038" cy="2962275"/>
            <a:chOff x="698" y="2426"/>
            <a:chExt cx="4269" cy="1866"/>
          </a:xfrm>
        </p:grpSpPr>
        <p:grpSp>
          <p:nvGrpSpPr>
            <p:cNvPr id="6" name="Group 18"/>
            <p:cNvGrpSpPr>
              <a:grpSpLocks/>
            </p:cNvGrpSpPr>
            <p:nvPr/>
          </p:nvGrpSpPr>
          <p:grpSpPr bwMode="auto">
            <a:xfrm>
              <a:off x="698" y="2426"/>
              <a:ext cx="4269" cy="1775"/>
              <a:chOff x="703" y="2426"/>
              <a:chExt cx="4269" cy="1775"/>
            </a:xfrm>
          </p:grpSpPr>
          <p:pic>
            <p:nvPicPr>
              <p:cNvPr id="406543" name="Picture 15"/>
              <p:cNvPicPr>
                <a:picLocks noChangeAspect="1" noChangeArrowheads="1"/>
              </p:cNvPicPr>
              <p:nvPr/>
            </p:nvPicPr>
            <p:blipFill>
              <a:blip r:embed="rId5" cstate="print"/>
              <a:srcRect b="31520"/>
              <a:stretch>
                <a:fillRect/>
              </a:stretch>
            </p:blipFill>
            <p:spPr bwMode="auto">
              <a:xfrm>
                <a:off x="703" y="2426"/>
                <a:ext cx="4269" cy="1775"/>
              </a:xfrm>
              <a:prstGeom prst="rect">
                <a:avLst/>
              </a:prstGeom>
              <a:noFill/>
              <a:ln>
                <a:noFill/>
              </a:ln>
              <a:effectLst/>
            </p:spPr>
          </p:pic>
          <p:sp>
            <p:nvSpPr>
              <p:cNvPr id="406544" name="Rectangle 16"/>
              <p:cNvSpPr>
                <a:spLocks noChangeArrowheads="1"/>
              </p:cNvSpPr>
              <p:nvPr/>
            </p:nvSpPr>
            <p:spPr bwMode="auto">
              <a:xfrm>
                <a:off x="748" y="2432"/>
                <a:ext cx="3130" cy="159"/>
              </a:xfrm>
              <a:prstGeom prst="rect">
                <a:avLst/>
              </a:prstGeom>
              <a:solidFill>
                <a:srgbClr val="FFFFFF"/>
              </a:solidFill>
              <a:ln w="9525">
                <a:noFill/>
                <a:miter lim="800000"/>
                <a:headEnd/>
                <a:tailEnd/>
              </a:ln>
              <a:effectLst/>
            </p:spPr>
            <p:txBody>
              <a:bodyPr wrap="none" anchor="ctr"/>
              <a:lstStyle/>
              <a:p>
                <a:endParaRPr lang="en-GB"/>
              </a:p>
            </p:txBody>
          </p:sp>
          <p:sp>
            <p:nvSpPr>
              <p:cNvPr id="406545" name="Rectangle 17"/>
              <p:cNvSpPr>
                <a:spLocks noChangeArrowheads="1"/>
              </p:cNvSpPr>
              <p:nvPr/>
            </p:nvSpPr>
            <p:spPr bwMode="auto">
              <a:xfrm>
                <a:off x="3107" y="4020"/>
                <a:ext cx="1814" cy="181"/>
              </a:xfrm>
              <a:prstGeom prst="rect">
                <a:avLst/>
              </a:prstGeom>
              <a:solidFill>
                <a:srgbClr val="FFFFFF"/>
              </a:solidFill>
              <a:ln w="9525">
                <a:noFill/>
                <a:miter lim="800000"/>
                <a:headEnd/>
                <a:tailEnd/>
              </a:ln>
              <a:effectLst/>
            </p:spPr>
            <p:txBody>
              <a:bodyPr wrap="none" anchor="ctr"/>
              <a:lstStyle/>
              <a:p>
                <a:endParaRPr lang="en-GB"/>
              </a:p>
            </p:txBody>
          </p:sp>
        </p:grpSp>
        <p:sp>
          <p:nvSpPr>
            <p:cNvPr id="406538" name="Text Box 10"/>
            <p:cNvSpPr txBox="1">
              <a:spLocks noChangeArrowheads="1"/>
            </p:cNvSpPr>
            <p:nvPr/>
          </p:nvSpPr>
          <p:spPr bwMode="auto">
            <a:xfrm>
              <a:off x="3926" y="4061"/>
              <a:ext cx="1040" cy="231"/>
            </a:xfrm>
            <a:prstGeom prst="rect">
              <a:avLst/>
            </a:prstGeom>
            <a:solidFill>
              <a:srgbClr val="FFFFFF"/>
            </a:solidFill>
            <a:ln w="9525">
              <a:noFill/>
              <a:miter lim="800000"/>
              <a:headEnd/>
              <a:tailEnd/>
            </a:ln>
            <a:effectLst/>
          </p:spPr>
          <p:txBody>
            <a:bodyPr wrap="none">
              <a:spAutoFit/>
            </a:bodyPr>
            <a:lstStyle/>
            <a:p>
              <a:r>
                <a:rPr lang="en-GB" sz="1800">
                  <a:solidFill>
                    <a:srgbClr val="000000"/>
                  </a:solidFill>
                </a:rPr>
                <a:t>Einstein (1917)</a:t>
              </a:r>
            </a:p>
          </p:txBody>
        </p:sp>
      </p:grpSp>
      <p:sp>
        <p:nvSpPr>
          <p:cNvPr id="406547" name="Text Box 19"/>
          <p:cNvSpPr txBox="1">
            <a:spLocks noChangeArrowheads="1"/>
          </p:cNvSpPr>
          <p:nvPr/>
        </p:nvSpPr>
        <p:spPr bwMode="auto">
          <a:xfrm>
            <a:off x="322263" y="3284538"/>
            <a:ext cx="8570912" cy="1187450"/>
          </a:xfrm>
          <a:prstGeom prst="rect">
            <a:avLst/>
          </a:prstGeom>
          <a:solidFill>
            <a:srgbClr val="FFFFFF"/>
          </a:solidFill>
          <a:ln w="9525">
            <a:noFill/>
            <a:miter lim="800000"/>
            <a:headEnd/>
            <a:tailEnd/>
          </a:ln>
          <a:effectLst/>
        </p:spPr>
        <p:txBody>
          <a:bodyPr>
            <a:spAutoFit/>
          </a:bodyPr>
          <a:lstStyle/>
          <a:p>
            <a:r>
              <a:rPr lang="de-CH">
                <a:solidFill>
                  <a:srgbClr val="FF0000"/>
                </a:solidFill>
              </a:rPr>
              <a:t>[Die Kosmologische Konstante] haben wir nur nötig, um eine quasi-statische Verteilung der Materie zu ermöglichen, wie es der Tatsache der kleinen Sterngeschwindigkeiten entspricht.</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6547"/>
                                        </p:tgtEl>
                                        <p:attrNameLst>
                                          <p:attrName>style.visibility</p:attrName>
                                        </p:attrNameLst>
                                      </p:cBhvr>
                                      <p:to>
                                        <p:strVal val="visible"/>
                                      </p:to>
                                    </p:set>
                                    <p:animEffect transition="in" filter="wipe(up)">
                                      <p:cBhvr>
                                        <p:cTn id="7" dur="500"/>
                                        <p:tgtEl>
                                          <p:spTgt spid="406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4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r>
              <a:rPr lang="en-GB" dirty="0" err="1" smtClean="0"/>
              <a:t>Vier</a:t>
            </a:r>
            <a:r>
              <a:rPr lang="en-GB" dirty="0" smtClean="0"/>
              <a:t> </a:t>
            </a:r>
            <a:r>
              <a:rPr lang="en-GB" dirty="0" err="1" smtClean="0"/>
              <a:t>wichtige</a:t>
            </a:r>
            <a:r>
              <a:rPr lang="en-GB" dirty="0" smtClean="0"/>
              <a:t> </a:t>
            </a:r>
            <a:r>
              <a:rPr lang="en-GB" dirty="0" err="1" smtClean="0"/>
              <a:t>Rotverschiebungsbereiche</a:t>
            </a:r>
            <a:endParaRPr lang="en-GB" dirty="0"/>
          </a:p>
        </p:txBody>
      </p:sp>
      <p:sp>
        <p:nvSpPr>
          <p:cNvPr id="329731" name="Rectangle 3"/>
          <p:cNvSpPr>
            <a:spLocks noGrp="1" noChangeArrowheads="1"/>
          </p:cNvSpPr>
          <p:nvPr>
            <p:ph type="body" idx="1"/>
          </p:nvPr>
        </p:nvSpPr>
        <p:spPr/>
        <p:txBody>
          <a:bodyPr/>
          <a:lstStyle/>
          <a:p>
            <a:r>
              <a:rPr lang="en-GB" dirty="0"/>
              <a:t>z&lt;0.05</a:t>
            </a:r>
          </a:p>
          <a:p>
            <a:pPr lvl="1"/>
            <a:r>
              <a:rPr lang="en-GB" dirty="0" err="1" smtClean="0"/>
              <a:t>Bestimmung</a:t>
            </a:r>
            <a:r>
              <a:rPr lang="en-GB" dirty="0" smtClean="0"/>
              <a:t> </a:t>
            </a:r>
            <a:r>
              <a:rPr lang="en-GB" dirty="0" err="1" smtClean="0"/>
              <a:t>der</a:t>
            </a:r>
            <a:r>
              <a:rPr lang="en-GB" dirty="0" smtClean="0"/>
              <a:t> </a:t>
            </a:r>
            <a:r>
              <a:rPr lang="en-GB" dirty="0" err="1" smtClean="0"/>
              <a:t>Characteristica</a:t>
            </a:r>
            <a:r>
              <a:rPr lang="en-GB" dirty="0" smtClean="0"/>
              <a:t> </a:t>
            </a:r>
            <a:r>
              <a:rPr lang="en-GB" dirty="0" err="1" smtClean="0"/>
              <a:t>der</a:t>
            </a:r>
            <a:r>
              <a:rPr lang="en-GB" dirty="0" smtClean="0"/>
              <a:t> </a:t>
            </a:r>
            <a:r>
              <a:rPr lang="en-GB" dirty="0"/>
              <a:t>Type </a:t>
            </a:r>
            <a:r>
              <a:rPr lang="en-GB" dirty="0" err="1"/>
              <a:t>Ia</a:t>
            </a:r>
            <a:r>
              <a:rPr lang="en-GB" dirty="0"/>
              <a:t> </a:t>
            </a:r>
            <a:r>
              <a:rPr lang="en-GB" dirty="0" smtClean="0"/>
              <a:t>Supernovae</a:t>
            </a:r>
            <a:endParaRPr lang="en-GB" dirty="0"/>
          </a:p>
          <a:p>
            <a:pPr lvl="1"/>
            <a:r>
              <a:rPr lang="en-GB" dirty="0" err="1" smtClean="0"/>
              <a:t>Verständnis</a:t>
            </a:r>
            <a:r>
              <a:rPr lang="en-GB" dirty="0" smtClean="0"/>
              <a:t> </a:t>
            </a:r>
            <a:r>
              <a:rPr lang="en-GB" dirty="0" err="1" smtClean="0"/>
              <a:t>der</a:t>
            </a:r>
            <a:r>
              <a:rPr lang="en-GB" dirty="0" smtClean="0"/>
              <a:t> </a:t>
            </a:r>
            <a:r>
              <a:rPr lang="en-GB" dirty="0" err="1" smtClean="0"/>
              <a:t>Explosionen</a:t>
            </a:r>
            <a:r>
              <a:rPr lang="en-GB" dirty="0" smtClean="0"/>
              <a:t> und des </a:t>
            </a:r>
            <a:r>
              <a:rPr lang="en-GB" dirty="0" err="1" smtClean="0"/>
              <a:t>Strahlungstransportes</a:t>
            </a:r>
            <a:endParaRPr lang="en-GB" dirty="0"/>
          </a:p>
          <a:p>
            <a:pPr lvl="1"/>
            <a:r>
              <a:rPr lang="en-GB" dirty="0" err="1" smtClean="0"/>
              <a:t>Messung</a:t>
            </a:r>
            <a:r>
              <a:rPr lang="en-GB" dirty="0" smtClean="0"/>
              <a:t> </a:t>
            </a:r>
            <a:r>
              <a:rPr lang="en-GB" dirty="0" err="1" smtClean="0"/>
              <a:t>der</a:t>
            </a:r>
            <a:r>
              <a:rPr lang="en-GB" dirty="0" smtClean="0"/>
              <a:t> Hubble </a:t>
            </a:r>
            <a:r>
              <a:rPr lang="en-GB" dirty="0" err="1" smtClean="0"/>
              <a:t>Konstante</a:t>
            </a:r>
            <a:r>
              <a:rPr lang="en-GB" dirty="0" smtClean="0"/>
              <a:t> H</a:t>
            </a:r>
            <a:r>
              <a:rPr lang="en-GB" baseline="-25000" dirty="0" smtClean="0"/>
              <a:t>0</a:t>
            </a:r>
            <a:r>
              <a:rPr lang="en-GB" dirty="0" smtClean="0"/>
              <a:t> </a:t>
            </a:r>
            <a:endParaRPr lang="en-GB" dirty="0"/>
          </a:p>
          <a:p>
            <a:r>
              <a:rPr lang="en-GB" dirty="0"/>
              <a:t>z&lt;0.3</a:t>
            </a:r>
          </a:p>
          <a:p>
            <a:pPr lvl="1"/>
            <a:r>
              <a:rPr lang="en-GB" dirty="0" err="1" smtClean="0"/>
              <a:t>Untersuchung</a:t>
            </a:r>
            <a:r>
              <a:rPr lang="en-GB" dirty="0" smtClean="0"/>
              <a:t> </a:t>
            </a:r>
            <a:r>
              <a:rPr lang="en-GB" dirty="0" err="1" smtClean="0"/>
              <a:t>der</a:t>
            </a:r>
            <a:r>
              <a:rPr lang="en-GB" dirty="0" smtClean="0"/>
              <a:t> </a:t>
            </a:r>
            <a:r>
              <a:rPr lang="en-GB" dirty="0" err="1" smtClean="0"/>
              <a:t>Systematik</a:t>
            </a:r>
            <a:r>
              <a:rPr lang="en-GB" dirty="0" smtClean="0"/>
              <a:t> </a:t>
            </a:r>
            <a:r>
              <a:rPr lang="en-GB" dirty="0" err="1" smtClean="0"/>
              <a:t>der</a:t>
            </a:r>
            <a:r>
              <a:rPr lang="en-GB" dirty="0" smtClean="0"/>
              <a:t> </a:t>
            </a:r>
            <a:r>
              <a:rPr lang="en-GB" dirty="0" err="1" smtClean="0"/>
              <a:t>SNe</a:t>
            </a:r>
            <a:r>
              <a:rPr lang="en-GB" dirty="0" smtClean="0"/>
              <a:t> </a:t>
            </a:r>
            <a:r>
              <a:rPr lang="en-GB" dirty="0" err="1"/>
              <a:t>Ia</a:t>
            </a:r>
            <a:endParaRPr lang="en-GB" dirty="0"/>
          </a:p>
          <a:p>
            <a:pPr lvl="1"/>
            <a:r>
              <a:rPr lang="en-GB" dirty="0" err="1" smtClean="0"/>
              <a:t>Eichung</a:t>
            </a:r>
            <a:r>
              <a:rPr lang="en-GB" dirty="0" smtClean="0"/>
              <a:t> </a:t>
            </a:r>
            <a:r>
              <a:rPr lang="en-GB" dirty="0" err="1" smtClean="0"/>
              <a:t>als</a:t>
            </a:r>
            <a:r>
              <a:rPr lang="en-GB" dirty="0" smtClean="0"/>
              <a:t> </a:t>
            </a:r>
            <a:r>
              <a:rPr lang="en-GB" dirty="0" err="1" smtClean="0"/>
              <a:t>Entfernungsmessung</a:t>
            </a:r>
            <a:endParaRPr lang="en-GB"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en-GB" dirty="0" err="1" smtClean="0"/>
              <a:t>Vier</a:t>
            </a:r>
            <a:r>
              <a:rPr lang="en-GB" dirty="0" smtClean="0"/>
              <a:t> </a:t>
            </a:r>
            <a:r>
              <a:rPr lang="en-GB" dirty="0" err="1" smtClean="0"/>
              <a:t>wichtige</a:t>
            </a:r>
            <a:r>
              <a:rPr lang="en-GB" dirty="0" smtClean="0"/>
              <a:t> </a:t>
            </a:r>
            <a:r>
              <a:rPr lang="en-GB" dirty="0" err="1" smtClean="0"/>
              <a:t>Rotverschiebungsbereiche</a:t>
            </a:r>
            <a:endParaRPr lang="en-GB" dirty="0"/>
          </a:p>
        </p:txBody>
      </p:sp>
      <p:sp>
        <p:nvSpPr>
          <p:cNvPr id="330755" name="Rectangle 3"/>
          <p:cNvSpPr>
            <a:spLocks noGrp="1" noChangeArrowheads="1"/>
          </p:cNvSpPr>
          <p:nvPr>
            <p:ph type="body" idx="1"/>
          </p:nvPr>
        </p:nvSpPr>
        <p:spPr/>
        <p:txBody>
          <a:bodyPr/>
          <a:lstStyle/>
          <a:p>
            <a:r>
              <a:rPr lang="en-GB" dirty="0"/>
              <a:t>0.2&lt;z&lt;0.8</a:t>
            </a:r>
          </a:p>
          <a:p>
            <a:pPr lvl="1"/>
            <a:r>
              <a:rPr lang="en-GB" dirty="0" err="1" smtClean="0"/>
              <a:t>Messung</a:t>
            </a:r>
            <a:r>
              <a:rPr lang="en-GB" dirty="0" smtClean="0"/>
              <a:t> </a:t>
            </a:r>
            <a:r>
              <a:rPr lang="en-GB" dirty="0" err="1" smtClean="0"/>
              <a:t>der</a:t>
            </a:r>
            <a:r>
              <a:rPr lang="en-GB" dirty="0" smtClean="0"/>
              <a:t> </a:t>
            </a:r>
            <a:r>
              <a:rPr lang="en-GB" dirty="0" err="1" smtClean="0"/>
              <a:t>kosmischen</a:t>
            </a:r>
            <a:r>
              <a:rPr lang="en-GB" dirty="0" smtClean="0"/>
              <a:t> </a:t>
            </a:r>
            <a:r>
              <a:rPr lang="en-GB" dirty="0" err="1" smtClean="0"/>
              <a:t>Beschleunigung</a:t>
            </a:r>
            <a:r>
              <a:rPr lang="en-GB" dirty="0" smtClean="0"/>
              <a:t> (</a:t>
            </a:r>
            <a:r>
              <a:rPr lang="en-GB" dirty="0" err="1" smtClean="0"/>
              <a:t>Dunkle</a:t>
            </a:r>
            <a:r>
              <a:rPr lang="en-GB" dirty="0" smtClean="0"/>
              <a:t> </a:t>
            </a:r>
            <a:r>
              <a:rPr lang="en-GB" dirty="0" err="1" smtClean="0"/>
              <a:t>Energie</a:t>
            </a:r>
            <a:r>
              <a:rPr lang="en-GB" dirty="0" smtClean="0"/>
              <a:t>)</a:t>
            </a:r>
            <a:endParaRPr lang="en-GB" dirty="0"/>
          </a:p>
          <a:p>
            <a:r>
              <a:rPr lang="en-GB" dirty="0"/>
              <a:t>z&gt;0.8</a:t>
            </a:r>
          </a:p>
          <a:p>
            <a:pPr lvl="1"/>
            <a:r>
              <a:rPr lang="en-GB" dirty="0" err="1" smtClean="0"/>
              <a:t>Aufheben</a:t>
            </a:r>
            <a:r>
              <a:rPr lang="en-GB" dirty="0" smtClean="0"/>
              <a:t> </a:t>
            </a:r>
            <a:r>
              <a:rPr lang="en-GB" dirty="0" err="1" smtClean="0"/>
              <a:t>der</a:t>
            </a:r>
            <a:r>
              <a:rPr lang="en-GB" dirty="0" smtClean="0"/>
              <a:t> Degeneration</a:t>
            </a:r>
          </a:p>
          <a:p>
            <a:pPr lvl="1"/>
            <a:r>
              <a:rPr lang="en-GB" dirty="0" err="1" smtClean="0"/>
              <a:t>Messung</a:t>
            </a:r>
            <a:r>
              <a:rPr lang="en-GB" dirty="0" smtClean="0"/>
              <a:t> </a:t>
            </a:r>
            <a:r>
              <a:rPr lang="en-GB" dirty="0" err="1" smtClean="0"/>
              <a:t>der</a:t>
            </a:r>
            <a:r>
              <a:rPr lang="en-GB" dirty="0" smtClean="0"/>
              <a:t> </a:t>
            </a:r>
            <a:r>
              <a:rPr lang="en-GB" dirty="0" err="1" smtClean="0"/>
              <a:t>Materiedichte</a:t>
            </a:r>
            <a:r>
              <a:rPr lang="en-GB" dirty="0" smtClean="0"/>
              <a:t> (</a:t>
            </a:r>
            <a:r>
              <a:rPr lang="en-GB" dirty="0" err="1" smtClean="0"/>
              <a:t>Dunkle</a:t>
            </a:r>
            <a:r>
              <a:rPr lang="en-GB" dirty="0" smtClean="0"/>
              <a:t> </a:t>
            </a:r>
            <a:r>
              <a:rPr lang="en-GB" dirty="0" err="1" smtClean="0"/>
              <a:t>Materie</a:t>
            </a:r>
            <a:r>
              <a:rPr lang="en-GB" dirty="0" smtClean="0"/>
              <a:t>)</a:t>
            </a:r>
            <a:endParaRPr lang="en-GB" dirty="0"/>
          </a:p>
          <a:p>
            <a:r>
              <a:rPr lang="en-GB" dirty="0" err="1" smtClean="0"/>
              <a:t>Alle</a:t>
            </a:r>
            <a:r>
              <a:rPr lang="en-GB" dirty="0" smtClean="0"/>
              <a:t> </a:t>
            </a:r>
            <a:r>
              <a:rPr lang="en-GB" dirty="0" err="1" smtClean="0"/>
              <a:t>Rotverschiebungen</a:t>
            </a:r>
            <a:endParaRPr lang="en-GB" dirty="0"/>
          </a:p>
          <a:p>
            <a:pPr lvl="1"/>
            <a:r>
              <a:rPr lang="en-GB" dirty="0" err="1" smtClean="0"/>
              <a:t>Messung</a:t>
            </a:r>
            <a:r>
              <a:rPr lang="en-GB" dirty="0" smtClean="0"/>
              <a:t> </a:t>
            </a:r>
            <a:r>
              <a:rPr lang="en-GB" dirty="0" err="1" smtClean="0"/>
              <a:t>der</a:t>
            </a:r>
            <a:r>
              <a:rPr lang="en-GB" dirty="0" smtClean="0"/>
              <a:t> Details </a:t>
            </a:r>
            <a:r>
              <a:rPr lang="en-GB" dirty="0" err="1" smtClean="0"/>
              <a:t>der</a:t>
            </a:r>
            <a:r>
              <a:rPr lang="en-GB" dirty="0" smtClean="0"/>
              <a:t> </a:t>
            </a:r>
            <a:r>
              <a:rPr lang="en-GB" dirty="0" err="1" smtClean="0"/>
              <a:t>Dunklen</a:t>
            </a:r>
            <a:r>
              <a:rPr lang="en-GB" dirty="0" smtClean="0"/>
              <a:t> </a:t>
            </a:r>
            <a:r>
              <a:rPr lang="en-GB" dirty="0" err="1" smtClean="0"/>
              <a:t>Energie</a:t>
            </a:r>
            <a:endParaRPr lang="en-GB" dirty="0"/>
          </a:p>
          <a:p>
            <a:pPr lvl="1"/>
            <a:endParaRPr lang="en-GB"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descr="cosmo"/>
          <p:cNvPicPr>
            <a:picLocks noChangeAspect="1" noChangeArrowheads="1"/>
          </p:cNvPicPr>
          <p:nvPr/>
        </p:nvPicPr>
        <p:blipFill>
          <a:blip r:embed="rId2" cstate="print"/>
          <a:srcRect t="-2100" r="-2191"/>
          <a:stretch>
            <a:fillRect/>
          </a:stretch>
        </p:blipFill>
        <p:spPr bwMode="auto">
          <a:xfrm>
            <a:off x="0" y="88900"/>
            <a:ext cx="5195888" cy="6769100"/>
          </a:xfrm>
          <a:prstGeom prst="rect">
            <a:avLst/>
          </a:prstGeom>
          <a:solidFill>
            <a:srgbClr val="FFFFFF"/>
          </a:solidFill>
          <a:ln w="9525">
            <a:noFill/>
            <a:miter lim="800000"/>
            <a:headEnd/>
            <a:tailEnd/>
          </a:ln>
        </p:spPr>
      </p:pic>
      <p:sp>
        <p:nvSpPr>
          <p:cNvPr id="403459" name="Rectangle 3"/>
          <p:cNvSpPr>
            <a:spLocks noGrp="1" noChangeArrowheads="1"/>
          </p:cNvSpPr>
          <p:nvPr>
            <p:ph type="title"/>
          </p:nvPr>
        </p:nvSpPr>
        <p:spPr>
          <a:xfrm>
            <a:off x="5181600" y="304800"/>
            <a:ext cx="3733800" cy="747713"/>
          </a:xfrm>
        </p:spPr>
        <p:txBody>
          <a:bodyPr/>
          <a:lstStyle/>
          <a:p>
            <a:r>
              <a:rPr lang="en-GB" sz="3600"/>
              <a:t>Supernova Projekte</a:t>
            </a:r>
          </a:p>
        </p:txBody>
      </p:sp>
      <p:sp>
        <p:nvSpPr>
          <p:cNvPr id="403460" name="Line 4"/>
          <p:cNvSpPr>
            <a:spLocks noChangeShapeType="1"/>
          </p:cNvSpPr>
          <p:nvPr/>
        </p:nvSpPr>
        <p:spPr bwMode="auto">
          <a:xfrm flipV="1">
            <a:off x="2916238" y="3141663"/>
            <a:ext cx="3025775" cy="574675"/>
          </a:xfrm>
          <a:prstGeom prst="line">
            <a:avLst/>
          </a:prstGeom>
          <a:noFill/>
          <a:ln w="38100">
            <a:solidFill>
              <a:srgbClr val="CC0000"/>
            </a:solidFill>
            <a:round/>
            <a:headEnd/>
            <a:tailEnd type="triangle" w="med" len="med"/>
          </a:ln>
          <a:effectLst/>
        </p:spPr>
        <p:txBody>
          <a:bodyPr/>
          <a:lstStyle/>
          <a:p>
            <a:endParaRPr lang="en-GB"/>
          </a:p>
        </p:txBody>
      </p:sp>
      <p:sp>
        <p:nvSpPr>
          <p:cNvPr id="403461" name="Text Box 5"/>
          <p:cNvSpPr txBox="1">
            <a:spLocks noChangeArrowheads="1"/>
          </p:cNvSpPr>
          <p:nvPr/>
        </p:nvSpPr>
        <p:spPr bwMode="auto">
          <a:xfrm>
            <a:off x="5942013" y="2708275"/>
            <a:ext cx="3063875" cy="860425"/>
          </a:xfrm>
          <a:prstGeom prst="rect">
            <a:avLst/>
          </a:prstGeom>
          <a:noFill/>
          <a:ln w="38100">
            <a:solidFill>
              <a:srgbClr val="CC0000"/>
            </a:solidFill>
            <a:miter lim="800000"/>
            <a:headEnd/>
            <a:tailEnd/>
          </a:ln>
          <a:effectLst/>
        </p:spPr>
        <p:txBody>
          <a:bodyPr wrap="none">
            <a:spAutoFit/>
          </a:bodyPr>
          <a:lstStyle/>
          <a:p>
            <a:r>
              <a:rPr lang="en-GB" dirty="0">
                <a:solidFill>
                  <a:schemeClr val="accent6">
                    <a:lumMod val="40000"/>
                    <a:lumOff val="60000"/>
                  </a:schemeClr>
                </a:solidFill>
              </a:rPr>
              <a:t>ESSENCE</a:t>
            </a:r>
          </a:p>
          <a:p>
            <a:r>
              <a:rPr lang="en-GB" dirty="0">
                <a:solidFill>
                  <a:schemeClr val="accent6">
                    <a:lumMod val="40000"/>
                    <a:lumOff val="60000"/>
                  </a:schemeClr>
                </a:solidFill>
              </a:rPr>
              <a:t>CFHT Legacy Survey</a:t>
            </a:r>
          </a:p>
        </p:txBody>
      </p:sp>
      <p:sp>
        <p:nvSpPr>
          <p:cNvPr id="403462" name="Line 6"/>
          <p:cNvSpPr>
            <a:spLocks noChangeShapeType="1"/>
          </p:cNvSpPr>
          <p:nvPr/>
        </p:nvSpPr>
        <p:spPr bwMode="auto">
          <a:xfrm flipV="1">
            <a:off x="3924300" y="4292600"/>
            <a:ext cx="2017713" cy="144463"/>
          </a:xfrm>
          <a:prstGeom prst="line">
            <a:avLst/>
          </a:prstGeom>
          <a:noFill/>
          <a:ln w="38100">
            <a:solidFill>
              <a:srgbClr val="3333CC"/>
            </a:solidFill>
            <a:round/>
            <a:headEnd/>
            <a:tailEnd type="triangle" w="med" len="med"/>
          </a:ln>
          <a:effectLst/>
        </p:spPr>
        <p:txBody>
          <a:bodyPr/>
          <a:lstStyle/>
          <a:p>
            <a:endParaRPr lang="en-GB"/>
          </a:p>
        </p:txBody>
      </p:sp>
      <p:sp>
        <p:nvSpPr>
          <p:cNvPr id="403463" name="Line 7"/>
          <p:cNvSpPr>
            <a:spLocks noChangeShapeType="1"/>
          </p:cNvSpPr>
          <p:nvPr/>
        </p:nvSpPr>
        <p:spPr bwMode="auto">
          <a:xfrm flipV="1">
            <a:off x="1547813" y="1989138"/>
            <a:ext cx="4391025" cy="1800225"/>
          </a:xfrm>
          <a:prstGeom prst="line">
            <a:avLst/>
          </a:prstGeom>
          <a:noFill/>
          <a:ln w="38100">
            <a:solidFill>
              <a:schemeClr val="accent1"/>
            </a:solidFill>
            <a:round/>
            <a:headEnd/>
            <a:tailEnd type="triangle" w="med" len="med"/>
          </a:ln>
          <a:effectLst/>
        </p:spPr>
        <p:txBody>
          <a:bodyPr/>
          <a:lstStyle/>
          <a:p>
            <a:endParaRPr lang="en-GB"/>
          </a:p>
        </p:txBody>
      </p:sp>
      <p:sp>
        <p:nvSpPr>
          <p:cNvPr id="403464" name="Text Box 8"/>
          <p:cNvSpPr txBox="1">
            <a:spLocks noChangeArrowheads="1"/>
          </p:cNvSpPr>
          <p:nvPr/>
        </p:nvSpPr>
        <p:spPr bwMode="auto">
          <a:xfrm>
            <a:off x="5942013" y="3860800"/>
            <a:ext cx="2809875" cy="860425"/>
          </a:xfrm>
          <a:prstGeom prst="rect">
            <a:avLst/>
          </a:prstGeom>
          <a:noFill/>
          <a:ln w="38100">
            <a:solidFill>
              <a:srgbClr val="3333CC"/>
            </a:solidFill>
            <a:miter lim="800000"/>
            <a:headEnd/>
            <a:tailEnd/>
          </a:ln>
          <a:effectLst/>
        </p:spPr>
        <p:txBody>
          <a:bodyPr wrap="none">
            <a:spAutoFit/>
          </a:bodyPr>
          <a:lstStyle/>
          <a:p>
            <a:r>
              <a:rPr lang="en-GB" dirty="0">
                <a:solidFill>
                  <a:schemeClr val="accent6">
                    <a:lumMod val="40000"/>
                    <a:lumOff val="60000"/>
                  </a:schemeClr>
                </a:solidFill>
              </a:rPr>
              <a:t>Higher-z SN Search</a:t>
            </a:r>
          </a:p>
          <a:p>
            <a:r>
              <a:rPr lang="en-GB" dirty="0">
                <a:solidFill>
                  <a:schemeClr val="accent6">
                    <a:lumMod val="40000"/>
                    <a:lumOff val="60000"/>
                  </a:schemeClr>
                </a:solidFill>
              </a:rPr>
              <a:t>(GOODS)</a:t>
            </a:r>
          </a:p>
        </p:txBody>
      </p:sp>
      <p:sp>
        <p:nvSpPr>
          <p:cNvPr id="403465" name="Oval 9"/>
          <p:cNvSpPr>
            <a:spLocks noChangeArrowheads="1"/>
          </p:cNvSpPr>
          <p:nvPr/>
        </p:nvSpPr>
        <p:spPr bwMode="auto">
          <a:xfrm>
            <a:off x="179388" y="3716338"/>
            <a:ext cx="1730375" cy="576262"/>
          </a:xfrm>
          <a:prstGeom prst="ellipse">
            <a:avLst/>
          </a:prstGeom>
          <a:noFill/>
          <a:ln w="38100">
            <a:solidFill>
              <a:schemeClr val="accent1"/>
            </a:solidFill>
            <a:round/>
            <a:headEnd/>
            <a:tailEnd/>
          </a:ln>
          <a:effectLst/>
        </p:spPr>
        <p:txBody>
          <a:bodyPr wrap="none" anchor="ctr"/>
          <a:lstStyle/>
          <a:p>
            <a:endParaRPr lang="en-GB"/>
          </a:p>
        </p:txBody>
      </p:sp>
      <p:sp>
        <p:nvSpPr>
          <p:cNvPr id="403466" name="Text Box 10"/>
          <p:cNvSpPr txBox="1">
            <a:spLocks noChangeArrowheads="1"/>
          </p:cNvSpPr>
          <p:nvPr/>
        </p:nvSpPr>
        <p:spPr bwMode="auto">
          <a:xfrm>
            <a:off x="5942013" y="1411288"/>
            <a:ext cx="3022600" cy="1225550"/>
          </a:xfrm>
          <a:prstGeom prst="rect">
            <a:avLst/>
          </a:prstGeom>
          <a:noFill/>
          <a:ln w="38100">
            <a:solidFill>
              <a:schemeClr val="accent1"/>
            </a:solidFill>
            <a:miter lim="800000"/>
            <a:headEnd/>
            <a:tailEnd/>
          </a:ln>
          <a:effectLst/>
        </p:spPr>
        <p:txBody>
          <a:bodyPr>
            <a:spAutoFit/>
          </a:bodyPr>
          <a:lstStyle/>
          <a:p>
            <a:r>
              <a:rPr lang="en-GB" dirty="0">
                <a:solidFill>
                  <a:schemeClr val="accent6">
                    <a:lumMod val="40000"/>
                    <a:lumOff val="60000"/>
                  </a:schemeClr>
                </a:solidFill>
              </a:rPr>
              <a:t>SN Factory</a:t>
            </a:r>
          </a:p>
          <a:p>
            <a:r>
              <a:rPr lang="en-GB" dirty="0">
                <a:solidFill>
                  <a:schemeClr val="accent6">
                    <a:lumMod val="40000"/>
                    <a:lumOff val="60000"/>
                  </a:schemeClr>
                </a:solidFill>
              </a:rPr>
              <a:t>Carnegie SN Project</a:t>
            </a:r>
          </a:p>
          <a:p>
            <a:r>
              <a:rPr lang="en-GB" dirty="0">
                <a:solidFill>
                  <a:schemeClr val="accent6">
                    <a:lumMod val="40000"/>
                    <a:lumOff val="60000"/>
                  </a:schemeClr>
                </a:solidFill>
              </a:rPr>
              <a:t>SDSSII</a:t>
            </a:r>
          </a:p>
        </p:txBody>
      </p:sp>
      <p:sp>
        <p:nvSpPr>
          <p:cNvPr id="403467" name="Oval 11"/>
          <p:cNvSpPr>
            <a:spLocks noChangeArrowheads="1"/>
          </p:cNvSpPr>
          <p:nvPr/>
        </p:nvSpPr>
        <p:spPr bwMode="auto">
          <a:xfrm>
            <a:off x="1477963" y="3429000"/>
            <a:ext cx="1511300" cy="1008063"/>
          </a:xfrm>
          <a:prstGeom prst="ellipse">
            <a:avLst/>
          </a:prstGeom>
          <a:noFill/>
          <a:ln w="38100">
            <a:solidFill>
              <a:srgbClr val="CC0000"/>
            </a:solidFill>
            <a:round/>
            <a:headEnd/>
            <a:tailEnd/>
          </a:ln>
          <a:effectLst/>
        </p:spPr>
        <p:txBody>
          <a:bodyPr wrap="none" anchor="ctr"/>
          <a:lstStyle/>
          <a:p>
            <a:endParaRPr lang="en-GB"/>
          </a:p>
        </p:txBody>
      </p:sp>
      <p:sp>
        <p:nvSpPr>
          <p:cNvPr id="403468" name="Oval 12"/>
          <p:cNvSpPr>
            <a:spLocks noChangeArrowheads="1"/>
          </p:cNvSpPr>
          <p:nvPr/>
        </p:nvSpPr>
        <p:spPr bwMode="auto">
          <a:xfrm>
            <a:off x="2411413" y="3500438"/>
            <a:ext cx="1512887" cy="1800225"/>
          </a:xfrm>
          <a:prstGeom prst="ellipse">
            <a:avLst/>
          </a:prstGeom>
          <a:noFill/>
          <a:ln w="38100">
            <a:solidFill>
              <a:srgbClr val="3333CC"/>
            </a:solidFill>
            <a:round/>
            <a:headEnd/>
            <a:tailEnd/>
          </a:ln>
          <a:effectLst/>
        </p:spPr>
        <p:txBody>
          <a:bodyPr wrap="none" anchor="ctr"/>
          <a:lstStyle/>
          <a:p>
            <a:endParaRPr lang="en-GB"/>
          </a:p>
        </p:txBody>
      </p:sp>
      <p:grpSp>
        <p:nvGrpSpPr>
          <p:cNvPr id="2" name="Group 13"/>
          <p:cNvGrpSpPr>
            <a:grpSpLocks/>
          </p:cNvGrpSpPr>
          <p:nvPr/>
        </p:nvGrpSpPr>
        <p:grpSpPr bwMode="auto">
          <a:xfrm>
            <a:off x="36513" y="3716338"/>
            <a:ext cx="520700" cy="577850"/>
            <a:chOff x="22" y="2341"/>
            <a:chExt cx="329" cy="364"/>
          </a:xfrm>
        </p:grpSpPr>
        <p:sp>
          <p:nvSpPr>
            <p:cNvPr id="403470" name="Rectangle 14"/>
            <p:cNvSpPr>
              <a:spLocks noChangeArrowheads="1"/>
            </p:cNvSpPr>
            <p:nvPr/>
          </p:nvSpPr>
          <p:spPr bwMode="auto">
            <a:xfrm>
              <a:off x="68" y="2341"/>
              <a:ext cx="283" cy="137"/>
            </a:xfrm>
            <a:prstGeom prst="rect">
              <a:avLst/>
            </a:prstGeom>
            <a:solidFill>
              <a:srgbClr val="FFFFFF"/>
            </a:solidFill>
            <a:ln w="9525">
              <a:noFill/>
              <a:miter lim="800000"/>
              <a:headEnd/>
              <a:tailEnd/>
            </a:ln>
            <a:effectLst/>
          </p:spPr>
          <p:txBody>
            <a:bodyPr wrap="none" anchor="ctr"/>
            <a:lstStyle/>
            <a:p>
              <a:endParaRPr lang="en-GB"/>
            </a:p>
          </p:txBody>
        </p:sp>
        <p:sp>
          <p:nvSpPr>
            <p:cNvPr id="403471" name="Rectangle 15"/>
            <p:cNvSpPr>
              <a:spLocks noChangeArrowheads="1"/>
            </p:cNvSpPr>
            <p:nvPr/>
          </p:nvSpPr>
          <p:spPr bwMode="auto">
            <a:xfrm>
              <a:off x="68" y="2568"/>
              <a:ext cx="283" cy="137"/>
            </a:xfrm>
            <a:prstGeom prst="rect">
              <a:avLst/>
            </a:prstGeom>
            <a:solidFill>
              <a:srgbClr val="FFFFFF"/>
            </a:solidFill>
            <a:ln w="9525">
              <a:noFill/>
              <a:miter lim="800000"/>
              <a:headEnd/>
              <a:tailEnd/>
            </a:ln>
            <a:effectLst/>
          </p:spPr>
          <p:txBody>
            <a:bodyPr wrap="none" anchor="ctr"/>
            <a:lstStyle/>
            <a:p>
              <a:endParaRPr lang="en-GB"/>
            </a:p>
          </p:txBody>
        </p:sp>
        <p:sp>
          <p:nvSpPr>
            <p:cNvPr id="403472" name="Rectangle 16"/>
            <p:cNvSpPr>
              <a:spLocks noChangeArrowheads="1"/>
            </p:cNvSpPr>
            <p:nvPr/>
          </p:nvSpPr>
          <p:spPr bwMode="auto">
            <a:xfrm>
              <a:off x="22" y="2432"/>
              <a:ext cx="182" cy="137"/>
            </a:xfrm>
            <a:prstGeom prst="rect">
              <a:avLst/>
            </a:prstGeom>
            <a:solidFill>
              <a:srgbClr val="FFFFFF"/>
            </a:solidFill>
            <a:ln w="9525">
              <a:noFill/>
              <a:miter lim="800000"/>
              <a:headEnd/>
              <a:tailEnd/>
            </a:ln>
            <a:effectLst/>
          </p:spPr>
          <p:txBody>
            <a:bodyPr wrap="none" anchor="ctr"/>
            <a:lstStyle/>
            <a:p>
              <a:endParaRPr lang="en-GB"/>
            </a:p>
          </p:txBody>
        </p:sp>
      </p:grpSp>
      <p:sp>
        <p:nvSpPr>
          <p:cNvPr id="403473" name="Rectangle 17"/>
          <p:cNvSpPr>
            <a:spLocks noChangeArrowheads="1"/>
          </p:cNvSpPr>
          <p:nvPr/>
        </p:nvSpPr>
        <p:spPr bwMode="auto">
          <a:xfrm>
            <a:off x="571500" y="5013325"/>
            <a:ext cx="2428864" cy="1079500"/>
          </a:xfrm>
          <a:prstGeom prst="rect">
            <a:avLst/>
          </a:prstGeom>
          <a:solidFill>
            <a:schemeClr val="accent2">
              <a:alpha val="30000"/>
            </a:schemeClr>
          </a:solidFill>
          <a:ln w="38100">
            <a:solidFill>
              <a:schemeClr val="accent2"/>
            </a:solidFill>
            <a:miter lim="800000"/>
            <a:headEnd/>
            <a:tailEnd/>
          </a:ln>
          <a:effectLst/>
        </p:spPr>
        <p:txBody>
          <a:bodyPr wrap="none" anchor="ctr"/>
          <a:lstStyle/>
          <a:p>
            <a:endParaRPr lang="en-GB"/>
          </a:p>
        </p:txBody>
      </p:sp>
      <p:sp>
        <p:nvSpPr>
          <p:cNvPr id="403474" name="Line 18"/>
          <p:cNvSpPr>
            <a:spLocks noChangeShapeType="1"/>
          </p:cNvSpPr>
          <p:nvPr/>
        </p:nvSpPr>
        <p:spPr bwMode="auto">
          <a:xfrm flipV="1">
            <a:off x="3000364" y="5253037"/>
            <a:ext cx="2941649" cy="319102"/>
          </a:xfrm>
          <a:prstGeom prst="line">
            <a:avLst/>
          </a:prstGeom>
          <a:noFill/>
          <a:ln w="38100">
            <a:solidFill>
              <a:srgbClr val="3333CC"/>
            </a:solidFill>
            <a:round/>
            <a:headEnd/>
            <a:tailEnd type="triangle" w="med" len="med"/>
          </a:ln>
          <a:effectLst/>
        </p:spPr>
        <p:txBody>
          <a:bodyPr/>
          <a:lstStyle/>
          <a:p>
            <a:endParaRPr lang="en-GB"/>
          </a:p>
        </p:txBody>
      </p:sp>
      <p:sp>
        <p:nvSpPr>
          <p:cNvPr id="403475" name="Text Box 19"/>
          <p:cNvSpPr txBox="1">
            <a:spLocks noChangeArrowheads="1"/>
          </p:cNvSpPr>
          <p:nvPr/>
        </p:nvSpPr>
        <p:spPr bwMode="auto">
          <a:xfrm>
            <a:off x="5942013" y="5013325"/>
            <a:ext cx="1877437" cy="461665"/>
          </a:xfrm>
          <a:prstGeom prst="rect">
            <a:avLst/>
          </a:prstGeom>
          <a:noFill/>
          <a:ln w="38100">
            <a:solidFill>
              <a:srgbClr val="3333CC"/>
            </a:solidFill>
            <a:miter lim="800000"/>
            <a:headEnd/>
            <a:tailEnd/>
          </a:ln>
          <a:effectLst/>
        </p:spPr>
        <p:txBody>
          <a:bodyPr wrap="none">
            <a:spAutoFit/>
          </a:bodyPr>
          <a:lstStyle/>
          <a:p>
            <a:r>
              <a:rPr lang="en-GB" dirty="0" smtClean="0">
                <a:solidFill>
                  <a:schemeClr val="accent6">
                    <a:lumMod val="40000"/>
                    <a:lumOff val="60000"/>
                  </a:schemeClr>
                </a:solidFill>
              </a:rPr>
              <a:t>Euclid/LSST</a:t>
            </a:r>
            <a:endParaRPr lang="en-GB" dirty="0">
              <a:solidFill>
                <a:schemeClr val="accent6">
                  <a:lumMod val="40000"/>
                  <a:lumOff val="60000"/>
                </a:schemeClr>
              </a:solidFill>
            </a:endParaRPr>
          </a:p>
        </p:txBody>
      </p:sp>
      <p:sp>
        <p:nvSpPr>
          <p:cNvPr id="403476" name="Text Box 20"/>
          <p:cNvSpPr txBox="1">
            <a:spLocks noChangeArrowheads="1"/>
          </p:cNvSpPr>
          <p:nvPr/>
        </p:nvSpPr>
        <p:spPr bwMode="auto">
          <a:xfrm>
            <a:off x="5667375" y="5661025"/>
            <a:ext cx="2928938" cy="860425"/>
          </a:xfrm>
          <a:prstGeom prst="rect">
            <a:avLst/>
          </a:prstGeom>
          <a:noFill/>
          <a:ln w="38100">
            <a:solidFill>
              <a:srgbClr val="800080"/>
            </a:solidFill>
            <a:miter lim="800000"/>
            <a:headEnd/>
            <a:tailEnd/>
          </a:ln>
          <a:effectLst/>
        </p:spPr>
        <p:txBody>
          <a:bodyPr wrap="none">
            <a:spAutoFit/>
          </a:bodyPr>
          <a:lstStyle/>
          <a:p>
            <a:r>
              <a:rPr lang="en-GB" dirty="0">
                <a:solidFill>
                  <a:schemeClr val="accent6">
                    <a:lumMod val="40000"/>
                    <a:lumOff val="60000"/>
                  </a:schemeClr>
                </a:solidFill>
              </a:rPr>
              <a:t>Plus </a:t>
            </a:r>
            <a:r>
              <a:rPr lang="en-GB" dirty="0" err="1">
                <a:solidFill>
                  <a:schemeClr val="accent6">
                    <a:lumMod val="40000"/>
                    <a:lumOff val="60000"/>
                  </a:schemeClr>
                </a:solidFill>
              </a:rPr>
              <a:t>lokale</a:t>
            </a:r>
            <a:r>
              <a:rPr lang="en-GB" dirty="0">
                <a:solidFill>
                  <a:schemeClr val="accent6">
                    <a:lumMod val="40000"/>
                    <a:lumOff val="60000"/>
                  </a:schemeClr>
                </a:solidFill>
              </a:rPr>
              <a:t> </a:t>
            </a:r>
            <a:r>
              <a:rPr lang="en-GB" dirty="0" err="1">
                <a:solidFill>
                  <a:schemeClr val="accent6">
                    <a:lumMod val="40000"/>
                    <a:lumOff val="60000"/>
                  </a:schemeClr>
                </a:solidFill>
              </a:rPr>
              <a:t>Projekte</a:t>
            </a:r>
            <a:r>
              <a:rPr lang="en-GB" dirty="0">
                <a:solidFill>
                  <a:schemeClr val="accent6">
                    <a:lumMod val="40000"/>
                    <a:lumOff val="60000"/>
                  </a:schemeClr>
                </a:solidFill>
              </a:rPr>
              <a:t>:</a:t>
            </a:r>
          </a:p>
          <a:p>
            <a:r>
              <a:rPr lang="en-GB" dirty="0" smtClean="0">
                <a:solidFill>
                  <a:schemeClr val="accent6">
                    <a:lumMod val="40000"/>
                    <a:lumOff val="60000"/>
                  </a:schemeClr>
                </a:solidFill>
              </a:rPr>
              <a:t>LOSS</a:t>
            </a:r>
            <a:r>
              <a:rPr lang="en-GB" dirty="0">
                <a:solidFill>
                  <a:schemeClr val="accent6">
                    <a:lumMod val="40000"/>
                    <a:lumOff val="60000"/>
                  </a:schemeClr>
                </a:solidFill>
              </a:rPr>
              <a:t>, </a:t>
            </a:r>
            <a:r>
              <a:rPr lang="en-GB" dirty="0" err="1">
                <a:solidFill>
                  <a:schemeClr val="accent6">
                    <a:lumMod val="40000"/>
                    <a:lumOff val="60000"/>
                  </a:schemeClr>
                </a:solidFill>
              </a:rPr>
              <a:t>CfA</a:t>
            </a:r>
            <a:r>
              <a:rPr lang="en-GB" dirty="0">
                <a:solidFill>
                  <a:schemeClr val="accent6">
                    <a:lumMod val="40000"/>
                    <a:lumOff val="60000"/>
                  </a:schemeClr>
                </a:solidFill>
              </a:rPr>
              <a:t>, ESC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03465"/>
                                        </p:tgtEl>
                                        <p:attrNameLst>
                                          <p:attrName>style.visibility</p:attrName>
                                        </p:attrNameLst>
                                      </p:cBhvr>
                                      <p:to>
                                        <p:strVal val="visible"/>
                                      </p:to>
                                    </p:set>
                                    <p:anim calcmode="lin" valueType="num">
                                      <p:cBhvr>
                                        <p:cTn id="7" dur="500" fill="hold"/>
                                        <p:tgtEl>
                                          <p:spTgt spid="403465"/>
                                        </p:tgtEl>
                                        <p:attrNameLst>
                                          <p:attrName>ppt_w</p:attrName>
                                        </p:attrNameLst>
                                      </p:cBhvr>
                                      <p:tavLst>
                                        <p:tav tm="0">
                                          <p:val>
                                            <p:strVal val="#ppt_w*0.70"/>
                                          </p:val>
                                        </p:tav>
                                        <p:tav tm="100000">
                                          <p:val>
                                            <p:strVal val="#ppt_w"/>
                                          </p:val>
                                        </p:tav>
                                      </p:tavLst>
                                    </p:anim>
                                    <p:anim calcmode="lin" valueType="num">
                                      <p:cBhvr>
                                        <p:cTn id="8" dur="500" fill="hold"/>
                                        <p:tgtEl>
                                          <p:spTgt spid="403465"/>
                                        </p:tgtEl>
                                        <p:attrNameLst>
                                          <p:attrName>ppt_h</p:attrName>
                                        </p:attrNameLst>
                                      </p:cBhvr>
                                      <p:tavLst>
                                        <p:tav tm="0">
                                          <p:val>
                                            <p:strVal val="#ppt_h"/>
                                          </p:val>
                                        </p:tav>
                                        <p:tav tm="100000">
                                          <p:val>
                                            <p:strVal val="#ppt_h"/>
                                          </p:val>
                                        </p:tav>
                                      </p:tavLst>
                                    </p:anim>
                                    <p:animEffect transition="in" filter="fade">
                                      <p:cBhvr>
                                        <p:cTn id="9" dur="500"/>
                                        <p:tgtEl>
                                          <p:spTgt spid="403465"/>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03463"/>
                                        </p:tgtEl>
                                        <p:attrNameLst>
                                          <p:attrName>style.visibility</p:attrName>
                                        </p:attrNameLst>
                                      </p:cBhvr>
                                      <p:to>
                                        <p:strVal val="visible"/>
                                      </p:to>
                                    </p:set>
                                    <p:animEffect transition="in" filter="wipe(down)">
                                      <p:cBhvr>
                                        <p:cTn id="13" dur="500"/>
                                        <p:tgtEl>
                                          <p:spTgt spid="40346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03466"/>
                                        </p:tgtEl>
                                        <p:attrNameLst>
                                          <p:attrName>style.visibility</p:attrName>
                                        </p:attrNameLst>
                                      </p:cBhvr>
                                      <p:to>
                                        <p:strVal val="visible"/>
                                      </p:to>
                                    </p:set>
                                    <p:animEffect transition="in" filter="wipe(left)">
                                      <p:cBhvr>
                                        <p:cTn id="17" dur="500"/>
                                        <p:tgtEl>
                                          <p:spTgt spid="403466"/>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403467"/>
                                        </p:tgtEl>
                                        <p:attrNameLst>
                                          <p:attrName>style.visibility</p:attrName>
                                        </p:attrNameLst>
                                      </p:cBhvr>
                                      <p:to>
                                        <p:strVal val="visible"/>
                                      </p:to>
                                    </p:set>
                                    <p:anim calcmode="lin" valueType="num">
                                      <p:cBhvr>
                                        <p:cTn id="22" dur="500" fill="hold"/>
                                        <p:tgtEl>
                                          <p:spTgt spid="403467"/>
                                        </p:tgtEl>
                                        <p:attrNameLst>
                                          <p:attrName>ppt_w</p:attrName>
                                        </p:attrNameLst>
                                      </p:cBhvr>
                                      <p:tavLst>
                                        <p:tav tm="0">
                                          <p:val>
                                            <p:strVal val="#ppt_w*0.70"/>
                                          </p:val>
                                        </p:tav>
                                        <p:tav tm="100000">
                                          <p:val>
                                            <p:strVal val="#ppt_w"/>
                                          </p:val>
                                        </p:tav>
                                      </p:tavLst>
                                    </p:anim>
                                    <p:anim calcmode="lin" valueType="num">
                                      <p:cBhvr>
                                        <p:cTn id="23" dur="500" fill="hold"/>
                                        <p:tgtEl>
                                          <p:spTgt spid="403467"/>
                                        </p:tgtEl>
                                        <p:attrNameLst>
                                          <p:attrName>ppt_h</p:attrName>
                                        </p:attrNameLst>
                                      </p:cBhvr>
                                      <p:tavLst>
                                        <p:tav tm="0">
                                          <p:val>
                                            <p:strVal val="#ppt_h"/>
                                          </p:val>
                                        </p:tav>
                                        <p:tav tm="100000">
                                          <p:val>
                                            <p:strVal val="#ppt_h"/>
                                          </p:val>
                                        </p:tav>
                                      </p:tavLst>
                                    </p:anim>
                                    <p:animEffect transition="in" filter="fade">
                                      <p:cBhvr>
                                        <p:cTn id="24" dur="500"/>
                                        <p:tgtEl>
                                          <p:spTgt spid="403467"/>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403460"/>
                                        </p:tgtEl>
                                        <p:attrNameLst>
                                          <p:attrName>style.visibility</p:attrName>
                                        </p:attrNameLst>
                                      </p:cBhvr>
                                      <p:to>
                                        <p:strVal val="visible"/>
                                      </p:to>
                                    </p:set>
                                    <p:animEffect transition="in" filter="wipe(down)">
                                      <p:cBhvr>
                                        <p:cTn id="28" dur="500"/>
                                        <p:tgtEl>
                                          <p:spTgt spid="403460"/>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03461"/>
                                        </p:tgtEl>
                                        <p:attrNameLst>
                                          <p:attrName>style.visibility</p:attrName>
                                        </p:attrNameLst>
                                      </p:cBhvr>
                                      <p:to>
                                        <p:strVal val="visible"/>
                                      </p:to>
                                    </p:set>
                                    <p:animEffect transition="in" filter="wipe(left)">
                                      <p:cBhvr>
                                        <p:cTn id="32" dur="500"/>
                                        <p:tgtEl>
                                          <p:spTgt spid="403461"/>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403468"/>
                                        </p:tgtEl>
                                        <p:attrNameLst>
                                          <p:attrName>style.visibility</p:attrName>
                                        </p:attrNameLst>
                                      </p:cBhvr>
                                      <p:to>
                                        <p:strVal val="visible"/>
                                      </p:to>
                                    </p:set>
                                    <p:anim calcmode="lin" valueType="num">
                                      <p:cBhvr>
                                        <p:cTn id="37" dur="1000" fill="hold"/>
                                        <p:tgtEl>
                                          <p:spTgt spid="403468"/>
                                        </p:tgtEl>
                                        <p:attrNameLst>
                                          <p:attrName>ppt_w</p:attrName>
                                        </p:attrNameLst>
                                      </p:cBhvr>
                                      <p:tavLst>
                                        <p:tav tm="0">
                                          <p:val>
                                            <p:strVal val="#ppt_w*0.70"/>
                                          </p:val>
                                        </p:tav>
                                        <p:tav tm="100000">
                                          <p:val>
                                            <p:strVal val="#ppt_w"/>
                                          </p:val>
                                        </p:tav>
                                      </p:tavLst>
                                    </p:anim>
                                    <p:anim calcmode="lin" valueType="num">
                                      <p:cBhvr>
                                        <p:cTn id="38" dur="1000" fill="hold"/>
                                        <p:tgtEl>
                                          <p:spTgt spid="403468"/>
                                        </p:tgtEl>
                                        <p:attrNameLst>
                                          <p:attrName>ppt_h</p:attrName>
                                        </p:attrNameLst>
                                      </p:cBhvr>
                                      <p:tavLst>
                                        <p:tav tm="0">
                                          <p:val>
                                            <p:strVal val="#ppt_h"/>
                                          </p:val>
                                        </p:tav>
                                        <p:tav tm="100000">
                                          <p:val>
                                            <p:strVal val="#ppt_h"/>
                                          </p:val>
                                        </p:tav>
                                      </p:tavLst>
                                    </p:anim>
                                    <p:animEffect transition="in" filter="fade">
                                      <p:cBhvr>
                                        <p:cTn id="39" dur="1000"/>
                                        <p:tgtEl>
                                          <p:spTgt spid="403468"/>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403462"/>
                                        </p:tgtEl>
                                        <p:attrNameLst>
                                          <p:attrName>style.visibility</p:attrName>
                                        </p:attrNameLst>
                                      </p:cBhvr>
                                      <p:to>
                                        <p:strVal val="visible"/>
                                      </p:to>
                                    </p:set>
                                    <p:animEffect transition="in" filter="wipe(left)">
                                      <p:cBhvr>
                                        <p:cTn id="43" dur="500"/>
                                        <p:tgtEl>
                                          <p:spTgt spid="403462"/>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403464"/>
                                        </p:tgtEl>
                                        <p:attrNameLst>
                                          <p:attrName>style.visibility</p:attrName>
                                        </p:attrNameLst>
                                      </p:cBhvr>
                                      <p:to>
                                        <p:strVal val="visible"/>
                                      </p:to>
                                    </p:set>
                                    <p:animEffect transition="in" filter="wipe(left)">
                                      <p:cBhvr>
                                        <p:cTn id="47" dur="500"/>
                                        <p:tgtEl>
                                          <p:spTgt spid="403464"/>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403473"/>
                                        </p:tgtEl>
                                        <p:attrNameLst>
                                          <p:attrName>style.visibility</p:attrName>
                                        </p:attrNameLst>
                                      </p:cBhvr>
                                      <p:to>
                                        <p:strVal val="visible"/>
                                      </p:to>
                                    </p:set>
                                    <p:anim calcmode="lin" valueType="num">
                                      <p:cBhvr>
                                        <p:cTn id="52" dur="1000" fill="hold"/>
                                        <p:tgtEl>
                                          <p:spTgt spid="403473"/>
                                        </p:tgtEl>
                                        <p:attrNameLst>
                                          <p:attrName>ppt_w</p:attrName>
                                        </p:attrNameLst>
                                      </p:cBhvr>
                                      <p:tavLst>
                                        <p:tav tm="0">
                                          <p:val>
                                            <p:strVal val="#ppt_w*0.70"/>
                                          </p:val>
                                        </p:tav>
                                        <p:tav tm="100000">
                                          <p:val>
                                            <p:strVal val="#ppt_w"/>
                                          </p:val>
                                        </p:tav>
                                      </p:tavLst>
                                    </p:anim>
                                    <p:anim calcmode="lin" valueType="num">
                                      <p:cBhvr>
                                        <p:cTn id="53" dur="1000" fill="hold"/>
                                        <p:tgtEl>
                                          <p:spTgt spid="403473"/>
                                        </p:tgtEl>
                                        <p:attrNameLst>
                                          <p:attrName>ppt_h</p:attrName>
                                        </p:attrNameLst>
                                      </p:cBhvr>
                                      <p:tavLst>
                                        <p:tav tm="0">
                                          <p:val>
                                            <p:strVal val="#ppt_h"/>
                                          </p:val>
                                        </p:tav>
                                        <p:tav tm="100000">
                                          <p:val>
                                            <p:strVal val="#ppt_h"/>
                                          </p:val>
                                        </p:tav>
                                      </p:tavLst>
                                    </p:anim>
                                    <p:animEffect transition="in" filter="fade">
                                      <p:cBhvr>
                                        <p:cTn id="54" dur="1000"/>
                                        <p:tgtEl>
                                          <p:spTgt spid="403473"/>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403474"/>
                                        </p:tgtEl>
                                        <p:attrNameLst>
                                          <p:attrName>style.visibility</p:attrName>
                                        </p:attrNameLst>
                                      </p:cBhvr>
                                      <p:to>
                                        <p:strVal val="visible"/>
                                      </p:to>
                                    </p:set>
                                    <p:animEffect transition="in" filter="wipe(left)">
                                      <p:cBhvr>
                                        <p:cTn id="58" dur="500"/>
                                        <p:tgtEl>
                                          <p:spTgt spid="403474"/>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403475"/>
                                        </p:tgtEl>
                                        <p:attrNameLst>
                                          <p:attrName>style.visibility</p:attrName>
                                        </p:attrNameLst>
                                      </p:cBhvr>
                                      <p:to>
                                        <p:strVal val="visible"/>
                                      </p:to>
                                    </p:set>
                                    <p:animEffect transition="in" filter="wipe(left)">
                                      <p:cBhvr>
                                        <p:cTn id="62" dur="500"/>
                                        <p:tgtEl>
                                          <p:spTgt spid="403475"/>
                                        </p:tgtEl>
                                      </p:cBhvr>
                                    </p:animEffect>
                                  </p:childTnLst>
                                </p:cTn>
                              </p:par>
                            </p:childTnLst>
                          </p:cTn>
                        </p:par>
                        <p:par>
                          <p:cTn id="63" fill="hold">
                            <p:stCondLst>
                              <p:cond delay="2000"/>
                            </p:stCondLst>
                            <p:childTnLst>
                              <p:par>
                                <p:cTn id="64" presetID="22" presetClass="entr" presetSubtype="8" fill="hold" grpId="0" nodeType="afterEffect">
                                  <p:stCondLst>
                                    <p:cond delay="0"/>
                                  </p:stCondLst>
                                  <p:childTnLst>
                                    <p:set>
                                      <p:cBhvr>
                                        <p:cTn id="65" dur="1" fill="hold">
                                          <p:stCondLst>
                                            <p:cond delay="0"/>
                                          </p:stCondLst>
                                        </p:cTn>
                                        <p:tgtEl>
                                          <p:spTgt spid="403476"/>
                                        </p:tgtEl>
                                        <p:attrNameLst>
                                          <p:attrName>style.visibility</p:attrName>
                                        </p:attrNameLst>
                                      </p:cBhvr>
                                      <p:to>
                                        <p:strVal val="visible"/>
                                      </p:to>
                                    </p:set>
                                    <p:animEffect transition="in" filter="wipe(left)">
                                      <p:cBhvr>
                                        <p:cTn id="66" dur="500"/>
                                        <p:tgtEl>
                                          <p:spTgt spid="403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60" grpId="0" animBg="1"/>
      <p:bldP spid="403461" grpId="0" animBg="1"/>
      <p:bldP spid="403462" grpId="0" animBg="1"/>
      <p:bldP spid="403463" grpId="0" animBg="1"/>
      <p:bldP spid="403464" grpId="0" animBg="1"/>
      <p:bldP spid="403465" grpId="0" animBg="1"/>
      <p:bldP spid="403466" grpId="0" animBg="1"/>
      <p:bldP spid="403467" grpId="0" animBg="1"/>
      <p:bldP spid="403468" grpId="0" animBg="1"/>
      <p:bldP spid="403473" grpId="0" animBg="1"/>
      <p:bldP spid="403474" grpId="0" animBg="1"/>
      <p:bldP spid="403475" grpId="0" animBg="1"/>
      <p:bldP spid="40347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body" idx="1"/>
          </p:nvPr>
        </p:nvSpPr>
        <p:spPr>
          <a:xfrm>
            <a:off x="762000" y="1524000"/>
            <a:ext cx="7772400" cy="4114800"/>
          </a:xfrm>
        </p:spPr>
        <p:txBody>
          <a:bodyPr/>
          <a:lstStyle/>
          <a:p>
            <a:r>
              <a:rPr lang="en-GB" dirty="0" err="1"/>
              <a:t>Leuchtkraftentfernung</a:t>
            </a:r>
            <a:endParaRPr lang="en-GB" dirty="0"/>
          </a:p>
          <a:p>
            <a:pPr lvl="1"/>
            <a:endParaRPr lang="en-GB" dirty="0"/>
          </a:p>
          <a:p>
            <a:pPr lvl="1"/>
            <a:endParaRPr lang="en-GB" dirty="0"/>
          </a:p>
          <a:p>
            <a:pPr lvl="1"/>
            <a:endParaRPr lang="en-GB" dirty="0"/>
          </a:p>
          <a:p>
            <a:pPr lvl="1">
              <a:buNone/>
            </a:pPr>
            <a:endParaRPr lang="en-GB" dirty="0"/>
          </a:p>
          <a:p>
            <a:pPr lvl="3">
              <a:buFontTx/>
              <a:buNone/>
            </a:pPr>
            <a:endParaRPr lang="en-GB" dirty="0">
              <a:solidFill>
                <a:schemeClr val="accent2"/>
              </a:solidFill>
              <a:sym typeface="Symbol" pitchFamily="18" charset="2"/>
            </a:endParaRPr>
          </a:p>
          <a:p>
            <a:pPr lvl="1">
              <a:buFontTx/>
              <a:buNone/>
            </a:pPr>
            <a:r>
              <a:rPr lang="en-GB" dirty="0">
                <a:sym typeface="Symbol" pitchFamily="18" charset="2"/>
              </a:rPr>
              <a:t></a:t>
            </a:r>
            <a:r>
              <a:rPr lang="en-GB" baseline="-25000" dirty="0">
                <a:sym typeface="Symbol" pitchFamily="18" charset="2"/>
              </a:rPr>
              <a:t>M</a:t>
            </a:r>
            <a:r>
              <a:rPr lang="en-GB" dirty="0">
                <a:sym typeface="Symbol" pitchFamily="18" charset="2"/>
              </a:rPr>
              <a:t>=</a:t>
            </a:r>
            <a:r>
              <a:rPr lang="en-GB" dirty="0"/>
              <a:t> 0 (</a:t>
            </a:r>
            <a:r>
              <a:rPr lang="en-GB" dirty="0" err="1"/>
              <a:t>Materie</a:t>
            </a:r>
            <a:r>
              <a:rPr lang="en-GB" dirty="0"/>
              <a:t>) </a:t>
            </a:r>
          </a:p>
          <a:p>
            <a:pPr lvl="1">
              <a:buFontTx/>
              <a:buNone/>
            </a:pPr>
            <a:r>
              <a:rPr lang="en-GB" dirty="0">
                <a:sym typeface="Symbol" pitchFamily="18" charset="2"/>
              </a:rPr>
              <a:t></a:t>
            </a:r>
            <a:r>
              <a:rPr lang="en-GB" baseline="-25000" dirty="0">
                <a:sym typeface="Symbol" pitchFamily="18" charset="2"/>
              </a:rPr>
              <a:t>R</a:t>
            </a:r>
            <a:r>
              <a:rPr lang="en-GB" dirty="0">
                <a:sym typeface="Symbol" pitchFamily="18" charset="2"/>
              </a:rPr>
              <a:t>=</a:t>
            </a:r>
            <a:r>
              <a:rPr lang="en-GB" dirty="0"/>
              <a:t> </a:t>
            </a:r>
            <a:r>
              <a:rPr lang="en-GB" dirty="0">
                <a:cs typeface="Times New Roman" pitchFamily="18" charset="0"/>
                <a:sym typeface="Bookshelf Symbol 2" pitchFamily="2" charset="2"/>
              </a:rPr>
              <a:t>⅓</a:t>
            </a:r>
            <a:r>
              <a:rPr lang="en-GB" dirty="0"/>
              <a:t> (</a:t>
            </a:r>
            <a:r>
              <a:rPr lang="en-GB" dirty="0" err="1"/>
              <a:t>Strahlung</a:t>
            </a:r>
            <a:r>
              <a:rPr lang="en-GB" dirty="0"/>
              <a:t>) </a:t>
            </a:r>
          </a:p>
          <a:p>
            <a:pPr lvl="1">
              <a:buFontTx/>
              <a:buNone/>
            </a:pPr>
            <a:r>
              <a:rPr lang="en-GB" dirty="0">
                <a:sym typeface="Symbol" pitchFamily="18" charset="2"/>
              </a:rPr>
              <a:t></a:t>
            </a:r>
            <a:r>
              <a:rPr lang="en-GB" baseline="-25000" dirty="0">
                <a:sym typeface="Symbol" pitchFamily="18" charset="2"/>
              </a:rPr>
              <a:t></a:t>
            </a:r>
            <a:r>
              <a:rPr lang="en-GB" dirty="0">
                <a:sym typeface="Symbol" pitchFamily="18" charset="2"/>
              </a:rPr>
              <a:t>=</a:t>
            </a:r>
            <a:r>
              <a:rPr lang="en-GB" dirty="0"/>
              <a:t> -1 (</a:t>
            </a:r>
            <a:r>
              <a:rPr lang="en-GB" dirty="0" err="1"/>
              <a:t>Kosmologische</a:t>
            </a:r>
            <a:r>
              <a:rPr lang="en-GB" dirty="0"/>
              <a:t> </a:t>
            </a:r>
            <a:r>
              <a:rPr lang="en-GB" dirty="0" err="1"/>
              <a:t>Konstante</a:t>
            </a:r>
            <a:r>
              <a:rPr lang="en-GB" dirty="0"/>
              <a:t>)</a:t>
            </a:r>
          </a:p>
        </p:txBody>
      </p:sp>
      <p:graphicFrame>
        <p:nvGraphicFramePr>
          <p:cNvPr id="375811" name="Object 3"/>
          <p:cNvGraphicFramePr>
            <a:graphicFrameLocks noChangeAspect="1"/>
          </p:cNvGraphicFramePr>
          <p:nvPr/>
        </p:nvGraphicFramePr>
        <p:xfrm>
          <a:off x="381000" y="2133600"/>
          <a:ext cx="8458200" cy="1390650"/>
        </p:xfrm>
        <a:graphic>
          <a:graphicData uri="http://schemas.openxmlformats.org/presentationml/2006/ole">
            <p:oleObj spid="_x0000_s290818" name="Equation" r:id="rId3" imgW="4190760" imgH="609480" progId="Equation.3">
              <p:embed/>
            </p:oleObj>
          </a:graphicData>
        </a:graphic>
      </p:graphicFrame>
      <p:graphicFrame>
        <p:nvGraphicFramePr>
          <p:cNvPr id="375812" name="Object 4"/>
          <p:cNvGraphicFramePr>
            <a:graphicFrameLocks noChangeAspect="1"/>
          </p:cNvGraphicFramePr>
          <p:nvPr/>
        </p:nvGraphicFramePr>
        <p:xfrm>
          <a:off x="1928794" y="3357562"/>
          <a:ext cx="5053012" cy="1174750"/>
        </p:xfrm>
        <a:graphic>
          <a:graphicData uri="http://schemas.openxmlformats.org/presentationml/2006/ole">
            <p:oleObj spid="_x0000_s290819" name="Equation" r:id="rId4" imgW="2184120" imgH="431640" progId="Equation.3">
              <p:embed/>
            </p:oleObj>
          </a:graphicData>
        </a:graphic>
      </p:graphicFrame>
      <p:sp>
        <p:nvSpPr>
          <p:cNvPr id="375814" name="Rectangle 6"/>
          <p:cNvSpPr>
            <a:spLocks noGrp="1" noChangeArrowheads="1"/>
          </p:cNvSpPr>
          <p:nvPr>
            <p:ph type="title"/>
          </p:nvPr>
        </p:nvSpPr>
        <p:spPr>
          <a:xfrm>
            <a:off x="304800" y="304800"/>
            <a:ext cx="8534400" cy="1143000"/>
          </a:xfrm>
        </p:spPr>
        <p:txBody>
          <a:bodyPr/>
          <a:lstStyle/>
          <a:p>
            <a:r>
              <a:rPr lang="en-GB" dirty="0" err="1"/>
              <a:t>Der</a:t>
            </a:r>
            <a:r>
              <a:rPr lang="en-GB" dirty="0"/>
              <a:t> </a:t>
            </a:r>
            <a:r>
              <a:rPr lang="en-GB" dirty="0" err="1"/>
              <a:t>Zustandsgleichungs</a:t>
            </a:r>
            <a:r>
              <a:rPr lang="en-GB" dirty="0"/>
              <a:t>-</a:t>
            </a:r>
            <a:br>
              <a:rPr lang="en-GB" dirty="0"/>
            </a:br>
            <a:r>
              <a:rPr lang="en-GB" dirty="0"/>
              <a:t>parameter </a:t>
            </a:r>
            <a:r>
              <a:rPr lang="en-GB" dirty="0">
                <a:sym typeface="Symbol" pitchFamily="18" charset="2"/>
              </a:rPr>
              <a:t></a:t>
            </a:r>
            <a:endParaRPr lang="en-GB"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685800" y="115888"/>
            <a:ext cx="7772400" cy="1143000"/>
          </a:xfrm>
        </p:spPr>
        <p:txBody>
          <a:bodyPr/>
          <a:lstStyle/>
          <a:p>
            <a:r>
              <a:rPr lang="en-GB"/>
              <a:t>ESSENCE</a:t>
            </a:r>
          </a:p>
        </p:txBody>
      </p:sp>
      <p:sp>
        <p:nvSpPr>
          <p:cNvPr id="370691" name="Rectangle 3"/>
          <p:cNvSpPr>
            <a:spLocks noGrp="1" noChangeArrowheads="1"/>
          </p:cNvSpPr>
          <p:nvPr>
            <p:ph type="body" sz="half" idx="1"/>
          </p:nvPr>
        </p:nvSpPr>
        <p:spPr>
          <a:xfrm>
            <a:off x="327025" y="1354138"/>
            <a:ext cx="4100513" cy="4522787"/>
          </a:xfrm>
        </p:spPr>
        <p:txBody>
          <a:bodyPr/>
          <a:lstStyle/>
          <a:p>
            <a:pPr marL="0" indent="0">
              <a:lnSpc>
                <a:spcPct val="90000"/>
              </a:lnSpc>
              <a:buNone/>
            </a:pPr>
            <a:r>
              <a:rPr lang="en-GB" sz="2400" dirty="0" err="1" smtClean="0"/>
              <a:t>Weltweite</a:t>
            </a:r>
            <a:r>
              <a:rPr lang="en-GB" sz="2400" dirty="0" smtClean="0"/>
              <a:t> </a:t>
            </a:r>
            <a:r>
              <a:rPr lang="en-GB" sz="2400" dirty="0" err="1"/>
              <a:t>Zusammenarbeit</a:t>
            </a:r>
            <a:r>
              <a:rPr lang="en-GB" sz="2400" dirty="0"/>
              <a:t> um </a:t>
            </a:r>
            <a:r>
              <a:rPr lang="en-GB" sz="2400" dirty="0" err="1"/>
              <a:t>Typ</a:t>
            </a:r>
            <a:r>
              <a:rPr lang="en-GB" sz="2400" dirty="0"/>
              <a:t> </a:t>
            </a:r>
            <a:r>
              <a:rPr lang="en-GB" sz="2400" dirty="0" err="1"/>
              <a:t>Ia</a:t>
            </a:r>
            <a:r>
              <a:rPr lang="en-GB" sz="2400" dirty="0"/>
              <a:t> Supernovae </a:t>
            </a:r>
            <a:r>
              <a:rPr lang="en-GB" sz="2400" dirty="0" err="1"/>
              <a:t>im</a:t>
            </a:r>
            <a:r>
              <a:rPr lang="en-GB" sz="2400" dirty="0"/>
              <a:t> </a:t>
            </a:r>
            <a:r>
              <a:rPr lang="en-GB" sz="2400" dirty="0" err="1"/>
              <a:t>Rotverschiebungsbereich</a:t>
            </a:r>
            <a:r>
              <a:rPr lang="en-GB" sz="2400" dirty="0"/>
              <a:t> </a:t>
            </a:r>
            <a:br>
              <a:rPr lang="en-GB" sz="2400" dirty="0"/>
            </a:br>
            <a:r>
              <a:rPr lang="en-GB" sz="2400" dirty="0"/>
              <a:t>0.2 &lt; </a:t>
            </a:r>
            <a:r>
              <a:rPr lang="en-GB" sz="2400" i="1" dirty="0"/>
              <a:t>z </a:t>
            </a:r>
            <a:r>
              <a:rPr lang="en-GB" sz="2400" dirty="0"/>
              <a:t>&lt; 0.8 </a:t>
            </a:r>
            <a:r>
              <a:rPr lang="en-GB" sz="2400" dirty="0" err="1"/>
              <a:t>zu</a:t>
            </a:r>
            <a:r>
              <a:rPr lang="en-GB" sz="2400" dirty="0"/>
              <a:t> </a:t>
            </a:r>
            <a:r>
              <a:rPr lang="en-GB" sz="2400" dirty="0" err="1"/>
              <a:t>finden</a:t>
            </a:r>
            <a:r>
              <a:rPr lang="en-GB" sz="2400" dirty="0"/>
              <a:t> und </a:t>
            </a:r>
            <a:r>
              <a:rPr lang="en-GB" sz="2400" dirty="0" err="1"/>
              <a:t>zu</a:t>
            </a:r>
            <a:r>
              <a:rPr lang="en-GB" sz="2400" dirty="0"/>
              <a:t> </a:t>
            </a:r>
            <a:r>
              <a:rPr lang="en-GB" sz="2400" dirty="0" err="1"/>
              <a:t>charakterisieren</a:t>
            </a:r>
            <a:endParaRPr lang="en-GB" sz="2400" dirty="0"/>
          </a:p>
          <a:p>
            <a:pPr marL="0" indent="0">
              <a:lnSpc>
                <a:spcPct val="90000"/>
              </a:lnSpc>
              <a:buNone/>
            </a:pPr>
            <a:r>
              <a:rPr lang="en-GB" sz="2400" dirty="0" err="1">
                <a:solidFill>
                  <a:srgbClr val="CC0000"/>
                </a:solidFill>
              </a:rPr>
              <a:t>Suche</a:t>
            </a:r>
            <a:r>
              <a:rPr lang="en-GB" sz="2400" dirty="0">
                <a:solidFill>
                  <a:srgbClr val="CC0000"/>
                </a:solidFill>
              </a:rPr>
              <a:t> </a:t>
            </a:r>
            <a:r>
              <a:rPr lang="en-GB" sz="2400" dirty="0" err="1">
                <a:solidFill>
                  <a:srgbClr val="CC0000"/>
                </a:solidFill>
              </a:rPr>
              <a:t>mit</a:t>
            </a:r>
            <a:r>
              <a:rPr lang="en-GB" sz="2400" dirty="0">
                <a:solidFill>
                  <a:srgbClr val="CC0000"/>
                </a:solidFill>
              </a:rPr>
              <a:t> </a:t>
            </a:r>
            <a:r>
              <a:rPr lang="en-GB" sz="2400" dirty="0" err="1">
                <a:solidFill>
                  <a:srgbClr val="CC0000"/>
                </a:solidFill>
              </a:rPr>
              <a:t>dem</a:t>
            </a:r>
            <a:r>
              <a:rPr lang="en-GB" sz="2400" dirty="0">
                <a:solidFill>
                  <a:srgbClr val="CC0000"/>
                </a:solidFill>
              </a:rPr>
              <a:t> CTIO 4m Blanco </a:t>
            </a:r>
            <a:r>
              <a:rPr lang="en-GB" sz="2400" dirty="0" err="1">
                <a:solidFill>
                  <a:srgbClr val="CC0000"/>
                </a:solidFill>
              </a:rPr>
              <a:t>Teleskop</a:t>
            </a:r>
            <a:endParaRPr lang="en-GB" sz="2400" dirty="0">
              <a:solidFill>
                <a:srgbClr val="CC0000"/>
              </a:solidFill>
            </a:endParaRPr>
          </a:p>
          <a:p>
            <a:pPr marL="0" indent="0">
              <a:lnSpc>
                <a:spcPct val="90000"/>
              </a:lnSpc>
              <a:buNone/>
            </a:pPr>
            <a:r>
              <a:rPr lang="en-GB" sz="2400" dirty="0" err="1">
                <a:solidFill>
                  <a:schemeClr val="accent2"/>
                </a:solidFill>
              </a:rPr>
              <a:t>Spectroskopie</a:t>
            </a:r>
            <a:r>
              <a:rPr lang="en-GB" sz="2400" dirty="0">
                <a:solidFill>
                  <a:schemeClr val="accent2"/>
                </a:solidFill>
              </a:rPr>
              <a:t> with VLT, Gemini, Keck, Magellan</a:t>
            </a:r>
          </a:p>
          <a:p>
            <a:pPr marL="0" indent="0">
              <a:lnSpc>
                <a:spcPct val="90000"/>
              </a:lnSpc>
              <a:buNone/>
            </a:pPr>
            <a:r>
              <a:rPr lang="en-GB" sz="2400" dirty="0" err="1"/>
              <a:t>Ziel</a:t>
            </a:r>
            <a:r>
              <a:rPr lang="en-GB" sz="2400" dirty="0"/>
              <a:t>: </a:t>
            </a:r>
            <a:r>
              <a:rPr lang="en-GB" sz="2400" dirty="0" err="1"/>
              <a:t>Entfernungsmessung</a:t>
            </a:r>
            <a:r>
              <a:rPr lang="en-GB" sz="2400" dirty="0"/>
              <a:t> </a:t>
            </a:r>
            <a:r>
              <a:rPr lang="en-GB" sz="2400" dirty="0" err="1"/>
              <a:t>zu</a:t>
            </a:r>
            <a:r>
              <a:rPr lang="en-GB" sz="2400" dirty="0"/>
              <a:t>  </a:t>
            </a:r>
            <a:r>
              <a:rPr lang="en-GB" sz="2400" dirty="0">
                <a:solidFill>
                  <a:srgbClr val="CC0000"/>
                </a:solidFill>
              </a:rPr>
              <a:t>200</a:t>
            </a:r>
            <a:r>
              <a:rPr lang="en-GB" sz="2400" dirty="0"/>
              <a:t> </a:t>
            </a:r>
            <a:r>
              <a:rPr lang="en-GB" sz="2400" dirty="0" err="1"/>
              <a:t>SNe</a:t>
            </a:r>
            <a:r>
              <a:rPr lang="en-GB" sz="2400" dirty="0"/>
              <a:t> </a:t>
            </a:r>
            <a:r>
              <a:rPr lang="en-GB" sz="2400" dirty="0" err="1"/>
              <a:t>Ia</a:t>
            </a:r>
            <a:r>
              <a:rPr lang="en-GB" sz="2400" dirty="0"/>
              <a:t> </a:t>
            </a:r>
            <a:r>
              <a:rPr lang="en-GB" sz="2400" dirty="0" err="1"/>
              <a:t>mit</a:t>
            </a:r>
            <a:r>
              <a:rPr lang="en-GB" sz="2400" dirty="0"/>
              <a:t> </a:t>
            </a:r>
            <a:r>
              <a:rPr lang="en-GB" sz="2400" dirty="0" err="1"/>
              <a:t>einer</a:t>
            </a:r>
            <a:r>
              <a:rPr lang="en-GB" sz="2400" dirty="0"/>
              <a:t> </a:t>
            </a:r>
            <a:r>
              <a:rPr lang="en-GB" sz="2400" dirty="0" err="1"/>
              <a:t>Unsicherheit</a:t>
            </a:r>
            <a:r>
              <a:rPr lang="en-GB" sz="2400" dirty="0"/>
              <a:t> von </a:t>
            </a:r>
            <a:r>
              <a:rPr lang="en-GB" sz="2400" dirty="0" err="1"/>
              <a:t>weniger</a:t>
            </a:r>
            <a:r>
              <a:rPr lang="en-GB" sz="2400" dirty="0"/>
              <a:t> </a:t>
            </a:r>
            <a:br>
              <a:rPr lang="en-GB" sz="2400" dirty="0"/>
            </a:br>
            <a:r>
              <a:rPr lang="en-GB" sz="2400" dirty="0" err="1"/>
              <a:t>als</a:t>
            </a:r>
            <a:r>
              <a:rPr lang="en-GB" sz="2400" dirty="0"/>
              <a:t>  5% </a:t>
            </a:r>
            <a:br>
              <a:rPr lang="en-GB" sz="2400" dirty="0"/>
            </a:br>
            <a:r>
              <a:rPr lang="en-GB" sz="2000" dirty="0">
                <a:sym typeface="Wingdings" pitchFamily="2" charset="2"/>
              </a:rPr>
              <a:t> </a:t>
            </a:r>
            <a:r>
              <a:rPr lang="en-GB" sz="2400" dirty="0" err="1">
                <a:sym typeface="Wingdings" pitchFamily="2" charset="2"/>
              </a:rPr>
              <a:t>Bestimmung</a:t>
            </a:r>
            <a:r>
              <a:rPr lang="en-GB" sz="2400" dirty="0">
                <a:sym typeface="Wingdings" pitchFamily="2" charset="2"/>
              </a:rPr>
              <a:t> von </a:t>
            </a:r>
            <a:r>
              <a:rPr lang="el-GR" sz="2400" dirty="0">
                <a:ea typeface="Arial Unicode MS" pitchFamily="34" charset="-128"/>
                <a:cs typeface="Arial Unicode MS" pitchFamily="34" charset="-128"/>
                <a:sym typeface="Wingdings" pitchFamily="2" charset="2"/>
              </a:rPr>
              <a:t>ω</a:t>
            </a:r>
            <a:r>
              <a:rPr lang="en-US" sz="2400" dirty="0">
                <a:ea typeface="Arial Unicode MS" pitchFamily="34" charset="-128"/>
                <a:cs typeface="Arial Unicode MS" pitchFamily="34" charset="-128"/>
                <a:sym typeface="Wingdings" pitchFamily="2" charset="2"/>
              </a:rPr>
              <a:t> </a:t>
            </a:r>
            <a:r>
              <a:rPr lang="en-US" sz="2400" dirty="0" err="1">
                <a:ea typeface="Arial Unicode MS" pitchFamily="34" charset="-128"/>
                <a:cs typeface="Arial Unicode MS" pitchFamily="34" charset="-128"/>
                <a:sym typeface="Wingdings" pitchFamily="2" charset="2"/>
              </a:rPr>
              <a:t>zu</a:t>
            </a:r>
            <a:r>
              <a:rPr lang="en-US" sz="2400" dirty="0">
                <a:ea typeface="Arial Unicode MS" pitchFamily="34" charset="-128"/>
                <a:cs typeface="Arial Unicode MS" pitchFamily="34" charset="-128"/>
                <a:sym typeface="Wingdings" pitchFamily="2" charset="2"/>
              </a:rPr>
              <a:t> </a:t>
            </a:r>
            <a:br>
              <a:rPr lang="en-US" sz="2400" dirty="0">
                <a:ea typeface="Arial Unicode MS" pitchFamily="34" charset="-128"/>
                <a:cs typeface="Arial Unicode MS" pitchFamily="34" charset="-128"/>
                <a:sym typeface="Wingdings" pitchFamily="2" charset="2"/>
              </a:rPr>
            </a:br>
            <a:r>
              <a:rPr lang="en-US" sz="2400" dirty="0" err="1">
                <a:ea typeface="Arial Unicode MS" pitchFamily="34" charset="-128"/>
                <a:cs typeface="Arial Unicode MS" pitchFamily="34" charset="-128"/>
                <a:sym typeface="Wingdings" pitchFamily="2" charset="2"/>
              </a:rPr>
              <a:t>besser</a:t>
            </a:r>
            <a:r>
              <a:rPr lang="en-US" sz="2400" dirty="0">
                <a:ea typeface="Arial Unicode MS" pitchFamily="34" charset="-128"/>
                <a:cs typeface="Arial Unicode MS" pitchFamily="34" charset="-128"/>
                <a:sym typeface="Wingdings" pitchFamily="2" charset="2"/>
              </a:rPr>
              <a:t> </a:t>
            </a:r>
            <a:r>
              <a:rPr lang="en-US" sz="2400" dirty="0" err="1">
                <a:ea typeface="Arial Unicode MS" pitchFamily="34" charset="-128"/>
                <a:cs typeface="Arial Unicode MS" pitchFamily="34" charset="-128"/>
                <a:sym typeface="Wingdings" pitchFamily="2" charset="2"/>
              </a:rPr>
              <a:t>als</a:t>
            </a:r>
            <a:r>
              <a:rPr lang="en-US" sz="2400" dirty="0">
                <a:ea typeface="Arial Unicode MS" pitchFamily="34" charset="-128"/>
                <a:cs typeface="Arial Unicode MS" pitchFamily="34" charset="-128"/>
                <a:sym typeface="Wingdings" pitchFamily="2" charset="2"/>
              </a:rPr>
              <a:t> </a:t>
            </a:r>
            <a:r>
              <a:rPr lang="en-US" sz="2400" dirty="0">
                <a:solidFill>
                  <a:srgbClr val="CC0000"/>
                </a:solidFill>
                <a:ea typeface="Arial Unicode MS" pitchFamily="34" charset="-128"/>
                <a:cs typeface="Arial Unicode MS" pitchFamily="34" charset="-128"/>
                <a:sym typeface="Wingdings" pitchFamily="2" charset="2"/>
              </a:rPr>
              <a:t>10%</a:t>
            </a:r>
            <a:endParaRPr lang="el-GR" sz="2000" dirty="0">
              <a:ea typeface="Arial Unicode MS" pitchFamily="34" charset="-128"/>
              <a:cs typeface="Arial Unicode MS" pitchFamily="34" charset="-128"/>
              <a:sym typeface="Wingdings" pitchFamily="2" charset="2"/>
            </a:endParaRPr>
          </a:p>
        </p:txBody>
      </p:sp>
      <p:pic>
        <p:nvPicPr>
          <p:cNvPr id="370692" name="Picture 4" descr="GSTrails2"/>
          <p:cNvPicPr>
            <a:picLocks noGrp="1" noChangeAspect="1" noChangeArrowheads="1"/>
          </p:cNvPicPr>
          <p:nvPr>
            <p:ph sz="quarter" idx="3"/>
          </p:nvPr>
        </p:nvPicPr>
        <p:blipFill>
          <a:blip r:embed="rId3" cstate="print"/>
          <a:srcRect/>
          <a:stretch>
            <a:fillRect/>
          </a:stretch>
        </p:blipFill>
        <p:spPr>
          <a:xfrm>
            <a:off x="3851275" y="5210175"/>
            <a:ext cx="2130425" cy="1647825"/>
          </a:xfrm>
          <a:noFill/>
          <a:ln/>
        </p:spPr>
      </p:pic>
      <p:pic>
        <p:nvPicPr>
          <p:cNvPr id="370693" name="Picture 5" descr="Magellan_Nov2000_2sm"/>
          <p:cNvPicPr>
            <a:picLocks noChangeAspect="1" noChangeArrowheads="1"/>
          </p:cNvPicPr>
          <p:nvPr/>
        </p:nvPicPr>
        <p:blipFill>
          <a:blip r:embed="rId4" cstate="print"/>
          <a:srcRect/>
          <a:stretch>
            <a:fillRect/>
          </a:stretch>
        </p:blipFill>
        <p:spPr bwMode="auto">
          <a:xfrm>
            <a:off x="7019925" y="3284538"/>
            <a:ext cx="2124075" cy="1758950"/>
          </a:xfrm>
          <a:prstGeom prst="rect">
            <a:avLst/>
          </a:prstGeom>
          <a:noFill/>
        </p:spPr>
      </p:pic>
      <p:pic>
        <p:nvPicPr>
          <p:cNvPr id="370694" name="Picture 6" descr="PAO-Platform-2004"/>
          <p:cNvPicPr>
            <a:picLocks noChangeAspect="1" noChangeArrowheads="1"/>
          </p:cNvPicPr>
          <p:nvPr/>
        </p:nvPicPr>
        <p:blipFill>
          <a:blip r:embed="rId5" cstate="print"/>
          <a:srcRect/>
          <a:stretch>
            <a:fillRect/>
          </a:stretch>
        </p:blipFill>
        <p:spPr bwMode="auto">
          <a:xfrm>
            <a:off x="5986463" y="5035550"/>
            <a:ext cx="3157537" cy="1822450"/>
          </a:xfrm>
          <a:prstGeom prst="rect">
            <a:avLst/>
          </a:prstGeom>
          <a:noFill/>
        </p:spPr>
      </p:pic>
      <p:pic>
        <p:nvPicPr>
          <p:cNvPr id="370695" name="Picture 7"/>
          <p:cNvPicPr>
            <a:picLocks noGrp="1" noChangeAspect="1" noChangeArrowheads="1"/>
          </p:cNvPicPr>
          <p:nvPr>
            <p:ph sz="quarter" idx="2"/>
          </p:nvPr>
        </p:nvPicPr>
        <p:blipFill>
          <a:blip r:embed="rId6" cstate="print"/>
          <a:srcRect/>
          <a:stretch>
            <a:fillRect/>
          </a:stretch>
        </p:blipFill>
        <p:spPr>
          <a:xfrm>
            <a:off x="4500563" y="1341438"/>
            <a:ext cx="2533650" cy="3889375"/>
          </a:xfrm>
          <a:noFill/>
          <a:ln/>
        </p:spPr>
      </p:pic>
      <p:pic>
        <p:nvPicPr>
          <p:cNvPr id="370696" name="Picture 8" descr="keckssubarusunset"/>
          <p:cNvPicPr>
            <a:picLocks noChangeAspect="1" noChangeArrowheads="1"/>
          </p:cNvPicPr>
          <p:nvPr/>
        </p:nvPicPr>
        <p:blipFill>
          <a:blip r:embed="rId7" cstate="print"/>
          <a:srcRect l="24951" t="33331" r="15633" b="14413"/>
          <a:stretch>
            <a:fillRect/>
          </a:stretch>
        </p:blipFill>
        <p:spPr bwMode="auto">
          <a:xfrm>
            <a:off x="7034213" y="2187575"/>
            <a:ext cx="2108200" cy="1235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ESSENCE_people06"/>
          <p:cNvPicPr>
            <a:picLocks noChangeAspect="1" noChangeArrowheads="1"/>
          </p:cNvPicPr>
          <p:nvPr/>
        </p:nvPicPr>
        <p:blipFill>
          <a:blip r:embed="rId3" cstate="print"/>
          <a:srcRect/>
          <a:stretch>
            <a:fillRect/>
          </a:stretch>
        </p:blipFill>
        <p:spPr bwMode="auto">
          <a:xfrm>
            <a:off x="323850" y="266700"/>
            <a:ext cx="8207375" cy="6591300"/>
          </a:xfrm>
          <a:prstGeom prst="rect">
            <a:avLst/>
          </a:prstGeom>
          <a:noFill/>
        </p:spPr>
      </p:pic>
      <p:sp>
        <p:nvSpPr>
          <p:cNvPr id="45059" name="Rectangle 3"/>
          <p:cNvSpPr>
            <a:spLocks noGrp="1" noChangeArrowheads="1"/>
          </p:cNvSpPr>
          <p:nvPr>
            <p:ph type="title"/>
          </p:nvPr>
        </p:nvSpPr>
        <p:spPr>
          <a:xfrm>
            <a:off x="3714744" y="0"/>
            <a:ext cx="5429256" cy="620713"/>
          </a:xfrm>
          <a:solidFill>
            <a:srgbClr val="1C1C1C"/>
          </a:solidFill>
          <a:ln>
            <a:solidFill>
              <a:srgbClr val="292929"/>
            </a:solidFill>
          </a:ln>
        </p:spPr>
        <p:txBody>
          <a:bodyPr/>
          <a:lstStyle/>
          <a:p>
            <a:r>
              <a:rPr lang="en-GB" dirty="0"/>
              <a:t>Das ESSENCE Team</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431800" y="304800"/>
            <a:ext cx="8532813" cy="963613"/>
          </a:xfrm>
        </p:spPr>
        <p:txBody>
          <a:bodyPr/>
          <a:lstStyle/>
          <a:p>
            <a:r>
              <a:rPr lang="en-US" sz="3600"/>
              <a:t>SNLS – The SuperNova Legacy Survey</a:t>
            </a:r>
          </a:p>
        </p:txBody>
      </p:sp>
      <p:grpSp>
        <p:nvGrpSpPr>
          <p:cNvPr id="2" name="Group 3"/>
          <p:cNvGrpSpPr>
            <a:grpSpLocks/>
          </p:cNvGrpSpPr>
          <p:nvPr/>
        </p:nvGrpSpPr>
        <p:grpSpPr bwMode="auto">
          <a:xfrm>
            <a:off x="0" y="2060575"/>
            <a:ext cx="5292725" cy="4221163"/>
            <a:chOff x="928" y="768"/>
            <a:chExt cx="3728" cy="2736"/>
          </a:xfrm>
        </p:grpSpPr>
        <p:pic>
          <p:nvPicPr>
            <p:cNvPr id="404484" name="Picture 4" descr="CFHT-DomeSlit-Sunset-Cuillandre-2001"/>
            <p:cNvPicPr>
              <a:picLocks noChangeAspect="1" noChangeArrowheads="1"/>
            </p:cNvPicPr>
            <p:nvPr/>
          </p:nvPicPr>
          <p:blipFill>
            <a:blip r:embed="rId2" cstate="print"/>
            <a:srcRect/>
            <a:stretch>
              <a:fillRect/>
            </a:stretch>
          </p:blipFill>
          <p:spPr bwMode="auto">
            <a:xfrm>
              <a:off x="928" y="768"/>
              <a:ext cx="1813" cy="2736"/>
            </a:xfrm>
            <a:prstGeom prst="rect">
              <a:avLst/>
            </a:prstGeom>
            <a:noFill/>
          </p:spPr>
        </p:pic>
        <p:pic>
          <p:nvPicPr>
            <p:cNvPr id="404485" name="Picture 5" descr="gemini1"/>
            <p:cNvPicPr>
              <a:picLocks noChangeAspect="1" noChangeArrowheads="1"/>
            </p:cNvPicPr>
            <p:nvPr/>
          </p:nvPicPr>
          <p:blipFill>
            <a:blip r:embed="rId3" cstate="print"/>
            <a:srcRect/>
            <a:stretch>
              <a:fillRect/>
            </a:stretch>
          </p:blipFill>
          <p:spPr bwMode="auto">
            <a:xfrm>
              <a:off x="2736" y="2208"/>
              <a:ext cx="1920" cy="1294"/>
            </a:xfrm>
            <a:prstGeom prst="rect">
              <a:avLst/>
            </a:prstGeom>
            <a:noFill/>
          </p:spPr>
        </p:pic>
        <p:pic>
          <p:nvPicPr>
            <p:cNvPr id="404486" name="Picture 6" descr="vlt-bis1"/>
            <p:cNvPicPr>
              <a:picLocks noChangeAspect="1" noChangeArrowheads="1"/>
            </p:cNvPicPr>
            <p:nvPr/>
          </p:nvPicPr>
          <p:blipFill>
            <a:blip r:embed="rId4" cstate="print"/>
            <a:srcRect/>
            <a:stretch>
              <a:fillRect/>
            </a:stretch>
          </p:blipFill>
          <p:spPr bwMode="auto">
            <a:xfrm>
              <a:off x="2736" y="768"/>
              <a:ext cx="1920" cy="1440"/>
            </a:xfrm>
            <a:prstGeom prst="rect">
              <a:avLst/>
            </a:prstGeom>
            <a:noFill/>
          </p:spPr>
        </p:pic>
      </p:grpSp>
      <p:sp>
        <p:nvSpPr>
          <p:cNvPr id="404487" name="Rectangle 7"/>
          <p:cNvSpPr>
            <a:spLocks noChangeArrowheads="1"/>
          </p:cNvSpPr>
          <p:nvPr/>
        </p:nvSpPr>
        <p:spPr bwMode="auto">
          <a:xfrm>
            <a:off x="5292725" y="1412875"/>
            <a:ext cx="3851275" cy="5400675"/>
          </a:xfrm>
          <a:prstGeom prst="rect">
            <a:avLst/>
          </a:prstGeom>
          <a:noFill/>
          <a:ln w="9525">
            <a:noFill/>
            <a:miter lim="800000"/>
            <a:headEnd/>
            <a:tailEnd/>
          </a:ln>
          <a:effectLst/>
        </p:spPr>
        <p:txBody>
          <a:bodyPr/>
          <a:lstStyle/>
          <a:p>
            <a:pPr>
              <a:lnSpc>
                <a:spcPct val="90000"/>
              </a:lnSpc>
              <a:spcBef>
                <a:spcPct val="20000"/>
              </a:spcBef>
            </a:pPr>
            <a:r>
              <a:rPr lang="en-GB" b="0" dirty="0" err="1">
                <a:solidFill>
                  <a:schemeClr val="accent6">
                    <a:lumMod val="40000"/>
                    <a:lumOff val="60000"/>
                  </a:schemeClr>
                </a:solidFill>
              </a:rPr>
              <a:t>Weltweite</a:t>
            </a:r>
            <a:r>
              <a:rPr lang="en-GB" b="0" dirty="0">
                <a:solidFill>
                  <a:schemeClr val="accent6">
                    <a:lumMod val="40000"/>
                    <a:lumOff val="60000"/>
                  </a:schemeClr>
                </a:solidFill>
              </a:rPr>
              <a:t> </a:t>
            </a:r>
            <a:r>
              <a:rPr lang="en-GB" b="0" dirty="0" err="1">
                <a:solidFill>
                  <a:schemeClr val="accent6">
                    <a:lumMod val="40000"/>
                    <a:lumOff val="60000"/>
                  </a:schemeClr>
                </a:solidFill>
              </a:rPr>
              <a:t>Zusammenarbeit</a:t>
            </a:r>
            <a:r>
              <a:rPr lang="en-GB" b="0" dirty="0">
                <a:solidFill>
                  <a:schemeClr val="accent6">
                    <a:lumMod val="40000"/>
                    <a:lumOff val="60000"/>
                  </a:schemeClr>
                </a:solidFill>
              </a:rPr>
              <a:t> um </a:t>
            </a:r>
            <a:r>
              <a:rPr lang="en-GB" b="0" dirty="0" err="1">
                <a:solidFill>
                  <a:schemeClr val="accent6">
                    <a:lumMod val="40000"/>
                    <a:lumOff val="60000"/>
                  </a:schemeClr>
                </a:solidFill>
              </a:rPr>
              <a:t>Typ</a:t>
            </a:r>
            <a:r>
              <a:rPr lang="en-GB" b="0" dirty="0">
                <a:solidFill>
                  <a:schemeClr val="accent6">
                    <a:lumMod val="40000"/>
                    <a:lumOff val="60000"/>
                  </a:schemeClr>
                </a:solidFill>
              </a:rPr>
              <a:t> </a:t>
            </a:r>
            <a:r>
              <a:rPr lang="en-GB" b="0" dirty="0" err="1">
                <a:solidFill>
                  <a:schemeClr val="accent6">
                    <a:lumMod val="40000"/>
                    <a:lumOff val="60000"/>
                  </a:schemeClr>
                </a:solidFill>
              </a:rPr>
              <a:t>Ia</a:t>
            </a:r>
            <a:r>
              <a:rPr lang="en-GB" b="0" dirty="0">
                <a:solidFill>
                  <a:schemeClr val="accent6">
                    <a:lumMod val="40000"/>
                    <a:lumOff val="60000"/>
                  </a:schemeClr>
                </a:solidFill>
              </a:rPr>
              <a:t> Supernovae </a:t>
            </a:r>
            <a:r>
              <a:rPr lang="en-GB" b="0" dirty="0" err="1">
                <a:solidFill>
                  <a:schemeClr val="accent6">
                    <a:lumMod val="40000"/>
                    <a:lumOff val="60000"/>
                  </a:schemeClr>
                </a:solidFill>
              </a:rPr>
              <a:t>im</a:t>
            </a:r>
            <a:r>
              <a:rPr lang="en-GB" b="0" dirty="0">
                <a:solidFill>
                  <a:schemeClr val="accent6">
                    <a:lumMod val="40000"/>
                    <a:lumOff val="60000"/>
                  </a:schemeClr>
                </a:solidFill>
              </a:rPr>
              <a:t> </a:t>
            </a:r>
            <a:r>
              <a:rPr lang="en-GB" b="0" dirty="0" err="1">
                <a:solidFill>
                  <a:schemeClr val="accent6">
                    <a:lumMod val="40000"/>
                    <a:lumOff val="60000"/>
                  </a:schemeClr>
                </a:solidFill>
              </a:rPr>
              <a:t>Rotverschiebungsbereich</a:t>
            </a:r>
            <a:r>
              <a:rPr lang="en-GB" b="0" dirty="0">
                <a:solidFill>
                  <a:schemeClr val="accent6">
                    <a:lumMod val="40000"/>
                    <a:lumOff val="60000"/>
                  </a:schemeClr>
                </a:solidFill>
              </a:rPr>
              <a:t> </a:t>
            </a:r>
            <a:br>
              <a:rPr lang="en-GB" b="0" dirty="0">
                <a:solidFill>
                  <a:schemeClr val="accent6">
                    <a:lumMod val="40000"/>
                    <a:lumOff val="60000"/>
                  </a:schemeClr>
                </a:solidFill>
              </a:rPr>
            </a:br>
            <a:r>
              <a:rPr lang="en-GB" b="0" dirty="0">
                <a:solidFill>
                  <a:schemeClr val="accent6">
                    <a:lumMod val="40000"/>
                    <a:lumOff val="60000"/>
                  </a:schemeClr>
                </a:solidFill>
              </a:rPr>
              <a:t>0.2 &lt; </a:t>
            </a:r>
            <a:r>
              <a:rPr lang="en-GB" b="0" i="1" dirty="0">
                <a:solidFill>
                  <a:schemeClr val="accent6">
                    <a:lumMod val="40000"/>
                    <a:lumOff val="60000"/>
                  </a:schemeClr>
                </a:solidFill>
              </a:rPr>
              <a:t>z </a:t>
            </a:r>
            <a:r>
              <a:rPr lang="en-GB" b="0" dirty="0">
                <a:solidFill>
                  <a:schemeClr val="accent6">
                    <a:lumMod val="40000"/>
                    <a:lumOff val="60000"/>
                  </a:schemeClr>
                </a:solidFill>
              </a:rPr>
              <a:t>&lt; 0.8 </a:t>
            </a:r>
            <a:r>
              <a:rPr lang="en-GB" b="0" dirty="0" err="1">
                <a:solidFill>
                  <a:schemeClr val="accent6">
                    <a:lumMod val="40000"/>
                    <a:lumOff val="60000"/>
                  </a:schemeClr>
                </a:solidFill>
              </a:rPr>
              <a:t>zu</a:t>
            </a:r>
            <a:r>
              <a:rPr lang="en-GB" b="0" dirty="0">
                <a:solidFill>
                  <a:schemeClr val="accent6">
                    <a:lumMod val="40000"/>
                    <a:lumOff val="60000"/>
                  </a:schemeClr>
                </a:solidFill>
              </a:rPr>
              <a:t> </a:t>
            </a:r>
            <a:r>
              <a:rPr lang="en-GB" b="0" dirty="0" err="1">
                <a:solidFill>
                  <a:schemeClr val="accent6">
                    <a:lumMod val="40000"/>
                    <a:lumOff val="60000"/>
                  </a:schemeClr>
                </a:solidFill>
              </a:rPr>
              <a:t>finden</a:t>
            </a:r>
            <a:r>
              <a:rPr lang="en-GB" b="0" dirty="0">
                <a:solidFill>
                  <a:schemeClr val="accent6">
                    <a:lumMod val="40000"/>
                    <a:lumOff val="60000"/>
                  </a:schemeClr>
                </a:solidFill>
              </a:rPr>
              <a:t> und </a:t>
            </a:r>
            <a:r>
              <a:rPr lang="en-GB" b="0" dirty="0" err="1">
                <a:solidFill>
                  <a:schemeClr val="accent6">
                    <a:lumMod val="40000"/>
                    <a:lumOff val="60000"/>
                  </a:schemeClr>
                </a:solidFill>
              </a:rPr>
              <a:t>zu</a:t>
            </a:r>
            <a:r>
              <a:rPr lang="en-GB" b="0" dirty="0">
                <a:solidFill>
                  <a:schemeClr val="accent6">
                    <a:lumMod val="40000"/>
                    <a:lumOff val="60000"/>
                  </a:schemeClr>
                </a:solidFill>
              </a:rPr>
              <a:t> </a:t>
            </a:r>
            <a:r>
              <a:rPr lang="en-GB" b="0" dirty="0" err="1">
                <a:solidFill>
                  <a:schemeClr val="accent6">
                    <a:lumMod val="40000"/>
                    <a:lumOff val="60000"/>
                  </a:schemeClr>
                </a:solidFill>
              </a:rPr>
              <a:t>charakterisieren</a:t>
            </a:r>
            <a:r>
              <a:rPr lang="en-GB" b="0" dirty="0">
                <a:solidFill>
                  <a:schemeClr val="accent6">
                    <a:lumMod val="40000"/>
                    <a:lumOff val="60000"/>
                  </a:schemeClr>
                </a:solidFill>
              </a:rPr>
              <a:t> </a:t>
            </a:r>
          </a:p>
          <a:p>
            <a:pPr>
              <a:lnSpc>
                <a:spcPct val="90000"/>
              </a:lnSpc>
              <a:spcBef>
                <a:spcPct val="20000"/>
              </a:spcBef>
            </a:pPr>
            <a:r>
              <a:rPr lang="en-GB" b="0" dirty="0" err="1">
                <a:solidFill>
                  <a:srgbClr val="FF0000"/>
                </a:solidFill>
              </a:rPr>
              <a:t>Suche</a:t>
            </a:r>
            <a:r>
              <a:rPr lang="en-GB" b="0" dirty="0">
                <a:solidFill>
                  <a:srgbClr val="FF0000"/>
                </a:solidFill>
              </a:rPr>
              <a:t> </a:t>
            </a:r>
            <a:r>
              <a:rPr lang="en-GB" b="0" dirty="0" err="1">
                <a:solidFill>
                  <a:srgbClr val="FF0000"/>
                </a:solidFill>
              </a:rPr>
              <a:t>mit</a:t>
            </a:r>
            <a:r>
              <a:rPr lang="en-GB" b="0" dirty="0">
                <a:solidFill>
                  <a:srgbClr val="FF0000"/>
                </a:solidFill>
              </a:rPr>
              <a:t> </a:t>
            </a:r>
            <a:r>
              <a:rPr lang="en-GB" b="0" dirty="0" err="1">
                <a:solidFill>
                  <a:srgbClr val="FF0000"/>
                </a:solidFill>
              </a:rPr>
              <a:t>dem</a:t>
            </a:r>
            <a:r>
              <a:rPr lang="en-GB" b="0" dirty="0">
                <a:solidFill>
                  <a:srgbClr val="FF0000"/>
                </a:solidFill>
              </a:rPr>
              <a:t> CFHT 4m </a:t>
            </a:r>
            <a:r>
              <a:rPr lang="en-GB" b="0" dirty="0" err="1">
                <a:solidFill>
                  <a:srgbClr val="FF0000"/>
                </a:solidFill>
              </a:rPr>
              <a:t>Teleskop</a:t>
            </a:r>
            <a:endParaRPr lang="en-GB" b="0" dirty="0">
              <a:solidFill>
                <a:srgbClr val="FF0000"/>
              </a:solidFill>
            </a:endParaRPr>
          </a:p>
          <a:p>
            <a:pPr>
              <a:lnSpc>
                <a:spcPct val="90000"/>
              </a:lnSpc>
              <a:spcBef>
                <a:spcPct val="20000"/>
              </a:spcBef>
            </a:pPr>
            <a:r>
              <a:rPr lang="en-GB" b="0" dirty="0" err="1">
                <a:solidFill>
                  <a:schemeClr val="accent2"/>
                </a:solidFill>
              </a:rPr>
              <a:t>Spektroscopie</a:t>
            </a:r>
            <a:r>
              <a:rPr lang="en-GB" b="0" dirty="0">
                <a:solidFill>
                  <a:schemeClr val="accent2"/>
                </a:solidFill>
              </a:rPr>
              <a:t> </a:t>
            </a:r>
            <a:r>
              <a:rPr lang="en-GB" b="0" dirty="0" err="1">
                <a:solidFill>
                  <a:schemeClr val="accent2"/>
                </a:solidFill>
              </a:rPr>
              <a:t>mit</a:t>
            </a:r>
            <a:r>
              <a:rPr lang="en-GB" b="0" dirty="0">
                <a:solidFill>
                  <a:schemeClr val="accent2"/>
                </a:solidFill>
              </a:rPr>
              <a:t> VLT, Gemini, Keck, Magellan</a:t>
            </a:r>
          </a:p>
          <a:p>
            <a:pPr>
              <a:lnSpc>
                <a:spcPct val="90000"/>
              </a:lnSpc>
              <a:spcBef>
                <a:spcPct val="20000"/>
              </a:spcBef>
            </a:pPr>
            <a:r>
              <a:rPr lang="en-GB" b="0" dirty="0" err="1">
                <a:solidFill>
                  <a:schemeClr val="accent6">
                    <a:lumMod val="40000"/>
                    <a:lumOff val="60000"/>
                  </a:schemeClr>
                </a:solidFill>
              </a:rPr>
              <a:t>Ziel</a:t>
            </a:r>
            <a:r>
              <a:rPr lang="en-GB" b="0" dirty="0">
                <a:solidFill>
                  <a:schemeClr val="accent6">
                    <a:lumMod val="40000"/>
                    <a:lumOff val="60000"/>
                  </a:schemeClr>
                </a:solidFill>
              </a:rPr>
              <a:t>: </a:t>
            </a:r>
            <a:r>
              <a:rPr lang="en-GB" b="0" dirty="0" err="1">
                <a:solidFill>
                  <a:schemeClr val="accent6">
                    <a:lumMod val="40000"/>
                    <a:lumOff val="60000"/>
                  </a:schemeClr>
                </a:solidFill>
              </a:rPr>
              <a:t>Entfernungsmessung</a:t>
            </a:r>
            <a:r>
              <a:rPr lang="en-GB" b="0" dirty="0">
                <a:solidFill>
                  <a:schemeClr val="accent6">
                    <a:lumMod val="40000"/>
                    <a:lumOff val="60000"/>
                  </a:schemeClr>
                </a:solidFill>
              </a:rPr>
              <a:t> </a:t>
            </a:r>
            <a:r>
              <a:rPr lang="en-GB" b="0" dirty="0" err="1">
                <a:solidFill>
                  <a:schemeClr val="accent6">
                    <a:lumMod val="40000"/>
                    <a:lumOff val="60000"/>
                  </a:schemeClr>
                </a:solidFill>
              </a:rPr>
              <a:t>zu</a:t>
            </a:r>
            <a:r>
              <a:rPr lang="en-GB" b="0" dirty="0">
                <a:solidFill>
                  <a:schemeClr val="accent6">
                    <a:lumMod val="40000"/>
                    <a:lumOff val="60000"/>
                  </a:schemeClr>
                </a:solidFill>
              </a:rPr>
              <a:t>  </a:t>
            </a:r>
            <a:r>
              <a:rPr lang="en-GB" b="0" dirty="0">
                <a:solidFill>
                  <a:srgbClr val="CC0000"/>
                </a:solidFill>
              </a:rPr>
              <a:t>500</a:t>
            </a:r>
            <a:r>
              <a:rPr lang="en-GB" b="0" dirty="0"/>
              <a:t> </a:t>
            </a:r>
            <a:r>
              <a:rPr lang="en-GB" b="0" dirty="0" err="1">
                <a:solidFill>
                  <a:schemeClr val="accent6">
                    <a:lumMod val="40000"/>
                    <a:lumOff val="60000"/>
                  </a:schemeClr>
                </a:solidFill>
              </a:rPr>
              <a:t>SNe</a:t>
            </a:r>
            <a:r>
              <a:rPr lang="en-GB" b="0" dirty="0">
                <a:solidFill>
                  <a:schemeClr val="accent6">
                    <a:lumMod val="40000"/>
                    <a:lumOff val="60000"/>
                  </a:schemeClr>
                </a:solidFill>
              </a:rPr>
              <a:t> </a:t>
            </a:r>
            <a:r>
              <a:rPr lang="en-GB" b="0" dirty="0" err="1">
                <a:solidFill>
                  <a:schemeClr val="accent6">
                    <a:lumMod val="40000"/>
                    <a:lumOff val="60000"/>
                  </a:schemeClr>
                </a:solidFill>
              </a:rPr>
              <a:t>Ia</a:t>
            </a:r>
            <a:r>
              <a:rPr lang="en-GB" b="0" dirty="0">
                <a:solidFill>
                  <a:schemeClr val="accent6">
                    <a:lumMod val="40000"/>
                    <a:lumOff val="60000"/>
                  </a:schemeClr>
                </a:solidFill>
              </a:rPr>
              <a:t> </a:t>
            </a:r>
            <a:r>
              <a:rPr lang="en-GB" b="0" dirty="0" err="1">
                <a:solidFill>
                  <a:schemeClr val="accent6">
                    <a:lumMod val="40000"/>
                    <a:lumOff val="60000"/>
                  </a:schemeClr>
                </a:solidFill>
              </a:rPr>
              <a:t>mit</a:t>
            </a:r>
            <a:r>
              <a:rPr lang="en-GB" b="0" dirty="0">
                <a:solidFill>
                  <a:schemeClr val="accent6">
                    <a:lumMod val="40000"/>
                    <a:lumOff val="60000"/>
                  </a:schemeClr>
                </a:solidFill>
              </a:rPr>
              <a:t> </a:t>
            </a:r>
            <a:r>
              <a:rPr lang="en-GB" b="0" dirty="0" err="1">
                <a:solidFill>
                  <a:schemeClr val="accent6">
                    <a:lumMod val="40000"/>
                    <a:lumOff val="60000"/>
                  </a:schemeClr>
                </a:solidFill>
              </a:rPr>
              <a:t>einer</a:t>
            </a:r>
            <a:r>
              <a:rPr lang="en-GB" b="0" dirty="0">
                <a:solidFill>
                  <a:schemeClr val="accent6">
                    <a:lumMod val="40000"/>
                    <a:lumOff val="60000"/>
                  </a:schemeClr>
                </a:solidFill>
              </a:rPr>
              <a:t> </a:t>
            </a:r>
            <a:r>
              <a:rPr lang="en-GB" b="0" dirty="0" err="1">
                <a:solidFill>
                  <a:schemeClr val="accent6">
                    <a:lumMod val="40000"/>
                    <a:lumOff val="60000"/>
                  </a:schemeClr>
                </a:solidFill>
              </a:rPr>
              <a:t>Unsicherheit</a:t>
            </a:r>
            <a:r>
              <a:rPr lang="en-GB" b="0" dirty="0">
                <a:solidFill>
                  <a:schemeClr val="accent6">
                    <a:lumMod val="40000"/>
                    <a:lumOff val="60000"/>
                  </a:schemeClr>
                </a:solidFill>
              </a:rPr>
              <a:t> von </a:t>
            </a:r>
            <a:r>
              <a:rPr lang="en-GB" b="0" dirty="0" err="1">
                <a:solidFill>
                  <a:schemeClr val="accent6">
                    <a:lumMod val="40000"/>
                    <a:lumOff val="60000"/>
                  </a:schemeClr>
                </a:solidFill>
              </a:rPr>
              <a:t>weniger</a:t>
            </a:r>
            <a:r>
              <a:rPr lang="en-GB" b="0" dirty="0">
                <a:solidFill>
                  <a:schemeClr val="accent6">
                    <a:lumMod val="40000"/>
                    <a:lumOff val="60000"/>
                  </a:schemeClr>
                </a:solidFill>
              </a:rPr>
              <a:t> </a:t>
            </a:r>
            <a:br>
              <a:rPr lang="en-GB" b="0" dirty="0">
                <a:solidFill>
                  <a:schemeClr val="accent6">
                    <a:lumMod val="40000"/>
                    <a:lumOff val="60000"/>
                  </a:schemeClr>
                </a:solidFill>
              </a:rPr>
            </a:br>
            <a:r>
              <a:rPr lang="en-GB" b="0" dirty="0" err="1">
                <a:solidFill>
                  <a:schemeClr val="accent6">
                    <a:lumMod val="40000"/>
                    <a:lumOff val="60000"/>
                  </a:schemeClr>
                </a:solidFill>
              </a:rPr>
              <a:t>als</a:t>
            </a:r>
            <a:r>
              <a:rPr lang="en-GB" b="0" dirty="0">
                <a:solidFill>
                  <a:schemeClr val="accent6">
                    <a:lumMod val="40000"/>
                    <a:lumOff val="60000"/>
                  </a:schemeClr>
                </a:solidFill>
              </a:rPr>
              <a:t>  5%</a:t>
            </a:r>
            <a:r>
              <a:rPr lang="en-GB" sz="2800" b="0" dirty="0">
                <a:solidFill>
                  <a:schemeClr val="accent6">
                    <a:lumMod val="40000"/>
                    <a:lumOff val="60000"/>
                  </a:schemeClr>
                </a:solidFill>
              </a:rPr>
              <a:t> </a:t>
            </a:r>
            <a:r>
              <a:rPr lang="en-GB" b="0" dirty="0">
                <a:solidFill>
                  <a:schemeClr val="accent6">
                    <a:lumMod val="40000"/>
                    <a:lumOff val="60000"/>
                  </a:schemeClr>
                </a:solidFill>
              </a:rPr>
              <a:t/>
            </a:r>
            <a:br>
              <a:rPr lang="en-GB" b="0" dirty="0">
                <a:solidFill>
                  <a:schemeClr val="accent6">
                    <a:lumMod val="40000"/>
                    <a:lumOff val="60000"/>
                  </a:schemeClr>
                </a:solidFill>
              </a:rPr>
            </a:br>
            <a:r>
              <a:rPr lang="en-GB" sz="2000" b="0" dirty="0">
                <a:solidFill>
                  <a:schemeClr val="accent6">
                    <a:lumMod val="40000"/>
                    <a:lumOff val="60000"/>
                  </a:schemeClr>
                </a:solidFill>
                <a:sym typeface="Wingdings" pitchFamily="2" charset="2"/>
              </a:rPr>
              <a:t></a:t>
            </a:r>
            <a:r>
              <a:rPr lang="en-GB" sz="2000" b="0" dirty="0">
                <a:solidFill>
                  <a:schemeClr val="accent6">
                    <a:lumMod val="40000"/>
                    <a:lumOff val="60000"/>
                  </a:schemeClr>
                </a:solidFill>
                <a:sym typeface="Arial Unicode MS" pitchFamily="34" charset="-128"/>
              </a:rPr>
              <a:t> </a:t>
            </a:r>
            <a:r>
              <a:rPr lang="en-GB" b="0" dirty="0" err="1">
                <a:solidFill>
                  <a:schemeClr val="accent6">
                    <a:lumMod val="40000"/>
                    <a:lumOff val="60000"/>
                  </a:schemeClr>
                </a:solidFill>
                <a:sym typeface="Arial Unicode MS" pitchFamily="34" charset="-128"/>
              </a:rPr>
              <a:t>Bestimmung</a:t>
            </a:r>
            <a:r>
              <a:rPr lang="en-GB" b="0" dirty="0">
                <a:solidFill>
                  <a:schemeClr val="accent6">
                    <a:lumMod val="40000"/>
                    <a:lumOff val="60000"/>
                  </a:schemeClr>
                </a:solidFill>
                <a:sym typeface="Arial Unicode MS" pitchFamily="34" charset="-128"/>
              </a:rPr>
              <a:t> von </a:t>
            </a:r>
            <a:r>
              <a:rPr lang="el-GR" b="0" dirty="0">
                <a:solidFill>
                  <a:schemeClr val="accent6">
                    <a:lumMod val="40000"/>
                    <a:lumOff val="60000"/>
                  </a:schemeClr>
                </a:solidFill>
                <a:sym typeface="Arial Unicode MS" pitchFamily="34" charset="-128"/>
              </a:rPr>
              <a:t>ω</a:t>
            </a:r>
            <a:r>
              <a:rPr lang="en-US" b="0" dirty="0">
                <a:solidFill>
                  <a:schemeClr val="accent6">
                    <a:lumMod val="40000"/>
                    <a:lumOff val="60000"/>
                  </a:schemeClr>
                </a:solidFill>
                <a:sym typeface="Arial Unicode MS" pitchFamily="34" charset="-128"/>
              </a:rPr>
              <a:t> </a:t>
            </a:r>
            <a:r>
              <a:rPr lang="en-US" b="0" dirty="0" err="1">
                <a:solidFill>
                  <a:schemeClr val="accent6">
                    <a:lumMod val="40000"/>
                    <a:lumOff val="60000"/>
                  </a:schemeClr>
                </a:solidFill>
                <a:sym typeface="Arial Unicode MS" pitchFamily="34" charset="-128"/>
              </a:rPr>
              <a:t>zu</a:t>
            </a:r>
            <a:r>
              <a:rPr lang="en-US" b="0" dirty="0">
                <a:solidFill>
                  <a:schemeClr val="accent6">
                    <a:lumMod val="40000"/>
                    <a:lumOff val="60000"/>
                  </a:schemeClr>
                </a:solidFill>
                <a:sym typeface="Arial Unicode MS" pitchFamily="34" charset="-128"/>
              </a:rPr>
              <a:t> </a:t>
            </a:r>
            <a:r>
              <a:rPr lang="en-US" b="0" dirty="0" err="1">
                <a:solidFill>
                  <a:schemeClr val="accent6">
                    <a:lumMod val="40000"/>
                    <a:lumOff val="60000"/>
                  </a:schemeClr>
                </a:solidFill>
                <a:sym typeface="Arial Unicode MS" pitchFamily="34" charset="-128"/>
              </a:rPr>
              <a:t>besser</a:t>
            </a:r>
            <a:r>
              <a:rPr lang="en-US" b="0" dirty="0">
                <a:solidFill>
                  <a:schemeClr val="accent6">
                    <a:lumMod val="40000"/>
                    <a:lumOff val="60000"/>
                  </a:schemeClr>
                </a:solidFill>
                <a:sym typeface="Arial Unicode MS" pitchFamily="34" charset="-128"/>
              </a:rPr>
              <a:t> </a:t>
            </a:r>
            <a:r>
              <a:rPr lang="en-US" b="0" dirty="0" err="1">
                <a:solidFill>
                  <a:schemeClr val="accent6">
                    <a:lumMod val="40000"/>
                    <a:lumOff val="60000"/>
                  </a:schemeClr>
                </a:solidFill>
                <a:sym typeface="Arial Unicode MS" pitchFamily="34" charset="-128"/>
              </a:rPr>
              <a:t>als</a:t>
            </a:r>
            <a:r>
              <a:rPr lang="en-US" b="0" dirty="0">
                <a:solidFill>
                  <a:schemeClr val="accent6">
                    <a:lumMod val="40000"/>
                    <a:lumOff val="60000"/>
                  </a:schemeClr>
                </a:solidFill>
                <a:sym typeface="Arial Unicode MS" pitchFamily="34" charset="-128"/>
              </a:rPr>
              <a:t> 7% </a:t>
            </a:r>
            <a:endParaRPr lang="el-GR" b="0" dirty="0">
              <a:solidFill>
                <a:schemeClr val="accent6">
                  <a:lumMod val="40000"/>
                  <a:lumOff val="60000"/>
                </a:schemeClr>
              </a:solidFill>
              <a:sym typeface="Arial Unicode MS" pitchFamily="34" charset="-12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685800" y="125413"/>
            <a:ext cx="7989888" cy="1143000"/>
          </a:xfrm>
        </p:spPr>
        <p:txBody>
          <a:bodyPr/>
          <a:lstStyle/>
          <a:p>
            <a:r>
              <a:rPr lang="en-GB"/>
              <a:t>The SN Ia Hubble Diagram</a:t>
            </a:r>
          </a:p>
        </p:txBody>
      </p:sp>
      <p:sp>
        <p:nvSpPr>
          <p:cNvPr id="333827" name="Rectangle 3"/>
          <p:cNvSpPr>
            <a:spLocks noGrp="1" noChangeArrowheads="1"/>
          </p:cNvSpPr>
          <p:nvPr>
            <p:ph type="body" idx="1"/>
          </p:nvPr>
        </p:nvSpPr>
        <p:spPr>
          <a:xfrm>
            <a:off x="5076825" y="1676400"/>
            <a:ext cx="3816350" cy="4114800"/>
          </a:xfrm>
        </p:spPr>
        <p:txBody>
          <a:bodyPr/>
          <a:lstStyle/>
          <a:p>
            <a:pPr marL="0" indent="0">
              <a:buNone/>
            </a:pPr>
            <a:r>
              <a:rPr lang="en-GB" dirty="0"/>
              <a:t>Combination of ESSENCE, SNLS and nearby </a:t>
            </a:r>
            <a:r>
              <a:rPr lang="en-GB" dirty="0" err="1"/>
              <a:t>SNe</a:t>
            </a:r>
            <a:r>
              <a:rPr lang="en-GB" dirty="0"/>
              <a:t> </a:t>
            </a:r>
            <a:r>
              <a:rPr lang="en-GB" dirty="0" err="1"/>
              <a:t>Ia</a:t>
            </a:r>
            <a:r>
              <a:rPr lang="en-GB" dirty="0"/>
              <a:t> </a:t>
            </a:r>
          </a:p>
        </p:txBody>
      </p:sp>
      <p:grpSp>
        <p:nvGrpSpPr>
          <p:cNvPr id="2" name="Group 4"/>
          <p:cNvGrpSpPr>
            <a:grpSpLocks/>
          </p:cNvGrpSpPr>
          <p:nvPr/>
        </p:nvGrpSpPr>
        <p:grpSpPr bwMode="auto">
          <a:xfrm>
            <a:off x="179388" y="1052513"/>
            <a:ext cx="4926012" cy="5616575"/>
            <a:chOff x="113" y="663"/>
            <a:chExt cx="3103" cy="3538"/>
          </a:xfrm>
        </p:grpSpPr>
        <p:pic>
          <p:nvPicPr>
            <p:cNvPr id="333829" name="Picture 5"/>
            <p:cNvPicPr>
              <a:picLocks noChangeAspect="1" noChangeArrowheads="1"/>
            </p:cNvPicPr>
            <p:nvPr/>
          </p:nvPicPr>
          <p:blipFill>
            <a:blip r:embed="rId2" cstate="print"/>
            <a:srcRect/>
            <a:stretch>
              <a:fillRect/>
            </a:stretch>
          </p:blipFill>
          <p:spPr bwMode="auto">
            <a:xfrm>
              <a:off x="113" y="663"/>
              <a:ext cx="3103" cy="3538"/>
            </a:xfrm>
            <a:prstGeom prst="rect">
              <a:avLst/>
            </a:prstGeom>
            <a:noFill/>
            <a:ln w="9525">
              <a:noFill/>
              <a:miter lim="800000"/>
              <a:headEnd/>
              <a:tailEnd/>
            </a:ln>
            <a:effectLst/>
          </p:spPr>
        </p:pic>
        <p:sp>
          <p:nvSpPr>
            <p:cNvPr id="333830" name="Text Box 6"/>
            <p:cNvSpPr txBox="1">
              <a:spLocks noChangeArrowheads="1"/>
            </p:cNvSpPr>
            <p:nvPr/>
          </p:nvSpPr>
          <p:spPr bwMode="auto">
            <a:xfrm>
              <a:off x="158" y="2251"/>
              <a:ext cx="1715" cy="250"/>
            </a:xfrm>
            <a:prstGeom prst="rect">
              <a:avLst/>
            </a:prstGeom>
            <a:noFill/>
            <a:ln w="9525">
              <a:noFill/>
              <a:miter lim="800000"/>
              <a:headEnd/>
              <a:tailEnd/>
            </a:ln>
            <a:effectLst/>
          </p:spPr>
          <p:txBody>
            <a:bodyPr wrap="none">
              <a:spAutoFit/>
            </a:bodyPr>
            <a:lstStyle/>
            <a:p>
              <a:pPr algn="l"/>
              <a:r>
                <a:rPr lang="en-GB" sz="2000"/>
                <a:t>Wood-Vasey et al. 2007</a:t>
              </a:r>
            </a:p>
          </p:txBody>
        </p:sp>
      </p:grpSp>
      <p:pic>
        <p:nvPicPr>
          <p:cNvPr id="333831" name="Picture 7"/>
          <p:cNvPicPr>
            <a:picLocks noChangeAspect="1" noChangeArrowheads="1"/>
          </p:cNvPicPr>
          <p:nvPr/>
        </p:nvPicPr>
        <p:blipFill>
          <a:blip r:embed="rId3" cstate="print"/>
          <a:srcRect/>
          <a:stretch>
            <a:fillRect/>
          </a:stretch>
        </p:blipFill>
        <p:spPr bwMode="auto">
          <a:xfrm>
            <a:off x="5076825" y="3294063"/>
            <a:ext cx="3914775" cy="3375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714348" y="428604"/>
            <a:ext cx="7772400" cy="1143000"/>
          </a:xfrm>
        </p:spPr>
        <p:txBody>
          <a:bodyPr/>
          <a:lstStyle/>
          <a:p>
            <a:r>
              <a:rPr lang="de-DE" dirty="0" err="1" smtClean="0"/>
              <a:t>Beobachtungsgrössen</a:t>
            </a:r>
            <a:endParaRPr lang="de-DE" dirty="0"/>
          </a:p>
        </p:txBody>
      </p:sp>
      <p:sp>
        <p:nvSpPr>
          <p:cNvPr id="447491" name="Rectangle 3"/>
          <p:cNvSpPr>
            <a:spLocks noGrp="1" noChangeArrowheads="1"/>
          </p:cNvSpPr>
          <p:nvPr>
            <p:ph type="body" idx="1"/>
          </p:nvPr>
        </p:nvSpPr>
        <p:spPr>
          <a:xfrm>
            <a:off x="714348" y="1571612"/>
            <a:ext cx="7772400" cy="4114800"/>
          </a:xfrm>
        </p:spPr>
        <p:txBody>
          <a:bodyPr/>
          <a:lstStyle/>
          <a:p>
            <a:pPr marL="534988" indent="-534988">
              <a:spcBef>
                <a:spcPct val="0"/>
              </a:spcBef>
              <a:buFont typeface="Times New Roman" pitchFamily="18" charset="0"/>
              <a:buChar char="→"/>
            </a:pPr>
            <a:r>
              <a:rPr lang="de-DE" dirty="0" smtClean="0"/>
              <a:t>Licht- und Farbkurven </a:t>
            </a:r>
            <a:br>
              <a:rPr lang="de-DE" dirty="0" smtClean="0"/>
            </a:br>
            <a:r>
              <a:rPr lang="de-DE" dirty="0" smtClean="0"/>
              <a:t>(elektromagnetische Strahlung)</a:t>
            </a:r>
          </a:p>
          <a:p>
            <a:pPr marL="534988" indent="-534988">
              <a:spcBef>
                <a:spcPct val="0"/>
              </a:spcBef>
              <a:buFont typeface="Times New Roman" pitchFamily="18" charset="0"/>
              <a:buChar char="→"/>
            </a:pPr>
            <a:r>
              <a:rPr lang="de-DE" dirty="0" smtClean="0"/>
              <a:t>Spektrale Entwicklung</a:t>
            </a:r>
          </a:p>
          <a:p>
            <a:pPr marL="534988" indent="-534988">
              <a:spcBef>
                <a:spcPct val="0"/>
              </a:spcBef>
              <a:buFont typeface="Times New Roman" pitchFamily="18" charset="0"/>
              <a:buChar char="→"/>
            </a:pPr>
            <a:r>
              <a:rPr lang="de-DE" dirty="0" smtClean="0"/>
              <a:t>Umgebung</a:t>
            </a:r>
          </a:p>
          <a:p>
            <a:pPr marL="1000125" lvl="1">
              <a:spcBef>
                <a:spcPct val="0"/>
              </a:spcBef>
              <a:buFont typeface="Times New Roman" pitchFamily="18" charset="0"/>
              <a:buChar char="→"/>
            </a:pPr>
            <a:r>
              <a:rPr lang="de-DE" dirty="0" smtClean="0"/>
              <a:t>Muttergalaxie</a:t>
            </a:r>
          </a:p>
          <a:p>
            <a:pPr marL="1000125" lvl="1">
              <a:spcBef>
                <a:spcPct val="0"/>
              </a:spcBef>
              <a:buFont typeface="Times New Roman" pitchFamily="18" charset="0"/>
              <a:buChar char="→"/>
            </a:pPr>
            <a:r>
              <a:rPr lang="de-DE" dirty="0" smtClean="0"/>
              <a:t>interstellares Material</a:t>
            </a:r>
          </a:p>
          <a:p>
            <a:pPr marL="534988" indent="-534988">
              <a:spcBef>
                <a:spcPct val="0"/>
              </a:spcBef>
              <a:buFont typeface="Times New Roman" pitchFamily="18" charset="0"/>
              <a:buChar char="→"/>
            </a:pPr>
            <a:r>
              <a:rPr lang="de-DE" dirty="0" smtClean="0"/>
              <a:t>Vorgängerstern</a:t>
            </a:r>
          </a:p>
          <a:p>
            <a:pPr marL="534988" indent="-534988">
              <a:spcBef>
                <a:spcPct val="0"/>
              </a:spcBef>
              <a:buFont typeface="Times New Roman" pitchFamily="18" charset="0"/>
              <a:buChar char="→"/>
            </a:pPr>
            <a:r>
              <a:rPr lang="de-DE" dirty="0" smtClean="0"/>
              <a:t>Überreste </a:t>
            </a:r>
          </a:p>
          <a:p>
            <a:pPr marL="534988" indent="-534988">
              <a:spcBef>
                <a:spcPct val="0"/>
              </a:spcBef>
              <a:buFont typeface="Times New Roman" pitchFamily="18" charset="0"/>
              <a:buChar char="→"/>
            </a:pPr>
            <a:r>
              <a:rPr lang="de-DE" dirty="0" smtClean="0"/>
              <a:t>Raten</a:t>
            </a:r>
          </a:p>
          <a:p>
            <a:pPr marL="534988" indent="-534988">
              <a:spcBef>
                <a:spcPct val="0"/>
              </a:spcBef>
              <a:buFont typeface="Times New Roman" pitchFamily="18" charset="0"/>
              <a:buChar char="→"/>
            </a:pPr>
            <a:r>
              <a:rPr lang="de-DE" dirty="0" smtClean="0"/>
              <a:t>Neutrinos und Kosmische Strahlung</a:t>
            </a:r>
            <a:endParaRPr lang="de-DE"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7950" y="98425"/>
            <a:ext cx="5838825" cy="6667500"/>
            <a:chOff x="107950" y="98425"/>
            <a:chExt cx="5838825" cy="6667500"/>
          </a:xfrm>
        </p:grpSpPr>
        <p:pic>
          <p:nvPicPr>
            <p:cNvPr id="422915" name="Picture 3" descr="hd"/>
            <p:cNvPicPr>
              <a:picLocks noChangeAspect="1" noChangeArrowheads="1"/>
            </p:cNvPicPr>
            <p:nvPr/>
          </p:nvPicPr>
          <p:blipFill>
            <a:blip r:embed="rId2" cstate="print"/>
            <a:srcRect/>
            <a:stretch>
              <a:fillRect/>
            </a:stretch>
          </p:blipFill>
          <p:spPr bwMode="auto">
            <a:xfrm>
              <a:off x="107950" y="98425"/>
              <a:ext cx="5838825" cy="6667500"/>
            </a:xfrm>
            <a:prstGeom prst="rect">
              <a:avLst/>
            </a:prstGeom>
            <a:noFill/>
          </p:spPr>
        </p:pic>
        <p:sp>
          <p:nvSpPr>
            <p:cNvPr id="422916" name="Rectangle 4"/>
            <p:cNvSpPr>
              <a:spLocks noChangeArrowheads="1"/>
            </p:cNvSpPr>
            <p:nvPr/>
          </p:nvSpPr>
          <p:spPr bwMode="auto">
            <a:xfrm>
              <a:off x="827088" y="384175"/>
              <a:ext cx="1944688" cy="504825"/>
            </a:xfrm>
            <a:prstGeom prst="rect">
              <a:avLst/>
            </a:prstGeom>
            <a:solidFill>
              <a:schemeClr val="bg1">
                <a:lumMod val="20000"/>
                <a:lumOff val="80000"/>
              </a:schemeClr>
            </a:solidFill>
            <a:ln w="38100" algn="ctr">
              <a:noFill/>
              <a:miter lim="800000"/>
              <a:headEnd/>
              <a:tailEnd/>
            </a:ln>
            <a:effectLst/>
          </p:spPr>
          <p:txBody>
            <a:bodyPr wrap="none" lIns="90000" tIns="46800" rIns="90000" bIns="46800" anchor="ctr">
              <a:spAutoFit/>
            </a:bodyPr>
            <a:lstStyle/>
            <a:p>
              <a:endParaRPr lang="en-GB"/>
            </a:p>
          </p:txBody>
        </p:sp>
      </p:grpSp>
      <p:sp>
        <p:nvSpPr>
          <p:cNvPr id="422917" name="Rectangle 5"/>
          <p:cNvSpPr>
            <a:spLocks noGrp="1" noChangeArrowheads="1"/>
          </p:cNvSpPr>
          <p:nvPr>
            <p:ph type="title"/>
          </p:nvPr>
        </p:nvSpPr>
        <p:spPr>
          <a:xfrm>
            <a:off x="5867400" y="1357313"/>
            <a:ext cx="3024188" cy="633412"/>
          </a:xfrm>
        </p:spPr>
        <p:txBody>
          <a:bodyPr/>
          <a:lstStyle/>
          <a:p>
            <a:pPr defTabSz="966788"/>
            <a:r>
              <a:rPr lang="en-US" sz="3600" dirty="0"/>
              <a:t>“Third year” SNLS Hubble </a:t>
            </a:r>
            <a:r>
              <a:rPr lang="en-US" sz="3600" dirty="0" err="1" smtClean="0"/>
              <a:t>Diagramm</a:t>
            </a:r>
            <a:r>
              <a:rPr lang="en-US" sz="3600" dirty="0" smtClean="0"/>
              <a:t> (</a:t>
            </a:r>
            <a:r>
              <a:rPr lang="en-US" sz="3600" b="0" dirty="0" err="1" smtClean="0"/>
              <a:t>vorläufig</a:t>
            </a:r>
            <a:r>
              <a:rPr lang="en-US" sz="3600" dirty="0" smtClean="0"/>
              <a:t>)</a:t>
            </a:r>
            <a:endParaRPr lang="en-US" sz="3600" dirty="0"/>
          </a:p>
        </p:txBody>
      </p:sp>
      <p:sp>
        <p:nvSpPr>
          <p:cNvPr id="422918" name="Text Box 6"/>
          <p:cNvSpPr txBox="1">
            <a:spLocks noChangeArrowheads="1"/>
          </p:cNvSpPr>
          <p:nvPr/>
        </p:nvSpPr>
        <p:spPr bwMode="auto">
          <a:xfrm>
            <a:off x="6156325" y="3100388"/>
            <a:ext cx="3001963" cy="1017836"/>
          </a:xfrm>
          <a:prstGeom prst="rect">
            <a:avLst/>
          </a:prstGeom>
          <a:noFill/>
          <a:ln w="38100" algn="ctr">
            <a:noFill/>
            <a:miter lim="800000"/>
            <a:headEnd/>
            <a:tailEnd/>
          </a:ln>
          <a:effectLst/>
        </p:spPr>
        <p:txBody>
          <a:bodyPr lIns="89992" tIns="46796" rIns="89992" bIns="46796">
            <a:spAutoFit/>
          </a:bodyPr>
          <a:lstStyle/>
          <a:p>
            <a:pPr algn="l">
              <a:spcBef>
                <a:spcPct val="50000"/>
              </a:spcBef>
            </a:pPr>
            <a:r>
              <a:rPr lang="en-US" dirty="0" smtClean="0">
                <a:solidFill>
                  <a:schemeClr val="accent6">
                    <a:lumMod val="40000"/>
                    <a:lumOff val="60000"/>
                  </a:schemeClr>
                </a:solidFill>
              </a:rPr>
              <a:t>~</a:t>
            </a:r>
            <a:r>
              <a:rPr lang="en-US" dirty="0">
                <a:solidFill>
                  <a:schemeClr val="accent6">
                    <a:lumMod val="40000"/>
                    <a:lumOff val="60000"/>
                  </a:schemeClr>
                </a:solidFill>
              </a:rPr>
              <a:t>240 distant </a:t>
            </a:r>
            <a:r>
              <a:rPr lang="en-US" dirty="0" err="1">
                <a:solidFill>
                  <a:schemeClr val="accent6">
                    <a:lumMod val="40000"/>
                    <a:lumOff val="60000"/>
                  </a:schemeClr>
                </a:solidFill>
              </a:rPr>
              <a:t>SNe</a:t>
            </a:r>
            <a:r>
              <a:rPr lang="en-US" dirty="0">
                <a:solidFill>
                  <a:schemeClr val="accent6">
                    <a:lumMod val="40000"/>
                    <a:lumOff val="60000"/>
                  </a:schemeClr>
                </a:solidFill>
              </a:rPr>
              <a:t> </a:t>
            </a:r>
            <a:r>
              <a:rPr lang="en-US" dirty="0" err="1">
                <a:solidFill>
                  <a:schemeClr val="accent6">
                    <a:lumMod val="40000"/>
                    <a:lumOff val="60000"/>
                  </a:schemeClr>
                </a:solidFill>
              </a:rPr>
              <a:t>Ia</a:t>
            </a:r>
            <a:endParaRPr lang="en-US" dirty="0">
              <a:solidFill>
                <a:schemeClr val="accent6">
                  <a:lumMod val="40000"/>
                  <a:lumOff val="60000"/>
                </a:schemeClr>
              </a:solidFill>
            </a:endParaRPr>
          </a:p>
          <a:p>
            <a:pPr algn="l">
              <a:spcBef>
                <a:spcPct val="50000"/>
              </a:spcBef>
            </a:pPr>
            <a:r>
              <a:rPr lang="en-US" dirty="0" err="1">
                <a:solidFill>
                  <a:schemeClr val="accent6">
                    <a:lumMod val="40000"/>
                    <a:lumOff val="60000"/>
                  </a:schemeClr>
                </a:solidFill>
              </a:rPr>
              <a:t>rms</a:t>
            </a:r>
            <a:r>
              <a:rPr lang="en-US" dirty="0">
                <a:solidFill>
                  <a:schemeClr val="accent6">
                    <a:lumMod val="40000"/>
                    <a:lumOff val="60000"/>
                  </a:schemeClr>
                </a:solidFill>
              </a:rPr>
              <a:t> ~ 0.17mag</a:t>
            </a:r>
          </a:p>
        </p:txBody>
      </p:sp>
      <p:sp>
        <p:nvSpPr>
          <p:cNvPr id="422919" name="Text Box 7"/>
          <p:cNvSpPr txBox="1">
            <a:spLocks noChangeArrowheads="1"/>
          </p:cNvSpPr>
          <p:nvPr/>
        </p:nvSpPr>
        <p:spPr bwMode="auto">
          <a:xfrm>
            <a:off x="2771775" y="2843213"/>
            <a:ext cx="2295525" cy="457200"/>
          </a:xfrm>
          <a:prstGeom prst="rect">
            <a:avLst/>
          </a:prstGeom>
          <a:noFill/>
          <a:ln w="38100" algn="ctr">
            <a:noFill/>
            <a:miter lim="800000"/>
            <a:headEnd/>
            <a:tailEnd/>
          </a:ln>
          <a:effectLst/>
        </p:spPr>
        <p:txBody>
          <a:bodyPr lIns="89992" tIns="46796" rIns="89992" bIns="46796">
            <a:spAutoFit/>
          </a:bodyPr>
          <a:lstStyle/>
          <a:p>
            <a:pPr>
              <a:spcBef>
                <a:spcPct val="50000"/>
              </a:spcBef>
            </a:pPr>
            <a:r>
              <a:rPr lang="en-US" b="0">
                <a:solidFill>
                  <a:srgbClr val="000000"/>
                </a:solidFill>
              </a:rPr>
              <a:t>Preliminary</a:t>
            </a:r>
          </a:p>
        </p:txBody>
      </p:sp>
      <p:sp>
        <p:nvSpPr>
          <p:cNvPr id="422921" name="Text Box 9"/>
          <p:cNvSpPr txBox="1">
            <a:spLocks noChangeArrowheads="1"/>
          </p:cNvSpPr>
          <p:nvPr/>
        </p:nvSpPr>
        <p:spPr bwMode="auto">
          <a:xfrm>
            <a:off x="6253163" y="5691188"/>
            <a:ext cx="2247927" cy="456671"/>
          </a:xfrm>
          <a:prstGeom prst="rect">
            <a:avLst/>
          </a:prstGeom>
          <a:solidFill>
            <a:srgbClr val="1C1C1C"/>
          </a:solidFill>
          <a:ln w="12700">
            <a:solidFill>
              <a:srgbClr val="292929"/>
            </a:solidFill>
            <a:miter lim="800000"/>
            <a:headEnd/>
            <a:tailEnd/>
          </a:ln>
          <a:effectLst/>
        </p:spPr>
        <p:txBody>
          <a:bodyPr wrap="square" lIns="86493" tIns="43247" rIns="86493" bIns="43247">
            <a:spAutoFit/>
          </a:bodyPr>
          <a:lstStyle/>
          <a:p>
            <a:pPr algn="l" defTabSz="865188">
              <a:spcBef>
                <a:spcPct val="50000"/>
              </a:spcBef>
            </a:pPr>
            <a:r>
              <a:rPr lang="sv-SE" b="0" dirty="0">
                <a:solidFill>
                  <a:schemeClr val="accent6">
                    <a:lumMod val="40000"/>
                    <a:lumOff val="60000"/>
                  </a:schemeClr>
                </a:solidFill>
              </a:rPr>
              <a:t>Fig</a:t>
            </a:r>
            <a:r>
              <a:rPr lang="sv-SE" b="0" dirty="0" smtClean="0">
                <a:solidFill>
                  <a:schemeClr val="accent6">
                    <a:lumMod val="40000"/>
                    <a:lumOff val="60000"/>
                  </a:schemeClr>
                </a:solidFill>
              </a:rPr>
              <a:t>.: </a:t>
            </a:r>
            <a:r>
              <a:rPr lang="sv-SE" b="0" dirty="0">
                <a:solidFill>
                  <a:schemeClr val="accent6">
                    <a:lumMod val="40000"/>
                    <a:lumOff val="60000"/>
                  </a:schemeClr>
                </a:solidFill>
              </a:rPr>
              <a:t>M.Sullivan</a:t>
            </a:r>
            <a:endParaRPr lang="en-US" b="0" dirty="0">
              <a:solidFill>
                <a:schemeClr val="accent6">
                  <a:lumMod val="40000"/>
                  <a:lumOff val="60000"/>
                </a:schemeClr>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685800" y="404813"/>
            <a:ext cx="7772400" cy="1143000"/>
          </a:xfrm>
        </p:spPr>
        <p:txBody>
          <a:bodyPr/>
          <a:lstStyle/>
          <a:p>
            <a:r>
              <a:rPr lang="en-GB"/>
              <a:t>Erste Kosmologieresultate sind ver</a:t>
            </a:r>
            <a:r>
              <a:rPr lang="en-US">
                <a:cs typeface="Times New Roman" pitchFamily="18" charset="0"/>
              </a:rPr>
              <a:t>öffentlicht</a:t>
            </a:r>
            <a:endParaRPr lang="en-GB"/>
          </a:p>
        </p:txBody>
      </p:sp>
      <p:sp>
        <p:nvSpPr>
          <p:cNvPr id="378883" name="Rectangle 3"/>
          <p:cNvSpPr>
            <a:spLocks noGrp="1" noChangeArrowheads="1"/>
          </p:cNvSpPr>
          <p:nvPr>
            <p:ph type="body" idx="1"/>
          </p:nvPr>
        </p:nvSpPr>
        <p:spPr>
          <a:xfrm>
            <a:off x="685800" y="1676400"/>
            <a:ext cx="8207375" cy="4114800"/>
          </a:xfrm>
        </p:spPr>
        <p:txBody>
          <a:bodyPr/>
          <a:lstStyle/>
          <a:p>
            <a:r>
              <a:rPr lang="en-GB" sz="2800"/>
              <a:t>ESSENCE (3 Jahre)</a:t>
            </a:r>
          </a:p>
          <a:p>
            <a:pPr lvl="1">
              <a:spcBef>
                <a:spcPct val="0"/>
              </a:spcBef>
            </a:pPr>
            <a:r>
              <a:rPr lang="en-GB" sz="2400"/>
              <a:t>Wood-Vasey et al. 2007 – 60 entfernte SNe Ia</a:t>
            </a:r>
          </a:p>
          <a:p>
            <a:pPr lvl="1">
              <a:spcBef>
                <a:spcPct val="0"/>
              </a:spcBef>
            </a:pPr>
            <a:r>
              <a:rPr lang="en-GB" sz="2400"/>
              <a:t>Miknaitis et al. 2007 – Beschreibung des Experimentes</a:t>
            </a:r>
          </a:p>
          <a:p>
            <a:pPr lvl="1">
              <a:spcBef>
                <a:spcPct val="0"/>
              </a:spcBef>
            </a:pPr>
            <a:r>
              <a:rPr lang="en-GB" sz="2400"/>
              <a:t>Davis et al. 2007 – Vergleich mit exotischen Modellen der Dunklen Energie</a:t>
            </a:r>
          </a:p>
          <a:p>
            <a:pPr lvl="1">
              <a:spcBef>
                <a:spcPct val="0"/>
              </a:spcBef>
            </a:pPr>
            <a:r>
              <a:rPr lang="en-GB" sz="2400"/>
              <a:t>Spectroskopie (Matheson et al. 2005, Blondin et al. 2006)</a:t>
            </a:r>
          </a:p>
          <a:p>
            <a:pPr>
              <a:spcBef>
                <a:spcPct val="0"/>
              </a:spcBef>
            </a:pPr>
            <a:r>
              <a:rPr lang="en-GB" sz="2800"/>
              <a:t> </a:t>
            </a:r>
            <a:r>
              <a:rPr lang="en-US" sz="2800"/>
              <a:t>Resulte</a:t>
            </a:r>
            <a:endParaRPr lang="en-US" sz="2800">
              <a:solidFill>
                <a:schemeClr val="accent2"/>
              </a:solidFill>
            </a:endParaRPr>
          </a:p>
          <a:p>
            <a:pPr lvl="1">
              <a:spcBef>
                <a:spcPct val="0"/>
              </a:spcBef>
            </a:pPr>
            <a:r>
              <a:rPr lang="en-GB" sz="2400"/>
              <a:t>60 entfernte SNe Ia</a:t>
            </a:r>
          </a:p>
          <a:p>
            <a:pPr lvl="2">
              <a:spcBef>
                <a:spcPct val="0"/>
              </a:spcBef>
            </a:pPr>
            <a:r>
              <a:rPr lang="en-GB" sz="2000"/>
              <a:t>plus 45 nahe SNe Ia, plus 57 SNe Ia von SNLS erstes Jahr</a:t>
            </a:r>
          </a:p>
          <a:p>
            <a:pPr lvl="2">
              <a:spcBef>
                <a:spcPct val="0"/>
              </a:spcBef>
            </a:pPr>
            <a:r>
              <a:rPr lang="en-GB" sz="2000"/>
              <a:t>flache Geometrie und Kombination mit BAO </a:t>
            </a:r>
          </a:p>
          <a:p>
            <a:pPr lvl="2">
              <a:spcBef>
                <a:spcPct val="30000"/>
              </a:spcBef>
              <a:buFontTx/>
              <a:buNone/>
            </a:pPr>
            <a:r>
              <a:rPr lang="en-GB" b="1" i="1">
                <a:solidFill>
                  <a:srgbClr val="CC0000"/>
                </a:solidFill>
              </a:rPr>
              <a:t>w</a:t>
            </a:r>
            <a:r>
              <a:rPr lang="en-GB" b="1">
                <a:solidFill>
                  <a:srgbClr val="CC0000"/>
                </a:solidFill>
              </a:rPr>
              <a:t> = -1.07 </a:t>
            </a:r>
            <a:r>
              <a:rPr lang="en-US" b="1">
                <a:solidFill>
                  <a:srgbClr val="CC0000"/>
                </a:solidFill>
                <a:cs typeface="Times New Roman" pitchFamily="18" charset="0"/>
              </a:rPr>
              <a:t>± 0.09 (</a:t>
            </a:r>
            <a:r>
              <a:rPr lang="en-US" b="1" i="1">
                <a:solidFill>
                  <a:srgbClr val="CC0000"/>
                </a:solidFill>
                <a:cs typeface="Times New Roman" pitchFamily="18" charset="0"/>
              </a:rPr>
              <a:t>stat</a:t>
            </a:r>
            <a:r>
              <a:rPr lang="en-US" b="1">
                <a:solidFill>
                  <a:srgbClr val="CC0000"/>
                </a:solidFill>
                <a:cs typeface="Times New Roman" pitchFamily="18" charset="0"/>
              </a:rPr>
              <a:t>) ± 0.13 (</a:t>
            </a:r>
            <a:r>
              <a:rPr lang="en-US" b="1" i="1">
                <a:solidFill>
                  <a:srgbClr val="CC0000"/>
                </a:solidFill>
                <a:cs typeface="Times New Roman" pitchFamily="18" charset="0"/>
              </a:rPr>
              <a:t>sys</a:t>
            </a:r>
            <a:r>
              <a:rPr lang="en-US" b="1">
                <a:solidFill>
                  <a:srgbClr val="CC0000"/>
                </a:solidFill>
                <a:cs typeface="Times New Roman" pitchFamily="18" charset="0"/>
              </a:rPr>
              <a:t>) </a:t>
            </a:r>
          </a:p>
          <a:p>
            <a:pPr lvl="2">
              <a:spcBef>
                <a:spcPct val="0"/>
              </a:spcBef>
              <a:buFontTx/>
              <a:buNone/>
            </a:pPr>
            <a:r>
              <a:rPr lang="en-US" b="1">
                <a:solidFill>
                  <a:srgbClr val="CC0000"/>
                </a:solidFill>
                <a:cs typeface="Times New Roman" pitchFamily="18" charset="0"/>
                <a:sym typeface="Symbol" pitchFamily="18" charset="2"/>
              </a:rPr>
              <a:t></a:t>
            </a:r>
            <a:r>
              <a:rPr lang="en-US" b="1" baseline="-25000">
                <a:solidFill>
                  <a:srgbClr val="CC0000"/>
                </a:solidFill>
                <a:cs typeface="Times New Roman" pitchFamily="18" charset="0"/>
                <a:sym typeface="Symbol" pitchFamily="18" charset="2"/>
              </a:rPr>
              <a:t>M </a:t>
            </a:r>
            <a:r>
              <a:rPr lang="en-US" b="1">
                <a:solidFill>
                  <a:srgbClr val="CC0000"/>
                </a:solidFill>
                <a:cs typeface="Times New Roman" pitchFamily="18" charset="0"/>
                <a:sym typeface="Symbol" pitchFamily="18" charset="2"/>
              </a:rPr>
              <a:t>= 0.27 </a:t>
            </a:r>
            <a:r>
              <a:rPr lang="en-US" b="1">
                <a:solidFill>
                  <a:srgbClr val="CC0000"/>
                </a:solidFill>
                <a:cs typeface="Times New Roman" pitchFamily="18" charset="0"/>
              </a:rPr>
              <a:t>± 0.03</a:t>
            </a:r>
            <a:r>
              <a:rPr lang="en-US" sz="2000">
                <a:cs typeface="Times New Roman" pitchFamily="18" charset="0"/>
              </a:rPr>
              <a:t>    </a:t>
            </a:r>
            <a:endParaRPr lang="en-GB" sz="2000">
              <a:cs typeface="Times New Roman" pitchFamily="18" charset="0"/>
            </a:endParaRPr>
          </a:p>
          <a:p>
            <a:pPr lvl="2">
              <a:spcBef>
                <a:spcPct val="0"/>
              </a:spcBef>
              <a:buFontTx/>
              <a:buNone/>
            </a:pPr>
            <a:endParaRPr lang="en-GB" sz="200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685800" y="557213"/>
            <a:ext cx="7772400" cy="1143000"/>
          </a:xfrm>
        </p:spPr>
        <p:txBody>
          <a:bodyPr/>
          <a:lstStyle/>
          <a:p>
            <a:r>
              <a:rPr lang="en-GB"/>
              <a:t>Die bis jetzt vollst</a:t>
            </a:r>
            <a:r>
              <a:rPr lang="en-US">
                <a:cs typeface="Times New Roman" pitchFamily="18" charset="0"/>
              </a:rPr>
              <a:t>ändigste Stichprobe</a:t>
            </a:r>
            <a:r>
              <a:rPr lang="en-GB"/>
              <a:t> </a:t>
            </a:r>
            <a:br>
              <a:rPr lang="en-GB"/>
            </a:br>
            <a:r>
              <a:rPr lang="en-GB" sz="2800">
                <a:solidFill>
                  <a:srgbClr val="CC0000"/>
                </a:solidFill>
              </a:rPr>
              <a:t>(Riess et al. 2007)</a:t>
            </a:r>
          </a:p>
        </p:txBody>
      </p:sp>
      <p:sp>
        <p:nvSpPr>
          <p:cNvPr id="379907" name="Rectangle 3"/>
          <p:cNvSpPr>
            <a:spLocks noGrp="1" noChangeArrowheads="1"/>
          </p:cNvSpPr>
          <p:nvPr>
            <p:ph type="body" idx="1"/>
          </p:nvPr>
        </p:nvSpPr>
        <p:spPr>
          <a:xfrm>
            <a:off x="685800" y="2122488"/>
            <a:ext cx="7772400" cy="4114800"/>
          </a:xfrm>
        </p:spPr>
        <p:txBody>
          <a:bodyPr/>
          <a:lstStyle/>
          <a:p>
            <a:pPr>
              <a:spcBef>
                <a:spcPct val="0"/>
              </a:spcBef>
            </a:pPr>
            <a:r>
              <a:rPr lang="en-US">
                <a:cs typeface="Times New Roman" pitchFamily="18" charset="0"/>
              </a:rPr>
              <a:t>Zusammenfassung aller vorhandenen entfernten SNe Ia</a:t>
            </a:r>
          </a:p>
          <a:p>
            <a:pPr lvl="1">
              <a:spcBef>
                <a:spcPct val="0"/>
              </a:spcBef>
            </a:pPr>
            <a:r>
              <a:rPr lang="en-US">
                <a:cs typeface="Times New Roman" pitchFamily="18" charset="0"/>
              </a:rPr>
              <a:t>Riess et al. (2004)</a:t>
            </a:r>
          </a:p>
          <a:p>
            <a:pPr lvl="1">
              <a:spcBef>
                <a:spcPct val="0"/>
              </a:spcBef>
            </a:pPr>
            <a:r>
              <a:rPr lang="en-US">
                <a:cs typeface="Times New Roman" pitchFamily="18" charset="0"/>
              </a:rPr>
              <a:t>Astier et al. (2006)</a:t>
            </a:r>
          </a:p>
          <a:p>
            <a:pPr lvl="1">
              <a:spcBef>
                <a:spcPct val="0"/>
              </a:spcBef>
            </a:pPr>
            <a:r>
              <a:rPr lang="en-US">
                <a:cs typeface="Times New Roman" pitchFamily="18" charset="0"/>
              </a:rPr>
              <a:t>Wood-Vasey et al. (2007)</a:t>
            </a:r>
            <a:r>
              <a:rPr lang="en-GB"/>
              <a:t> </a:t>
            </a:r>
          </a:p>
          <a:p>
            <a:pPr>
              <a:spcBef>
                <a:spcPct val="0"/>
              </a:spcBef>
            </a:pPr>
            <a:r>
              <a:rPr lang="en-GB">
                <a:sym typeface="Wingdings" pitchFamily="2" charset="2"/>
              </a:rPr>
              <a:t> 23 SNe Ia bei z&gt;1</a:t>
            </a:r>
          </a:p>
          <a:p>
            <a:pPr>
              <a:spcBef>
                <a:spcPct val="0"/>
              </a:spcBef>
            </a:pPr>
            <a:r>
              <a:rPr lang="en-GB">
                <a:sym typeface="Wingdings" pitchFamily="2" charset="2"/>
              </a:rPr>
              <a:t> insgesamt  </a:t>
            </a:r>
            <a:r>
              <a:rPr lang="en-GB">
                <a:solidFill>
                  <a:srgbClr val="CC0000"/>
                </a:solidFill>
                <a:sym typeface="Wingdings" pitchFamily="2" charset="2"/>
              </a:rPr>
              <a:t>182</a:t>
            </a:r>
            <a:r>
              <a:rPr lang="en-GB">
                <a:sym typeface="Wingdings" pitchFamily="2" charset="2"/>
              </a:rPr>
              <a:t> SNe Ia mit z&gt;0.0233 </a:t>
            </a:r>
            <a:br>
              <a:rPr lang="en-GB">
                <a:sym typeface="Wingdings" pitchFamily="2" charset="2"/>
              </a:rPr>
            </a:br>
            <a:r>
              <a:rPr lang="en-GB">
                <a:sym typeface="Wingdings" pitchFamily="2" charset="2"/>
              </a:rPr>
              <a:t>  (v=7000 km/s)</a:t>
            </a:r>
          </a:p>
          <a:p>
            <a:pPr lvl="1">
              <a:spcBef>
                <a:spcPct val="0"/>
              </a:spcBef>
              <a:buFontTx/>
              <a:buNone/>
            </a:pPr>
            <a:r>
              <a:rPr lang="en-GB"/>
              <a:t>untere Entfernungslimite um lokale Effekte zu minimisieren</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685800" y="44450"/>
            <a:ext cx="7772400" cy="1143000"/>
          </a:xfrm>
        </p:spPr>
        <p:txBody>
          <a:bodyPr/>
          <a:lstStyle/>
          <a:p>
            <a:r>
              <a:rPr lang="en-GB"/>
              <a:t>Das SN Hubble Diagram</a:t>
            </a:r>
          </a:p>
        </p:txBody>
      </p:sp>
      <p:sp>
        <p:nvSpPr>
          <p:cNvPr id="381955" name="Rectangle 3"/>
          <p:cNvSpPr>
            <a:spLocks noGrp="1" noChangeArrowheads="1"/>
          </p:cNvSpPr>
          <p:nvPr>
            <p:ph type="body" idx="1"/>
          </p:nvPr>
        </p:nvSpPr>
        <p:spPr>
          <a:xfrm>
            <a:off x="4140200" y="1676400"/>
            <a:ext cx="4318000" cy="4560888"/>
          </a:xfrm>
        </p:spPr>
        <p:txBody>
          <a:bodyPr/>
          <a:lstStyle/>
          <a:p>
            <a:r>
              <a:rPr lang="en-GB"/>
              <a:t>13 verschiedene Datenquellen</a:t>
            </a:r>
          </a:p>
          <a:p>
            <a:pPr lvl="1"/>
            <a:r>
              <a:rPr lang="en-GB"/>
              <a:t>gleichf</a:t>
            </a:r>
            <a:r>
              <a:rPr lang="en-US">
                <a:cs typeface="Times New Roman" pitchFamily="18" charset="0"/>
              </a:rPr>
              <a:t>örmige Lichtkurven Abgleiche</a:t>
            </a:r>
            <a:endParaRPr lang="en-GB"/>
          </a:p>
          <a:p>
            <a:pPr lvl="1"/>
            <a:r>
              <a:rPr lang="en-GB"/>
              <a:t>einheitliche kosmologische Analyse</a:t>
            </a:r>
          </a:p>
        </p:txBody>
      </p:sp>
      <p:grpSp>
        <p:nvGrpSpPr>
          <p:cNvPr id="2" name="Group 4"/>
          <p:cNvGrpSpPr>
            <a:grpSpLocks/>
          </p:cNvGrpSpPr>
          <p:nvPr/>
        </p:nvGrpSpPr>
        <p:grpSpPr bwMode="auto">
          <a:xfrm>
            <a:off x="195263" y="1052513"/>
            <a:ext cx="3800475" cy="5545137"/>
            <a:chOff x="123" y="799"/>
            <a:chExt cx="2394" cy="3493"/>
          </a:xfrm>
        </p:grpSpPr>
        <p:pic>
          <p:nvPicPr>
            <p:cNvPr id="381957" name="Picture 5"/>
            <p:cNvPicPr>
              <a:picLocks noChangeAspect="1" noChangeArrowheads="1"/>
            </p:cNvPicPr>
            <p:nvPr/>
          </p:nvPicPr>
          <p:blipFill>
            <a:blip r:embed="rId2" cstate="print"/>
            <a:srcRect/>
            <a:stretch>
              <a:fillRect/>
            </a:stretch>
          </p:blipFill>
          <p:spPr bwMode="auto">
            <a:xfrm>
              <a:off x="123" y="799"/>
              <a:ext cx="2394" cy="1802"/>
            </a:xfrm>
            <a:prstGeom prst="rect">
              <a:avLst/>
            </a:prstGeom>
            <a:noFill/>
            <a:ln w="9525">
              <a:noFill/>
              <a:miter lim="800000"/>
              <a:headEnd/>
              <a:tailEnd/>
            </a:ln>
            <a:effectLst/>
          </p:spPr>
        </p:pic>
        <p:pic>
          <p:nvPicPr>
            <p:cNvPr id="381958" name="Picture 6"/>
            <p:cNvPicPr>
              <a:picLocks noChangeAspect="1" noChangeArrowheads="1"/>
            </p:cNvPicPr>
            <p:nvPr/>
          </p:nvPicPr>
          <p:blipFill>
            <a:blip r:embed="rId3" cstate="print"/>
            <a:srcRect/>
            <a:stretch>
              <a:fillRect/>
            </a:stretch>
          </p:blipFill>
          <p:spPr bwMode="auto">
            <a:xfrm>
              <a:off x="123" y="2583"/>
              <a:ext cx="2394" cy="1709"/>
            </a:xfrm>
            <a:prstGeom prst="rect">
              <a:avLst/>
            </a:prstGeom>
            <a:noFill/>
            <a:ln w="9525">
              <a:noFill/>
              <a:miter lim="800000"/>
              <a:headEnd/>
              <a:tailEnd/>
            </a:ln>
            <a:effectLst/>
          </p:spPr>
        </p:pic>
        <p:sp>
          <p:nvSpPr>
            <p:cNvPr id="381959" name="Text Box 7"/>
            <p:cNvSpPr txBox="1">
              <a:spLocks noChangeArrowheads="1"/>
            </p:cNvSpPr>
            <p:nvPr/>
          </p:nvSpPr>
          <p:spPr bwMode="auto">
            <a:xfrm>
              <a:off x="385" y="3853"/>
              <a:ext cx="1213" cy="212"/>
            </a:xfrm>
            <a:prstGeom prst="rect">
              <a:avLst/>
            </a:prstGeom>
            <a:noFill/>
            <a:ln w="9525">
              <a:noFill/>
              <a:miter lim="800000"/>
              <a:headEnd/>
              <a:tailEnd/>
            </a:ln>
            <a:effectLst/>
          </p:spPr>
          <p:txBody>
            <a:bodyPr wrap="none">
              <a:spAutoFit/>
            </a:bodyPr>
            <a:lstStyle/>
            <a:p>
              <a:r>
                <a:rPr lang="en-GB" sz="1600"/>
                <a:t>Kowalski et al. 2008</a:t>
              </a:r>
            </a:p>
          </p:txBody>
        </p:sp>
      </p:gr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1047750" y="269875"/>
            <a:ext cx="7772400" cy="1143000"/>
          </a:xfrm>
        </p:spPr>
        <p:txBody>
          <a:bodyPr/>
          <a:lstStyle/>
          <a:p>
            <a:pPr algn="r"/>
            <a:r>
              <a:rPr lang="en-GB"/>
              <a:t>Kosmologie</a:t>
            </a:r>
          </a:p>
        </p:txBody>
      </p:sp>
      <p:sp>
        <p:nvSpPr>
          <p:cNvPr id="384003" name="Rectangle 3"/>
          <p:cNvSpPr>
            <a:spLocks noGrp="1" noChangeArrowheads="1"/>
          </p:cNvSpPr>
          <p:nvPr>
            <p:ph type="body" idx="1"/>
          </p:nvPr>
        </p:nvSpPr>
        <p:spPr>
          <a:xfrm>
            <a:off x="3708400" y="1330325"/>
            <a:ext cx="4749800" cy="4114800"/>
          </a:xfrm>
        </p:spPr>
        <p:txBody>
          <a:bodyPr/>
          <a:lstStyle/>
          <a:p>
            <a:r>
              <a:rPr lang="en-GB"/>
              <a:t>Keine Ver</a:t>
            </a:r>
            <a:r>
              <a:rPr lang="en-US">
                <a:cs typeface="Times New Roman" pitchFamily="18" charset="0"/>
              </a:rPr>
              <a:t>änderungen im Vergleich zu früheren Daten und Analysen</a:t>
            </a:r>
            <a:endParaRPr lang="en-GB"/>
          </a:p>
        </p:txBody>
      </p:sp>
      <p:grpSp>
        <p:nvGrpSpPr>
          <p:cNvPr id="2" name="Group 9"/>
          <p:cNvGrpSpPr>
            <a:grpSpLocks/>
          </p:cNvGrpSpPr>
          <p:nvPr/>
        </p:nvGrpSpPr>
        <p:grpSpPr bwMode="auto">
          <a:xfrm>
            <a:off x="323850" y="908050"/>
            <a:ext cx="8547100" cy="5554663"/>
            <a:chOff x="204" y="572"/>
            <a:chExt cx="5384" cy="3499"/>
          </a:xfrm>
        </p:grpSpPr>
        <p:grpSp>
          <p:nvGrpSpPr>
            <p:cNvPr id="3" name="Group 6"/>
            <p:cNvGrpSpPr>
              <a:grpSpLocks/>
            </p:cNvGrpSpPr>
            <p:nvPr/>
          </p:nvGrpSpPr>
          <p:grpSpPr bwMode="auto">
            <a:xfrm>
              <a:off x="2336" y="1933"/>
              <a:ext cx="3252" cy="2138"/>
              <a:chOff x="2336" y="1616"/>
              <a:chExt cx="3252" cy="2138"/>
            </a:xfrm>
          </p:grpSpPr>
          <p:pic>
            <p:nvPicPr>
              <p:cNvPr id="384007" name="Picture 7"/>
              <p:cNvPicPr>
                <a:picLocks noChangeAspect="1" noChangeArrowheads="1"/>
              </p:cNvPicPr>
              <p:nvPr/>
            </p:nvPicPr>
            <p:blipFill>
              <a:blip r:embed="rId2" cstate="print"/>
              <a:srcRect/>
              <a:stretch>
                <a:fillRect/>
              </a:stretch>
            </p:blipFill>
            <p:spPr bwMode="auto">
              <a:xfrm>
                <a:off x="2336" y="1616"/>
                <a:ext cx="3252" cy="2138"/>
              </a:xfrm>
              <a:prstGeom prst="rect">
                <a:avLst/>
              </a:prstGeom>
              <a:noFill/>
              <a:ln w="9525">
                <a:noFill/>
                <a:miter lim="800000"/>
                <a:headEnd/>
                <a:tailEnd/>
              </a:ln>
              <a:effectLst/>
            </p:spPr>
          </p:pic>
          <p:sp>
            <p:nvSpPr>
              <p:cNvPr id="384008" name="Text Box 8"/>
              <p:cNvSpPr txBox="1">
                <a:spLocks noChangeArrowheads="1"/>
              </p:cNvSpPr>
              <p:nvPr/>
            </p:nvSpPr>
            <p:spPr bwMode="auto">
              <a:xfrm>
                <a:off x="2686" y="1796"/>
                <a:ext cx="346" cy="250"/>
              </a:xfrm>
              <a:prstGeom prst="rect">
                <a:avLst/>
              </a:prstGeom>
              <a:noFill/>
              <a:ln w="9525">
                <a:noFill/>
                <a:miter lim="800000"/>
                <a:headEnd/>
                <a:tailEnd/>
              </a:ln>
              <a:effectLst/>
            </p:spPr>
            <p:txBody>
              <a:bodyPr wrap="none">
                <a:spAutoFit/>
              </a:bodyPr>
              <a:lstStyle/>
              <a:p>
                <a:r>
                  <a:rPr lang="en-GB" sz="2000"/>
                  <a:t>flat</a:t>
                </a:r>
              </a:p>
            </p:txBody>
          </p:sp>
        </p:grpSp>
        <p:pic>
          <p:nvPicPr>
            <p:cNvPr id="384004" name="Picture 4"/>
            <p:cNvPicPr>
              <a:picLocks noChangeAspect="1" noChangeArrowheads="1"/>
            </p:cNvPicPr>
            <p:nvPr/>
          </p:nvPicPr>
          <p:blipFill>
            <a:blip r:embed="rId3" cstate="print"/>
            <a:srcRect/>
            <a:stretch>
              <a:fillRect/>
            </a:stretch>
          </p:blipFill>
          <p:spPr bwMode="auto">
            <a:xfrm>
              <a:off x="204" y="572"/>
              <a:ext cx="2103" cy="3498"/>
            </a:xfrm>
            <a:prstGeom prst="rect">
              <a:avLst/>
            </a:prstGeom>
            <a:noFill/>
            <a:ln w="9525">
              <a:noFill/>
              <a:miter lim="800000"/>
              <a:headEnd/>
              <a:tailEnd/>
            </a:ln>
            <a:effectLst/>
          </p:spPr>
        </p:pic>
      </p:grpSp>
      <p:sp>
        <p:nvSpPr>
          <p:cNvPr id="384005" name="Text Box 5"/>
          <p:cNvSpPr txBox="1">
            <a:spLocks noChangeArrowheads="1"/>
          </p:cNvSpPr>
          <p:nvPr/>
        </p:nvSpPr>
        <p:spPr bwMode="auto">
          <a:xfrm>
            <a:off x="3708400" y="6381750"/>
            <a:ext cx="2354263" cy="396875"/>
          </a:xfrm>
          <a:prstGeom prst="rect">
            <a:avLst/>
          </a:prstGeom>
          <a:solidFill>
            <a:srgbClr val="1C1C1C"/>
          </a:solidFill>
          <a:ln w="9525">
            <a:solidFill>
              <a:srgbClr val="292929"/>
            </a:solidFill>
            <a:miter lim="800000"/>
            <a:headEnd/>
            <a:tailEnd/>
          </a:ln>
          <a:effectLst/>
        </p:spPr>
        <p:txBody>
          <a:bodyPr wrap="none">
            <a:spAutoFit/>
          </a:bodyPr>
          <a:lstStyle/>
          <a:p>
            <a:r>
              <a:rPr lang="en-GB" sz="2000" dirty="0">
                <a:solidFill>
                  <a:schemeClr val="accent6">
                    <a:lumMod val="40000"/>
                    <a:lumOff val="60000"/>
                  </a:schemeClr>
                </a:solidFill>
              </a:rPr>
              <a:t>Kowalski et al. 2008</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GB"/>
              <a:t>Resultierende Kosmologie</a:t>
            </a:r>
          </a:p>
        </p:txBody>
      </p:sp>
      <p:sp>
        <p:nvSpPr>
          <p:cNvPr id="382979" name="Rectangle 3"/>
          <p:cNvSpPr>
            <a:spLocks noGrp="1" noChangeArrowheads="1"/>
          </p:cNvSpPr>
          <p:nvPr>
            <p:ph type="body" idx="1"/>
          </p:nvPr>
        </p:nvSpPr>
        <p:spPr>
          <a:noFill/>
          <a:ln/>
        </p:spPr>
        <p:txBody>
          <a:bodyPr/>
          <a:lstStyle/>
          <a:p>
            <a:r>
              <a:rPr lang="en-GB"/>
              <a:t>SNe Ia kombiniert mit BAO und CMB und mit der Annahme einer flachen Geometrie</a:t>
            </a:r>
            <a:endParaRPr lang="en-US"/>
          </a:p>
          <a:p>
            <a:pPr lvl="1" indent="247650">
              <a:buFontTx/>
              <a:buNone/>
            </a:pPr>
            <a:r>
              <a:rPr lang="el-GR" b="1">
                <a:solidFill>
                  <a:srgbClr val="FF0000"/>
                </a:solidFill>
              </a:rPr>
              <a:t>Ω</a:t>
            </a:r>
            <a:r>
              <a:rPr lang="en-US" b="1" baseline="-25000">
                <a:solidFill>
                  <a:srgbClr val="FF0000"/>
                </a:solidFill>
              </a:rPr>
              <a:t>M</a:t>
            </a:r>
            <a:r>
              <a:rPr lang="en-US" b="1">
                <a:solidFill>
                  <a:srgbClr val="FF0000"/>
                </a:solidFill>
              </a:rPr>
              <a:t> =  0.274 ± 0.016 </a:t>
            </a:r>
            <a:r>
              <a:rPr lang="en-US" b="1" i="1">
                <a:solidFill>
                  <a:srgbClr val="FF0000"/>
                </a:solidFill>
              </a:rPr>
              <a:t>(stat)</a:t>
            </a:r>
            <a:r>
              <a:rPr lang="en-US" b="1">
                <a:solidFill>
                  <a:srgbClr val="FF0000"/>
                </a:solidFill>
              </a:rPr>
              <a:t> ± 0.012 </a:t>
            </a:r>
            <a:r>
              <a:rPr lang="en-US" b="1" i="1">
                <a:solidFill>
                  <a:srgbClr val="FF0000"/>
                </a:solidFill>
              </a:rPr>
              <a:t>(sys)</a:t>
            </a:r>
          </a:p>
          <a:p>
            <a:pPr lvl="1" indent="247650">
              <a:buFontTx/>
              <a:buNone/>
            </a:pPr>
            <a:r>
              <a:rPr lang="en-US" b="1" i="1">
                <a:solidFill>
                  <a:srgbClr val="FF0000"/>
                </a:solidFill>
              </a:rPr>
              <a:t>w </a:t>
            </a:r>
            <a:r>
              <a:rPr lang="en-US" b="1">
                <a:solidFill>
                  <a:srgbClr val="FF0000"/>
                </a:solidFill>
              </a:rPr>
              <a:t>= -0.969 ± 0.06 </a:t>
            </a:r>
            <a:r>
              <a:rPr lang="en-US" b="1" i="1">
                <a:solidFill>
                  <a:srgbClr val="FF0000"/>
                </a:solidFill>
              </a:rPr>
              <a:t>(stat)</a:t>
            </a:r>
            <a:r>
              <a:rPr lang="en-US" b="1">
                <a:solidFill>
                  <a:srgbClr val="FF0000"/>
                </a:solidFill>
              </a:rPr>
              <a:t> ± 0.07 </a:t>
            </a:r>
            <a:r>
              <a:rPr lang="en-US" b="1" i="1">
                <a:solidFill>
                  <a:srgbClr val="FF0000"/>
                </a:solidFill>
              </a:rPr>
              <a:t>(sys)</a:t>
            </a:r>
          </a:p>
          <a:p>
            <a:r>
              <a:rPr lang="en-GB"/>
              <a:t>SNe Ia kombiniert mit BAO und CMB</a:t>
            </a:r>
            <a:endParaRPr lang="en-US"/>
          </a:p>
          <a:p>
            <a:pPr lvl="1" indent="247650">
              <a:buFontTx/>
              <a:buNone/>
            </a:pPr>
            <a:r>
              <a:rPr lang="el-GR" b="1">
                <a:solidFill>
                  <a:srgbClr val="FF0000"/>
                </a:solidFill>
              </a:rPr>
              <a:t>Ω</a:t>
            </a:r>
            <a:r>
              <a:rPr lang="en-US" b="1" baseline="-25000">
                <a:solidFill>
                  <a:srgbClr val="FF0000"/>
                </a:solidFill>
              </a:rPr>
              <a:t>M</a:t>
            </a:r>
            <a:r>
              <a:rPr lang="en-US" b="1">
                <a:solidFill>
                  <a:srgbClr val="FF0000"/>
                </a:solidFill>
              </a:rPr>
              <a:t> =  0.285 ± 0.020 </a:t>
            </a:r>
            <a:r>
              <a:rPr lang="en-US" b="1" i="1">
                <a:solidFill>
                  <a:srgbClr val="FF0000"/>
                </a:solidFill>
              </a:rPr>
              <a:t>(stat)</a:t>
            </a:r>
            <a:r>
              <a:rPr lang="en-US" b="1">
                <a:solidFill>
                  <a:srgbClr val="FF0000"/>
                </a:solidFill>
              </a:rPr>
              <a:t> ± 0.010 </a:t>
            </a:r>
            <a:r>
              <a:rPr lang="en-US" b="1" i="1">
                <a:solidFill>
                  <a:srgbClr val="FF0000"/>
                </a:solidFill>
              </a:rPr>
              <a:t>(sys)</a:t>
            </a:r>
          </a:p>
          <a:p>
            <a:pPr lvl="1" indent="247650">
              <a:buFontTx/>
              <a:buNone/>
            </a:pPr>
            <a:r>
              <a:rPr lang="el-GR" b="1">
                <a:solidFill>
                  <a:srgbClr val="FF0000"/>
                </a:solidFill>
              </a:rPr>
              <a:t>Ω</a:t>
            </a:r>
            <a:r>
              <a:rPr lang="en-US" b="1" baseline="-25000">
                <a:solidFill>
                  <a:srgbClr val="FF0000"/>
                </a:solidFill>
              </a:rPr>
              <a:t>K</a:t>
            </a:r>
            <a:r>
              <a:rPr lang="en-US" b="1">
                <a:solidFill>
                  <a:srgbClr val="FF0000"/>
                </a:solidFill>
              </a:rPr>
              <a:t> =  -0.010 ± 0.010 </a:t>
            </a:r>
            <a:r>
              <a:rPr lang="en-US" b="1" i="1">
                <a:solidFill>
                  <a:srgbClr val="FF0000"/>
                </a:solidFill>
              </a:rPr>
              <a:t>(stat)</a:t>
            </a:r>
            <a:r>
              <a:rPr lang="en-US" b="1">
                <a:solidFill>
                  <a:srgbClr val="FF0000"/>
                </a:solidFill>
              </a:rPr>
              <a:t> ± 0.005 </a:t>
            </a:r>
            <a:r>
              <a:rPr lang="en-US" b="1" i="1">
                <a:solidFill>
                  <a:srgbClr val="FF0000"/>
                </a:solidFill>
              </a:rPr>
              <a:t>(sys)</a:t>
            </a:r>
          </a:p>
          <a:p>
            <a:pPr lvl="1" indent="247650">
              <a:buFontTx/>
              <a:buNone/>
            </a:pPr>
            <a:r>
              <a:rPr lang="en-US" b="1" i="1">
                <a:solidFill>
                  <a:srgbClr val="FF0000"/>
                </a:solidFill>
              </a:rPr>
              <a:t>w </a:t>
            </a:r>
            <a:r>
              <a:rPr lang="en-US" b="1">
                <a:solidFill>
                  <a:srgbClr val="FF0000"/>
                </a:solidFill>
              </a:rPr>
              <a:t>= -1.001 ± 0.07 </a:t>
            </a:r>
            <a:r>
              <a:rPr lang="en-US" b="1" i="1">
                <a:solidFill>
                  <a:srgbClr val="FF0000"/>
                </a:solidFill>
              </a:rPr>
              <a:t>(stat)</a:t>
            </a:r>
            <a:r>
              <a:rPr lang="en-US" b="1">
                <a:solidFill>
                  <a:srgbClr val="FF0000"/>
                </a:solidFill>
              </a:rPr>
              <a:t> ± 0.08 </a:t>
            </a:r>
            <a:r>
              <a:rPr lang="en-US" b="1" i="1">
                <a:solidFill>
                  <a:srgbClr val="FF0000"/>
                </a:solidFill>
              </a:rPr>
              <a:t>(sys)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de-DE" smtClean="0"/>
              <a:t>Der Inhalt des Universums</a:t>
            </a:r>
          </a:p>
        </p:txBody>
      </p:sp>
      <p:sp>
        <p:nvSpPr>
          <p:cNvPr id="57347" name="Rectangle 3"/>
          <p:cNvSpPr>
            <a:spLocks noGrp="1" noChangeArrowheads="1"/>
          </p:cNvSpPr>
          <p:nvPr>
            <p:ph type="body" idx="1"/>
          </p:nvPr>
        </p:nvSpPr>
        <p:spPr>
          <a:xfrm>
            <a:off x="250825" y="1628775"/>
            <a:ext cx="3384550" cy="4752975"/>
          </a:xfrm>
        </p:spPr>
        <p:txBody>
          <a:bodyPr/>
          <a:lstStyle/>
          <a:p>
            <a:pPr marL="0" indent="0">
              <a:buFontTx/>
              <a:buNone/>
            </a:pPr>
            <a:r>
              <a:rPr lang="de-DE" smtClean="0"/>
              <a:t>Dunkle Materie und Dunkle Energie sind die bestimmenden Energiebeitr</a:t>
            </a:r>
            <a:r>
              <a:rPr lang="de-DE" smtClean="0">
                <a:cs typeface="Times New Roman" pitchFamily="18" charset="0"/>
              </a:rPr>
              <a:t>äge des Universums.</a:t>
            </a:r>
          </a:p>
          <a:p>
            <a:pPr marL="0" indent="0">
              <a:buFontTx/>
              <a:buNone/>
            </a:pPr>
            <a:endParaRPr lang="de-DE" smtClean="0">
              <a:solidFill>
                <a:srgbClr val="FF0000"/>
              </a:solidFill>
              <a:cs typeface="Times New Roman" pitchFamily="18" charset="0"/>
            </a:endParaRPr>
          </a:p>
          <a:p>
            <a:pPr marL="0" indent="0">
              <a:buFontTx/>
              <a:buNone/>
            </a:pPr>
            <a:r>
              <a:rPr lang="de-DE" sz="4400" smtClean="0">
                <a:solidFill>
                  <a:srgbClr val="FF0000"/>
                </a:solidFill>
                <a:cs typeface="Times New Roman" pitchFamily="18" charset="0"/>
              </a:rPr>
              <a:t>Was sind sie?</a:t>
            </a:r>
          </a:p>
        </p:txBody>
      </p:sp>
      <p:pic>
        <p:nvPicPr>
          <p:cNvPr id="57348" name="Picture 4"/>
          <p:cNvPicPr>
            <a:picLocks noChangeAspect="1" noChangeArrowheads="1"/>
          </p:cNvPicPr>
          <p:nvPr/>
        </p:nvPicPr>
        <p:blipFill>
          <a:blip r:embed="rId2" cstate="print"/>
          <a:srcRect/>
          <a:stretch>
            <a:fillRect/>
          </a:stretch>
        </p:blipFill>
        <p:spPr bwMode="auto">
          <a:xfrm>
            <a:off x="3708400" y="1590675"/>
            <a:ext cx="523875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304800"/>
            <a:ext cx="7772400" cy="1143000"/>
          </a:xfrm>
        </p:spPr>
        <p:txBody>
          <a:bodyPr/>
          <a:lstStyle/>
          <a:p>
            <a:r>
              <a:rPr lang="de-DE" b="0"/>
              <a:t>Was bedeutet das? (3)</a:t>
            </a:r>
            <a:endParaRPr lang="en-GB" b="0"/>
          </a:p>
        </p:txBody>
      </p:sp>
      <p:sp>
        <p:nvSpPr>
          <p:cNvPr id="35843" name="Rectangle 3"/>
          <p:cNvSpPr>
            <a:spLocks noGrp="1" noChangeArrowheads="1"/>
          </p:cNvSpPr>
          <p:nvPr>
            <p:ph type="body" idx="1"/>
          </p:nvPr>
        </p:nvSpPr>
        <p:spPr>
          <a:xfrm>
            <a:off x="685800" y="1447800"/>
            <a:ext cx="7772400" cy="4876800"/>
          </a:xfrm>
        </p:spPr>
        <p:txBody>
          <a:bodyPr/>
          <a:lstStyle/>
          <a:p>
            <a:pPr>
              <a:buFontTx/>
              <a:buNone/>
            </a:pPr>
            <a:r>
              <a:rPr lang="de-DE"/>
              <a:t>Das Universum besteht im wesentlichen aus </a:t>
            </a:r>
          </a:p>
          <a:p>
            <a:pPr algn="ctr">
              <a:buFontTx/>
              <a:buNone/>
            </a:pPr>
            <a:r>
              <a:rPr lang="de-DE">
                <a:solidFill>
                  <a:srgbClr val="FF0000"/>
                </a:solidFill>
                <a:effectLst>
                  <a:outerShdw blurRad="38100" dist="38100" dir="2700000" algn="tl">
                    <a:srgbClr val="000000"/>
                  </a:outerShdw>
                </a:effectLst>
              </a:rPr>
              <a:t>nichts.</a:t>
            </a:r>
            <a:endParaRPr lang="de-DE">
              <a:solidFill>
                <a:srgbClr val="FF0000"/>
              </a:solidFill>
            </a:endParaRPr>
          </a:p>
          <a:p>
            <a:pPr>
              <a:buFontTx/>
              <a:buNone/>
            </a:pPr>
            <a:r>
              <a:rPr lang="de-DE"/>
              <a:t>Das Universum expandiert für immer.</a:t>
            </a:r>
          </a:p>
          <a:p>
            <a:pPr>
              <a:buFontTx/>
              <a:buNone/>
            </a:pPr>
            <a:r>
              <a:rPr lang="de-DE"/>
              <a:t>Im Moment existiert keine überzeugende physikalische Interpretation der Vakuumsenergie </a:t>
            </a:r>
            <a:r>
              <a:rPr lang="de-DE">
                <a:solidFill>
                  <a:srgbClr val="FF0000"/>
                </a:solidFill>
              </a:rPr>
              <a:t>(Dunkle Energie)</a:t>
            </a:r>
            <a:r>
              <a:rPr lang="de-DE"/>
              <a:t>.</a:t>
            </a:r>
          </a:p>
          <a:p>
            <a:pPr>
              <a:buFontTx/>
              <a:buNone/>
            </a:pPr>
            <a:r>
              <a:rPr lang="de-DE"/>
              <a:t>Das Alter des Universums ist jetzt grösser als dasjenige der ältesten Sterne.</a:t>
            </a:r>
            <a:endParaRPr lang="de-DE">
              <a:solidFill>
                <a:schemeClr val="accent2"/>
              </a:solidFill>
            </a:endParaRPr>
          </a:p>
          <a:p>
            <a:pPr>
              <a:buFontTx/>
              <a:buNone/>
            </a:pPr>
            <a:endParaRPr lang="de-DE"/>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09600" y="228600"/>
            <a:ext cx="7772400" cy="1143000"/>
          </a:xfrm>
        </p:spPr>
        <p:txBody>
          <a:bodyPr/>
          <a:lstStyle/>
          <a:p>
            <a:r>
              <a:rPr lang="de-DE" b="0"/>
              <a:t>Interpretationen/Spekulationen</a:t>
            </a:r>
            <a:endParaRPr lang="en-GB"/>
          </a:p>
        </p:txBody>
      </p:sp>
      <p:sp>
        <p:nvSpPr>
          <p:cNvPr id="49155" name="Rectangle 3"/>
          <p:cNvSpPr>
            <a:spLocks noGrp="1" noChangeArrowheads="1"/>
          </p:cNvSpPr>
          <p:nvPr>
            <p:ph type="body" idx="1"/>
          </p:nvPr>
        </p:nvSpPr>
        <p:spPr>
          <a:xfrm>
            <a:off x="685800" y="1219200"/>
            <a:ext cx="7772400" cy="5410200"/>
          </a:xfrm>
        </p:spPr>
        <p:txBody>
          <a:bodyPr/>
          <a:lstStyle/>
          <a:p>
            <a:pPr marL="185738" indent="-185738">
              <a:lnSpc>
                <a:spcPct val="80000"/>
              </a:lnSpc>
              <a:buFontTx/>
              <a:buNone/>
              <a:tabLst>
                <a:tab pos="476250" algn="l"/>
              </a:tabLst>
            </a:pPr>
            <a:r>
              <a:rPr lang="de-DE" b="1">
                <a:solidFill>
                  <a:srgbClr val="FF0000"/>
                </a:solidFill>
              </a:rPr>
              <a:t>Einstein’s Kosmologische Konstante</a:t>
            </a:r>
            <a:endParaRPr lang="de-DE">
              <a:solidFill>
                <a:srgbClr val="FF0000"/>
              </a:solidFill>
            </a:endParaRPr>
          </a:p>
          <a:p>
            <a:pPr marL="579438" lvl="1" indent="-46038">
              <a:lnSpc>
                <a:spcPct val="80000"/>
              </a:lnSpc>
              <a:buFontTx/>
              <a:buNone/>
              <a:tabLst>
                <a:tab pos="476250" algn="l"/>
              </a:tabLst>
            </a:pPr>
            <a:r>
              <a:rPr lang="de-DE" b="1"/>
              <a:t>Bisher kein “Platz” im Standart Model der Teilchenphysik</a:t>
            </a:r>
            <a:endParaRPr lang="de-DE"/>
          </a:p>
          <a:p>
            <a:pPr marL="185738" indent="-185738">
              <a:lnSpc>
                <a:spcPct val="80000"/>
              </a:lnSpc>
              <a:buFontTx/>
              <a:buNone/>
              <a:tabLst>
                <a:tab pos="476250" algn="l"/>
              </a:tabLst>
            </a:pPr>
            <a:r>
              <a:rPr lang="de-DE" b="1">
                <a:solidFill>
                  <a:srgbClr val="FF0000"/>
                </a:solidFill>
              </a:rPr>
              <a:t>Quintessence</a:t>
            </a:r>
            <a:endParaRPr lang="de-DE"/>
          </a:p>
          <a:p>
            <a:pPr marL="579438" lvl="1" indent="-46038">
              <a:lnSpc>
                <a:spcPct val="80000"/>
              </a:lnSpc>
              <a:buFontTx/>
              <a:buNone/>
              <a:tabLst>
                <a:tab pos="476250" algn="l"/>
              </a:tabLst>
            </a:pPr>
            <a:r>
              <a:rPr lang="de-DE" b="1"/>
              <a:t>Quantenmechanisches Teilchenfeld, dass Energie in das Universum entlässt</a:t>
            </a:r>
            <a:r>
              <a:rPr lang="de-DE"/>
              <a:t> </a:t>
            </a:r>
          </a:p>
          <a:p>
            <a:pPr marL="185738" indent="-185738">
              <a:lnSpc>
                <a:spcPct val="80000"/>
              </a:lnSpc>
              <a:buFontTx/>
              <a:buNone/>
              <a:tabLst>
                <a:tab pos="476250" algn="l"/>
              </a:tabLst>
            </a:pPr>
            <a:r>
              <a:rPr lang="de-DE" b="1">
                <a:solidFill>
                  <a:srgbClr val="FF0000"/>
                </a:solidFill>
              </a:rPr>
              <a:t>Anzeichen einer höheren Dimension</a:t>
            </a:r>
            <a:endParaRPr lang="de-DE" b="1"/>
          </a:p>
          <a:p>
            <a:pPr marL="579438" lvl="1" indent="-46038">
              <a:lnSpc>
                <a:spcPct val="80000"/>
              </a:lnSpc>
              <a:buFontTx/>
              <a:buNone/>
              <a:tabLst>
                <a:tab pos="476250" algn="l"/>
              </a:tabLst>
            </a:pPr>
            <a:r>
              <a:rPr lang="de-DE" b="1"/>
              <a:t>Gravitation ist am besten beschrieben in einer Theorie mit mehr als vier Dimensionen</a:t>
            </a:r>
            <a:endParaRPr lang="de-DE"/>
          </a:p>
          <a:p>
            <a:pPr marL="185738" indent="-185738">
              <a:lnSpc>
                <a:spcPct val="80000"/>
              </a:lnSpc>
              <a:buFontTx/>
              <a:buNone/>
              <a:tabLst>
                <a:tab pos="476250" algn="l"/>
              </a:tabLst>
            </a:pPr>
            <a:r>
              <a:rPr lang="de-DE" b="1">
                <a:solidFill>
                  <a:srgbClr val="FF0000"/>
                </a:solidFill>
              </a:rPr>
              <a:t>Phantom Energie</a:t>
            </a:r>
            <a:endParaRPr lang="de-DE"/>
          </a:p>
          <a:p>
            <a:pPr marL="579438" lvl="1" indent="-46038">
              <a:lnSpc>
                <a:spcPct val="80000"/>
              </a:lnSpc>
              <a:buFontTx/>
              <a:buNone/>
              <a:tabLst>
                <a:tab pos="476250" algn="l"/>
              </a:tabLst>
            </a:pPr>
            <a:r>
              <a:rPr lang="de-DE" b="1"/>
              <a:t>Die Dunkle Energie ist so stark, dass das Universum auseinander fällt (</a:t>
            </a:r>
            <a:r>
              <a:rPr lang="de-DE" b="1">
                <a:solidFill>
                  <a:srgbClr val="FF0000"/>
                </a:solidFill>
              </a:rPr>
              <a:t>Big Rip</a:t>
            </a:r>
            <a:r>
              <a:rPr lang="de-DE" b="1"/>
              <a:t>)</a:t>
            </a: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91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91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91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915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4915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91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de-DE" dirty="0"/>
              <a:t>Zusammenfassung</a:t>
            </a:r>
            <a:endParaRPr lang="en-GB" dirty="0"/>
          </a:p>
        </p:txBody>
      </p:sp>
      <p:sp>
        <p:nvSpPr>
          <p:cNvPr id="51203" name="Rectangle 3"/>
          <p:cNvSpPr>
            <a:spLocks noGrp="1" noChangeArrowheads="1"/>
          </p:cNvSpPr>
          <p:nvPr>
            <p:ph type="body" idx="1"/>
          </p:nvPr>
        </p:nvSpPr>
        <p:spPr>
          <a:xfrm>
            <a:off x="457200" y="1676400"/>
            <a:ext cx="8305800" cy="4800600"/>
          </a:xfrm>
        </p:spPr>
        <p:txBody>
          <a:bodyPr/>
          <a:lstStyle/>
          <a:p>
            <a:pPr>
              <a:buFontTx/>
              <a:buNone/>
            </a:pPr>
            <a:r>
              <a:rPr lang="de-DE" b="1"/>
              <a:t>95% der Energie im Universum unverstanden</a:t>
            </a:r>
          </a:p>
          <a:p>
            <a:pPr lvl="1">
              <a:buFontTx/>
              <a:buNone/>
            </a:pPr>
            <a:r>
              <a:rPr lang="de-DE" b="1">
                <a:solidFill>
                  <a:srgbClr val="FF0000"/>
                </a:solidFill>
              </a:rPr>
              <a:t>Materie wie wir sie kennen ist nur Verzierung</a:t>
            </a:r>
          </a:p>
          <a:p>
            <a:pPr>
              <a:buFontTx/>
              <a:buNone/>
            </a:pPr>
            <a:r>
              <a:rPr lang="de-DE" b="1"/>
              <a:t>Vergangene Entwicklung des Universums erklärbar</a:t>
            </a:r>
          </a:p>
          <a:p>
            <a:pPr lvl="1">
              <a:buFontTx/>
              <a:buNone/>
            </a:pPr>
            <a:r>
              <a:rPr lang="de-DE" b="1">
                <a:solidFill>
                  <a:srgbClr val="FF0000"/>
                </a:solidFill>
              </a:rPr>
              <a:t>Dynamisches Alter des Universums grösser als die ältesten bekannten Objekte</a:t>
            </a:r>
          </a:p>
          <a:p>
            <a:pPr>
              <a:buFontTx/>
              <a:buNone/>
            </a:pPr>
            <a:r>
              <a:rPr lang="de-DE" b="1"/>
              <a:t>Neue Zweifel …</a:t>
            </a:r>
          </a:p>
          <a:p>
            <a:pPr lvl="1">
              <a:buFontTx/>
              <a:buNone/>
            </a:pPr>
            <a:r>
              <a:rPr lang="de-DE" b="1">
                <a:solidFill>
                  <a:srgbClr val="FF0000"/>
                </a:solidFill>
              </a:rPr>
              <a:t>Wie konstant sind die Naturkonstanten?</a:t>
            </a:r>
          </a:p>
          <a:p>
            <a:pPr lvl="1">
              <a:buFontTx/>
              <a:buNone/>
            </a:pPr>
            <a:r>
              <a:rPr lang="de-DE" b="1">
                <a:solidFill>
                  <a:srgbClr val="FF0000"/>
                </a:solidFill>
              </a:rPr>
              <a:t>G, </a:t>
            </a:r>
            <a:r>
              <a:rPr lang="de-DE" b="1">
                <a:solidFill>
                  <a:srgbClr val="FF0000"/>
                </a:solidFill>
                <a:sym typeface="Symbol" pitchFamily="18" charset="2"/>
              </a:rPr>
              <a:t>, </a:t>
            </a:r>
            <a:r>
              <a:rPr lang="de-DE" b="1">
                <a:solidFill>
                  <a:srgbClr val="FF0000"/>
                </a:solidFill>
                <a:sym typeface="Bookshelf Symbol 2" pitchFamily="2" charset="2"/>
              </a:rPr>
              <a:t>h, c</a:t>
            </a:r>
            <a:endParaRPr lang="de-DE" b="1"/>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r>
              <a:rPr lang="en-GB" dirty="0"/>
              <a:t>Definition (1)</a:t>
            </a:r>
          </a:p>
        </p:txBody>
      </p:sp>
      <p:sp>
        <p:nvSpPr>
          <p:cNvPr id="456707" name="Rectangle 3"/>
          <p:cNvSpPr>
            <a:spLocks noGrp="1" noChangeArrowheads="1"/>
          </p:cNvSpPr>
          <p:nvPr>
            <p:ph type="body" idx="1"/>
          </p:nvPr>
        </p:nvSpPr>
        <p:spPr>
          <a:xfrm>
            <a:off x="685800" y="1643050"/>
            <a:ext cx="7772400" cy="4114800"/>
          </a:xfrm>
        </p:spPr>
        <p:txBody>
          <a:bodyPr/>
          <a:lstStyle/>
          <a:p>
            <a:pPr marL="0" indent="0"/>
            <a:r>
              <a:rPr lang="en-GB" dirty="0" smtClean="0"/>
              <a:t>Was </a:t>
            </a:r>
            <a:r>
              <a:rPr lang="en-GB" dirty="0" err="1" smtClean="0"/>
              <a:t>ist</a:t>
            </a:r>
            <a:r>
              <a:rPr lang="en-GB" dirty="0" smtClean="0"/>
              <a:t> </a:t>
            </a:r>
            <a:r>
              <a:rPr lang="en-GB" dirty="0" err="1" smtClean="0"/>
              <a:t>eine</a:t>
            </a:r>
            <a:r>
              <a:rPr lang="en-GB" dirty="0" smtClean="0"/>
              <a:t> Supernova</a:t>
            </a:r>
            <a:r>
              <a:rPr lang="en-GB" dirty="0"/>
              <a:t>?</a:t>
            </a:r>
          </a:p>
          <a:p>
            <a:pPr marL="533400" lvl="1" indent="1588">
              <a:buFontTx/>
              <a:buNone/>
            </a:pPr>
            <a:r>
              <a:rPr lang="de-DE" dirty="0" smtClean="0"/>
              <a:t>Eine </a:t>
            </a:r>
            <a:r>
              <a:rPr lang="de-DE" b="1" dirty="0" smtClean="0"/>
              <a:t>Supernova</a:t>
            </a:r>
            <a:r>
              <a:rPr lang="de-DE" dirty="0" smtClean="0"/>
              <a:t> (Plural: Supernovae) ist das schnell eintretende, helle Aufleuchten eines </a:t>
            </a:r>
            <a:r>
              <a:rPr lang="de-DE" dirty="0" smtClean="0">
                <a:hlinkClick r:id="rId2" tooltip="Stern"/>
              </a:rPr>
              <a:t>Sterns</a:t>
            </a:r>
            <a:r>
              <a:rPr lang="de-DE" dirty="0" smtClean="0"/>
              <a:t> am Ende seiner Lebenszeit durch eine Explosion, bei der der Stern selbst vernichtet wird. Die </a:t>
            </a:r>
            <a:r>
              <a:rPr lang="de-DE" dirty="0" smtClean="0">
                <a:hlinkClick r:id="rId3" tooltip="Leuchtkraft"/>
              </a:rPr>
              <a:t>Leuchtkraft</a:t>
            </a:r>
            <a:r>
              <a:rPr lang="de-DE" dirty="0" smtClean="0"/>
              <a:t> des Sterns nimmt dabei millionen- bis milliardenfach zu, er wird für kurze Zeit so hell wie eine ganze </a:t>
            </a:r>
            <a:r>
              <a:rPr lang="de-DE" dirty="0" smtClean="0">
                <a:hlinkClick r:id="rId4" tooltip="Galaxie"/>
              </a:rPr>
              <a:t>Galaxie</a:t>
            </a:r>
            <a:r>
              <a:rPr lang="de-DE" dirty="0" smtClean="0"/>
              <a:t>, bei einer </a:t>
            </a:r>
            <a:r>
              <a:rPr lang="de-DE" dirty="0" smtClean="0">
                <a:hlinkClick r:id="rId5" tooltip="Hypernova"/>
              </a:rPr>
              <a:t>Hypernova</a:t>
            </a:r>
            <a:r>
              <a:rPr lang="de-DE" dirty="0" smtClean="0"/>
              <a:t> sogar das </a:t>
            </a:r>
            <a:r>
              <a:rPr lang="de-DE" dirty="0" err="1" smtClean="0"/>
              <a:t>Billiardenfache</a:t>
            </a:r>
            <a:r>
              <a:rPr lang="de-DE" dirty="0" smtClean="0"/>
              <a:t>, also so hell wie ein </a:t>
            </a:r>
            <a:r>
              <a:rPr lang="de-DE" dirty="0" smtClean="0">
                <a:hlinkClick r:id="rId6" tooltip="Galaxienhaufen"/>
              </a:rPr>
              <a:t>Galaxienhaufen</a:t>
            </a:r>
            <a:r>
              <a:rPr lang="de-DE" dirty="0" smtClean="0"/>
              <a:t>.</a:t>
            </a:r>
          </a:p>
          <a:p>
            <a:pPr marL="533400" lvl="1" indent="1588" algn="r">
              <a:buFontTx/>
              <a:buNone/>
            </a:pPr>
            <a:r>
              <a:rPr lang="de-DE" dirty="0" smtClean="0"/>
              <a:t>(</a:t>
            </a:r>
            <a:r>
              <a:rPr lang="de-DE" dirty="0" err="1" smtClean="0"/>
              <a:t>Wikipedia</a:t>
            </a:r>
            <a:r>
              <a:rPr lang="de-DE" dirty="0" smtClean="0"/>
              <a:t>)</a:t>
            </a:r>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Definition (2)</a:t>
            </a:r>
            <a:endParaRPr lang="en-GB"/>
          </a:p>
        </p:txBody>
      </p:sp>
      <p:sp>
        <p:nvSpPr>
          <p:cNvPr id="457731" name="Rectangle 3"/>
          <p:cNvSpPr>
            <a:spLocks noGrp="1" noChangeArrowheads="1"/>
          </p:cNvSpPr>
          <p:nvPr>
            <p:ph type="body" idx="1"/>
          </p:nvPr>
        </p:nvSpPr>
        <p:spPr/>
        <p:txBody>
          <a:bodyPr/>
          <a:lstStyle/>
          <a:p>
            <a:r>
              <a:rPr lang="de-DE" dirty="0" smtClean="0"/>
              <a:t>Was ist eine Supernova?</a:t>
            </a:r>
          </a:p>
          <a:p>
            <a:pPr lvl="1"/>
            <a:r>
              <a:rPr lang="de-DE" dirty="0" smtClean="0"/>
              <a:t>Vollständige Zerstörung eines Sternes in einer Explosion</a:t>
            </a:r>
          </a:p>
          <a:p>
            <a:pPr lvl="1"/>
            <a:r>
              <a:rPr lang="de-DE" dirty="0" smtClean="0"/>
              <a:t>Jede Sternexplosion, die mehr als ~10</a:t>
            </a:r>
            <a:r>
              <a:rPr lang="de-DE" baseline="30000" dirty="0" smtClean="0"/>
              <a:t>39</a:t>
            </a:r>
            <a:r>
              <a:rPr lang="de-DE" dirty="0" smtClean="0"/>
              <a:t> </a:t>
            </a:r>
            <a:r>
              <a:rPr lang="de-DE" dirty="0" err="1" smtClean="0"/>
              <a:t>erg</a:t>
            </a:r>
            <a:r>
              <a:rPr lang="de-DE" dirty="0" smtClean="0"/>
              <a:t>/s (10</a:t>
            </a:r>
            <a:r>
              <a:rPr lang="de-DE" baseline="30000" dirty="0" smtClean="0"/>
              <a:t>31</a:t>
            </a:r>
            <a:r>
              <a:rPr lang="de-DE" dirty="0" smtClean="0"/>
              <a:t> Joule/s) während mehrerer Wochen erzeugt</a:t>
            </a:r>
          </a:p>
          <a:p>
            <a:pPr lvl="1"/>
            <a:endParaRPr lang="en-US" dirty="0"/>
          </a:p>
          <a:p>
            <a:pPr lvl="1"/>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99"/>
      </a:dk1>
      <a:lt1>
        <a:srgbClr val="C0C0C0"/>
      </a:lt1>
      <a:dk2>
        <a:srgbClr val="000066"/>
      </a:dk2>
      <a:lt2>
        <a:srgbClr val="808080"/>
      </a:lt2>
      <a:accent1>
        <a:srgbClr val="FFCC66"/>
      </a:accent1>
      <a:accent2>
        <a:srgbClr val="0000FF"/>
      </a:accent2>
      <a:accent3>
        <a:srgbClr val="DCDCDC"/>
      </a:accent3>
      <a:accent4>
        <a:srgbClr val="000082"/>
      </a:accent4>
      <a:accent5>
        <a:srgbClr val="FFE2B8"/>
      </a:accent5>
      <a:accent6>
        <a:srgbClr val="0000E7"/>
      </a:accent6>
      <a:hlink>
        <a:srgbClr val="CC00CC"/>
      </a:hlink>
      <a:folHlink>
        <a:srgbClr val="C0C0C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Designs\SERENE.POT</Template>
  <TotalTime>4297</TotalTime>
  <Words>2140</Words>
  <Application>Microsoft Office PowerPoint</Application>
  <PresentationFormat>On-screen Show (4:3)</PresentationFormat>
  <Paragraphs>484</Paragraphs>
  <Slides>79</Slides>
  <Notes>40</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Default Design</vt:lpstr>
      <vt:lpstr>Equation</vt:lpstr>
      <vt:lpstr>Supernovae </vt:lpstr>
      <vt:lpstr>Programm</vt:lpstr>
      <vt:lpstr>Supernova!</vt:lpstr>
      <vt:lpstr>Slide 4</vt:lpstr>
      <vt:lpstr>Supernovae!</vt:lpstr>
      <vt:lpstr>Supernovae</vt:lpstr>
      <vt:lpstr>Beobachtungsgrössen</vt:lpstr>
      <vt:lpstr>Definition (1)</vt:lpstr>
      <vt:lpstr>Definition (2)</vt:lpstr>
      <vt:lpstr>Definition (3)</vt:lpstr>
      <vt:lpstr>Supernova Nomenklatur</vt:lpstr>
      <vt:lpstr>Supernovae</vt:lpstr>
      <vt:lpstr>Die Supernova von 1054</vt:lpstr>
      <vt:lpstr>Supernovae</vt:lpstr>
      <vt:lpstr>Supernovae</vt:lpstr>
      <vt:lpstr>Supernova Statistik</vt:lpstr>
      <vt:lpstr>Supernovae</vt:lpstr>
      <vt:lpstr>Slide 18</vt:lpstr>
      <vt:lpstr>Slide 19</vt:lpstr>
      <vt:lpstr>Supernova Suche</vt:lpstr>
      <vt:lpstr>Supernovae</vt:lpstr>
      <vt:lpstr>Supernova Lichtkurve</vt:lpstr>
      <vt:lpstr>Supernova Beobachtungen</vt:lpstr>
      <vt:lpstr>Supernova Beobachtungen</vt:lpstr>
      <vt:lpstr>Supernova Klassifizierung</vt:lpstr>
      <vt:lpstr>Supernova Spektroskopie</vt:lpstr>
      <vt:lpstr>Supernova Spektroskopie</vt:lpstr>
      <vt:lpstr>Supernova Klassifizierung</vt:lpstr>
      <vt:lpstr>Nahe SNe Ia</vt:lpstr>
      <vt:lpstr>Supernova Typen</vt:lpstr>
      <vt:lpstr>Energie Quellen</vt:lpstr>
      <vt:lpstr>Struktur eines Vorgängersternes von Kernkollaps Supernovae</vt:lpstr>
      <vt:lpstr>Die Entwicklung eines Sternes</vt:lpstr>
      <vt:lpstr>Energie Quellen</vt:lpstr>
      <vt:lpstr>SN 1987A</vt:lpstr>
      <vt:lpstr>Supernova Beobachtungen</vt:lpstr>
      <vt:lpstr>Energie Quellen</vt:lpstr>
      <vt:lpstr>Thermonukleare Supernovae</vt:lpstr>
      <vt:lpstr>Simulationen am Limit</vt:lpstr>
      <vt:lpstr>Radioaktivität</vt:lpstr>
      <vt:lpstr>Gamma-Strahlen Ausbrüche und Supernovae</vt:lpstr>
      <vt:lpstr>Supernova Unbekannte</vt:lpstr>
      <vt:lpstr>Klassifizierung</vt:lpstr>
      <vt:lpstr>Supernovae</vt:lpstr>
      <vt:lpstr>Supernovae</vt:lpstr>
      <vt:lpstr>Kosmologie mit Supernovae</vt:lpstr>
      <vt:lpstr>Die Expansion des Universums</vt:lpstr>
      <vt:lpstr>Das original Hubble Diagram</vt:lpstr>
      <vt:lpstr>Ein modernes Hubble Diagram</vt:lpstr>
      <vt:lpstr>Die nahen SNe Ia</vt:lpstr>
      <vt:lpstr>Entfernungsmessung mittels einer Lichtbirne</vt:lpstr>
      <vt:lpstr>Das Lokale Universum</vt:lpstr>
      <vt:lpstr>Der Energieinhalt dominiert das entfernte Universum</vt:lpstr>
      <vt:lpstr>Slide 54</vt:lpstr>
      <vt:lpstr>Fundamente der Kosmologie</vt:lpstr>
      <vt:lpstr>Friedmann-Lemaître Kosmologie</vt:lpstr>
      <vt:lpstr>Das vollständige  Hubble Diagram</vt:lpstr>
      <vt:lpstr>Kosmologische Implikation</vt:lpstr>
      <vt:lpstr>Slide 59</vt:lpstr>
      <vt:lpstr>Was bedeutet das?</vt:lpstr>
      <vt:lpstr>Einstein zur  Kosmologischen Konstant</vt:lpstr>
      <vt:lpstr>Vier wichtige Rotverschiebungsbereiche</vt:lpstr>
      <vt:lpstr>Vier wichtige Rotverschiebungsbereiche</vt:lpstr>
      <vt:lpstr>Supernova Projekte</vt:lpstr>
      <vt:lpstr>Der Zustandsgleichungs- parameter </vt:lpstr>
      <vt:lpstr>ESSENCE</vt:lpstr>
      <vt:lpstr>Das ESSENCE Team</vt:lpstr>
      <vt:lpstr>SNLS – The SuperNova Legacy Survey</vt:lpstr>
      <vt:lpstr>The SN Ia Hubble Diagram</vt:lpstr>
      <vt:lpstr>“Third year” SNLS Hubble Diagramm (vorläufig)</vt:lpstr>
      <vt:lpstr>Erste Kosmologieresultate sind veröffentlicht</vt:lpstr>
      <vt:lpstr>Die bis jetzt vollständigste Stichprobe  (Riess et al. 2007)</vt:lpstr>
      <vt:lpstr>Das SN Hubble Diagram</vt:lpstr>
      <vt:lpstr>Kosmologie</vt:lpstr>
      <vt:lpstr>Resultierende Kosmologie</vt:lpstr>
      <vt:lpstr>Der Inhalt des Universums</vt:lpstr>
      <vt:lpstr>Was bedeutet das? (3)</vt:lpstr>
      <vt:lpstr>Interpretationen/Spekulationen</vt:lpstr>
      <vt:lpstr>Zusammenfassung</vt:lpstr>
    </vt:vector>
  </TitlesOfParts>
  <Company>ESO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Kosmologie im Umbruch Bruno Leibundgut</dc:title>
  <dc:creator>Licensed User</dc:creator>
  <cp:lastModifiedBy>Leibundgut</cp:lastModifiedBy>
  <cp:revision>62</cp:revision>
  <cp:lastPrinted>2001-10-12T16:31:51Z</cp:lastPrinted>
  <dcterms:created xsi:type="dcterms:W3CDTF">2001-10-12T08:56:18Z</dcterms:created>
  <dcterms:modified xsi:type="dcterms:W3CDTF">2009-07-13T19:47:56Z</dcterms:modified>
</cp:coreProperties>
</file>